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4" r:id="rId2"/>
    <p:sldId id="282" r:id="rId3"/>
    <p:sldId id="283" r:id="rId4"/>
    <p:sldId id="287" r:id="rId5"/>
    <p:sldId id="285" r:id="rId6"/>
    <p:sldId id="307" r:id="rId7"/>
    <p:sldId id="305" r:id="rId8"/>
    <p:sldId id="312" r:id="rId9"/>
    <p:sldId id="313" r:id="rId10"/>
    <p:sldId id="314" r:id="rId11"/>
    <p:sldId id="315" r:id="rId12"/>
    <p:sldId id="316" r:id="rId13"/>
  </p:sldIdLst>
  <p:sldSz cx="12961938" cy="7561263"/>
  <p:notesSz cx="9144000" cy="6858000"/>
  <p:defaultTextStyle>
    <a:defPPr>
      <a:defRPr lang="ru-RU"/>
    </a:defPPr>
    <a:lvl1pPr marL="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6600"/>
    <a:srgbClr val="990000"/>
    <a:srgbClr val="336600"/>
    <a:srgbClr val="996600"/>
    <a:srgbClr val="333300"/>
    <a:srgbClr val="3333FF"/>
    <a:srgbClr val="FFCCFF"/>
    <a:srgbClr val="27AAE5"/>
    <a:srgbClr val="FF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230" y="-84"/>
      </p:cViewPr>
      <p:guideLst>
        <p:guide orient="horz" pos="2382"/>
        <p:guide pos="408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2146" y="2348894"/>
            <a:ext cx="11017648" cy="162077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44291" y="4284717"/>
            <a:ext cx="9073357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397405" y="302802"/>
            <a:ext cx="2916436" cy="645157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48098" y="302802"/>
            <a:ext cx="8533276" cy="645157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3903" y="4858813"/>
            <a:ext cx="11017648" cy="1501751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23903" y="3204786"/>
            <a:ext cx="11017648" cy="165402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48097" y="1764295"/>
            <a:ext cx="5724856" cy="499008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588985" y="1764295"/>
            <a:ext cx="5724856" cy="499008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8097" y="1692534"/>
            <a:ext cx="5727107" cy="70536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48097" y="2397901"/>
            <a:ext cx="5727107" cy="4356478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84486" y="1692534"/>
            <a:ext cx="5729356" cy="70536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584486" y="2397901"/>
            <a:ext cx="5729356" cy="4356478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8099" y="301050"/>
            <a:ext cx="4264388" cy="128121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67758" y="301051"/>
            <a:ext cx="7246083" cy="6453328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8099" y="1582265"/>
            <a:ext cx="4264388" cy="5172114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40631" y="5292885"/>
            <a:ext cx="7777163" cy="624855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40631" y="675613"/>
            <a:ext cx="7777163" cy="45367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40631" y="5917739"/>
            <a:ext cx="7777163" cy="887398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8097" y="302801"/>
            <a:ext cx="11665745" cy="1260211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8097" y="1764295"/>
            <a:ext cx="11665745" cy="499008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48096" y="7008172"/>
            <a:ext cx="3024453" cy="402567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428663" y="7008172"/>
            <a:ext cx="4104614" cy="402567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289389" y="7008172"/>
            <a:ext cx="3024453" cy="402567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______Microsoft_Office_PowerPoint1.sldx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file:///C:\Temp\Musor\FineReader11\media\image1.jpe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PowerPoint Картина, краски и кисти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" y="0"/>
            <a:ext cx="12961937" cy="7561263"/>
          </a:xfrm>
          <a:prstGeom prst="rect">
            <a:avLst/>
          </a:prstGeom>
          <a:noFill/>
        </p:spPr>
      </p:pic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6765925" y="6661150"/>
          <a:ext cx="6196013" cy="900113"/>
        </p:xfrm>
        <a:graphic>
          <a:graphicData uri="http://schemas.openxmlformats.org/presentationml/2006/ole">
            <p:oleObj spid="_x0000_s1026" name="Слайд" r:id="rId4" imgW="6120264" imgH="3779573" progId="PowerPoint.Slide.12">
              <p:embed/>
            </p:oleObj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528641" y="2196455"/>
            <a:ext cx="9721080" cy="236988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kern="10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latin typeface="Comic Sans MS" pitchFamily="66" charset="0"/>
                <a:cs typeface="Arial"/>
              </a:rPr>
              <a:t>Художественные средства</a:t>
            </a:r>
          </a:p>
          <a:p>
            <a:pPr algn="ctr"/>
            <a:r>
              <a:rPr lang="ru-RU" sz="4000" b="1" kern="10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latin typeface="Comic Sans MS" pitchFamily="66" charset="0"/>
                <a:cs typeface="Arial"/>
              </a:rPr>
              <a:t>выразительности в пейзажной живописи</a:t>
            </a:r>
            <a:r>
              <a:rPr lang="ru-RU" sz="4000" b="1" kern="10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latin typeface="Comic Sans MS" pitchFamily="66" charset="0"/>
                <a:cs typeface="Arial"/>
              </a:rPr>
              <a:t>.</a:t>
            </a:r>
          </a:p>
          <a:p>
            <a:pPr algn="ctr"/>
            <a:r>
              <a:rPr lang="ru-RU" sz="2800" b="1" kern="10" dirty="0" smtClean="0">
                <a:ln w="11430">
                  <a:solidFill>
                    <a:srgbClr val="003300"/>
                  </a:solidFill>
                </a:ln>
                <a:solidFill>
                  <a:srgbClr val="006600"/>
                </a:solidFill>
                <a:latin typeface="Comic Sans MS" pitchFamily="66" charset="0"/>
                <a:cs typeface="Arial"/>
              </a:rPr>
              <a:t>1 часть</a:t>
            </a:r>
            <a:endParaRPr lang="ru-RU" sz="2800" b="1" kern="10" dirty="0" smtClean="0">
              <a:ln w="11430">
                <a:solidFill>
                  <a:srgbClr val="003300"/>
                </a:solidFill>
              </a:ln>
              <a:solidFill>
                <a:srgbClr val="006600"/>
              </a:solidFill>
              <a:latin typeface="Comic Sans MS" pitchFamily="66" charset="0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92537" y="324247"/>
            <a:ext cx="1036940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6600"/>
                </a:solidFill>
                <a:latin typeface="Comic Sans MS" pitchFamily="66" charset="0"/>
              </a:rPr>
              <a:t>Муниципальное дошкольное образовательное учреждение</a:t>
            </a:r>
          </a:p>
          <a:p>
            <a:pPr algn="ctr"/>
            <a:r>
              <a:rPr lang="ru-RU" dirty="0" smtClean="0">
                <a:solidFill>
                  <a:srgbClr val="006600"/>
                </a:solidFill>
                <a:latin typeface="Comic Sans MS" pitchFamily="66" charset="0"/>
              </a:rPr>
              <a:t> детский сад  комбинированного вида № 6 «Солнышко» </a:t>
            </a:r>
            <a:endParaRPr lang="ru-RU" dirty="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36753" y="6084887"/>
            <a:ext cx="6480175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 smtClean="0">
                <a:solidFill>
                  <a:srgbClr val="003300"/>
                </a:solidFill>
                <a:latin typeface="Comic Sans MS" pitchFamily="66" charset="0"/>
              </a:rPr>
              <a:t>Подготовила воспитатель </a:t>
            </a:r>
          </a:p>
          <a:p>
            <a:pPr algn="ctr"/>
            <a:r>
              <a:rPr lang="ru-RU" sz="2400" dirty="0" smtClean="0">
                <a:solidFill>
                  <a:srgbClr val="003300"/>
                </a:solidFill>
                <a:latin typeface="Comic Sans MS" pitchFamily="66" charset="0"/>
              </a:rPr>
              <a:t>Командрина Марина Михайловна</a:t>
            </a:r>
            <a:endParaRPr lang="ru-RU" sz="2400" dirty="0">
              <a:solidFill>
                <a:srgbClr val="00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PowerPoint Картина, краски и кист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12961937" cy="756126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</p:pic>
      <p:pic>
        <p:nvPicPr>
          <p:cNvPr id="55298" name="Picture 2" descr="Rylov Arcade - The Blue Space. 200 Russian painters. Download painting.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72457" y="396255"/>
            <a:ext cx="9001000" cy="6446145"/>
          </a:xfrm>
          <a:prstGeom prst="rect">
            <a:avLst/>
          </a:prstGeom>
          <a:noFill/>
          <a:ln w="38100">
            <a:solidFill>
              <a:srgbClr val="990000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048921" y="6876975"/>
            <a:ext cx="57608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</a:rPr>
              <a:t>«В голубом просторе» А. Рылов</a:t>
            </a:r>
            <a:endParaRPr lang="ru-RU" sz="2400" dirty="0">
              <a:solidFill>
                <a:srgbClr val="99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Шаблон PowerPoint Картина, краски и кист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12961937" cy="756126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</p:pic>
      <p:pic>
        <p:nvPicPr>
          <p:cNvPr id="56322" name="Picture 2" descr="Костромские экскурсии - Подвиг Ивана Сусанина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6313" y="324247"/>
            <a:ext cx="5544219" cy="6893326"/>
          </a:xfrm>
          <a:prstGeom prst="rect">
            <a:avLst/>
          </a:prstGeom>
          <a:noFill/>
          <a:ln w="38100">
            <a:solidFill>
              <a:srgbClr val="990000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9217273" y="1548383"/>
            <a:ext cx="184731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480969" y="6444927"/>
            <a:ext cx="33505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</a:rPr>
              <a:t>«Грачи прилетели» </a:t>
            </a:r>
          </a:p>
          <a:p>
            <a:pPr algn="ctr"/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</a:rPr>
              <a:t>А. Саврасов</a:t>
            </a:r>
            <a:endParaRPr lang="ru-RU" sz="2400" dirty="0">
              <a:solidFill>
                <a:srgbClr val="990000"/>
              </a:solidFill>
              <a:latin typeface="Comic Sans MS" pitchFamily="66" charset="0"/>
            </a:endParaRPr>
          </a:p>
        </p:txBody>
      </p:sp>
      <p:pic>
        <p:nvPicPr>
          <p:cNvPr id="56325" name="Picture 5" descr="Снытко Галина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36953" y="324247"/>
            <a:ext cx="6269758" cy="4572719"/>
          </a:xfrm>
          <a:prstGeom prst="rect">
            <a:avLst/>
          </a:prstGeom>
          <a:noFill/>
          <a:ln w="38100">
            <a:solidFill>
              <a:srgbClr val="990000"/>
            </a:solidFill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7201049" y="5148783"/>
            <a:ext cx="4903907" cy="8156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</a:rPr>
              <a:t>«Золотая осень» И. Остроухов.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PowerPoint Картина, краски и кист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12961937" cy="756126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8100"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8497193" y="468263"/>
            <a:ext cx="44647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6600"/>
                </a:solidFill>
                <a:latin typeface="Comic Sans MS" pitchFamily="66" charset="0"/>
              </a:rPr>
              <a:t>Формат картины</a:t>
            </a:r>
            <a:endParaRPr lang="ru-RU" sz="3600" b="1" dirty="0">
              <a:solidFill>
                <a:srgbClr val="006600"/>
              </a:solidFill>
              <a:latin typeface="Comic Sans MS" pitchFamily="66" charset="0"/>
            </a:endParaRPr>
          </a:p>
        </p:txBody>
      </p:sp>
      <p:pic>
        <p:nvPicPr>
          <p:cNvPr id="4" name="Picture 8" descr="Сочинение по картине Грабаря &quot;Февральская лазурь&quot;.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0289" y="468263"/>
            <a:ext cx="2849566" cy="4887764"/>
          </a:xfrm>
          <a:prstGeom prst="rect">
            <a:avLst/>
          </a:prstGeom>
          <a:noFill/>
          <a:ln w="38100">
            <a:solidFill>
              <a:srgbClr val="990000"/>
            </a:solidFill>
          </a:ln>
        </p:spPr>
      </p:pic>
      <p:pic>
        <p:nvPicPr>
          <p:cNvPr id="5" name="Picture 6" descr="Осенний день. Сокольники Исаак Левитан - Фото-Град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672657" y="468263"/>
            <a:ext cx="4536504" cy="6624736"/>
          </a:xfrm>
          <a:prstGeom prst="rect">
            <a:avLst/>
          </a:prstGeom>
          <a:noFill/>
          <a:ln w="38100">
            <a:solidFill>
              <a:srgbClr val="99000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0" y="5724847"/>
            <a:ext cx="345690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</a:rPr>
              <a:t>«Февральская лазурь»</a:t>
            </a:r>
          </a:p>
          <a:p>
            <a:pPr algn="ctr"/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</a:rPr>
              <a:t> И. Грабарь</a:t>
            </a:r>
            <a:endParaRPr lang="ru-RU" sz="2400" dirty="0">
              <a:solidFill>
                <a:srgbClr val="99000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425185" y="6300911"/>
            <a:ext cx="47527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</a:rPr>
              <a:t>«Осенний день. Сокольники»</a:t>
            </a:r>
          </a:p>
          <a:p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</a:rPr>
              <a:t> И. Левитан. </a:t>
            </a:r>
            <a:endParaRPr lang="ru-RU" sz="2400" dirty="0">
              <a:solidFill>
                <a:srgbClr val="990000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25185" y="2052439"/>
            <a:ext cx="432048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Вертикальный формат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</a:p>
          <a:p>
            <a:pPr algn="ctr"/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</a:rPr>
              <a:t>полотна позволяет передать величие, стремление вверх, значимость и стройность объекта или возвышенность чувств.</a:t>
            </a:r>
            <a:endParaRPr lang="ru-RU" sz="2400" dirty="0">
              <a:solidFill>
                <a:srgbClr val="99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2" descr="Шаблон PowerPoint Картина, краски и кист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12961937" cy="756126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</p:pic>
      <p:sp>
        <p:nvSpPr>
          <p:cNvPr id="138" name="Прямоугольник 137"/>
          <p:cNvSpPr/>
          <p:nvPr/>
        </p:nvSpPr>
        <p:spPr>
          <a:xfrm>
            <a:off x="9505305" y="5508823"/>
            <a:ext cx="1944216" cy="11521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Линия горизонта</a:t>
            </a:r>
            <a:r>
              <a:rPr lang="ru-RU" dirty="0" smtClean="0">
                <a:latin typeface="Comic Sans MS" pitchFamily="66" charset="0"/>
              </a:rPr>
              <a:t> 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68401" y="1476375"/>
            <a:ext cx="1944216" cy="69837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цвет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40809" y="1260351"/>
            <a:ext cx="2736304" cy="91440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композиция</a:t>
            </a:r>
            <a:endParaRPr lang="ru-RU" sz="3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081369" y="1332359"/>
            <a:ext cx="2232248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8281" y="2412479"/>
            <a:ext cx="1152128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Время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года</a:t>
            </a:r>
            <a:endParaRPr lang="ru-RU" sz="24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84425" y="2412479"/>
            <a:ext cx="1728192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Состояниепогоды</a:t>
            </a:r>
            <a:r>
              <a:rPr lang="ru-RU" sz="2400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endParaRPr lang="ru-RU" sz="24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456633" y="2412479"/>
            <a:ext cx="1152128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264945" y="2412479"/>
            <a:ext cx="1656184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Линия 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горизонта </a:t>
            </a:r>
            <a:endParaRPr lang="ru-RU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52777" y="2412479"/>
            <a:ext cx="144016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8065145" y="2412479"/>
            <a:ext cx="1512168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B050"/>
                </a:solidFill>
                <a:latin typeface="Comic Sans MS" pitchFamily="66" charset="0"/>
              </a:rPr>
              <a:t>Характер</a:t>
            </a:r>
          </a:p>
          <a:p>
            <a:pPr algn="ctr"/>
            <a:r>
              <a:rPr lang="ru-RU" dirty="0" smtClean="0">
                <a:solidFill>
                  <a:srgbClr val="00B050"/>
                </a:solidFill>
                <a:latin typeface="Comic Sans MS" pitchFamily="66" charset="0"/>
              </a:rPr>
              <a:t>образа</a:t>
            </a:r>
            <a:endParaRPr lang="ru-RU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9649321" y="2412479"/>
            <a:ext cx="1512168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00B050"/>
                </a:solidFill>
                <a:latin typeface="Comic Sans MS" pitchFamily="66" charset="0"/>
              </a:rPr>
              <a:t>Характер</a:t>
            </a:r>
          </a:p>
          <a:p>
            <a:r>
              <a:rPr lang="ru-RU" dirty="0" smtClean="0">
                <a:solidFill>
                  <a:srgbClr val="00B050"/>
                </a:solidFill>
                <a:latin typeface="Comic Sans MS" pitchFamily="66" charset="0"/>
              </a:rPr>
              <a:t>формы</a:t>
            </a:r>
            <a:endParaRPr lang="ru-RU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1233497" y="2412479"/>
            <a:ext cx="1512169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00B050"/>
                </a:solidFill>
                <a:latin typeface="Comic Sans MS" pitchFamily="66" charset="0"/>
              </a:rPr>
              <a:t>Характер</a:t>
            </a:r>
          </a:p>
          <a:p>
            <a:r>
              <a:rPr lang="ru-RU" dirty="0" smtClean="0">
                <a:solidFill>
                  <a:srgbClr val="00B050"/>
                </a:solidFill>
                <a:latin typeface="Comic Sans MS" pitchFamily="66" charset="0"/>
              </a:rPr>
              <a:t>линий</a:t>
            </a:r>
            <a:endParaRPr lang="ru-RU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297393" y="1404367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рисунок</a:t>
            </a:r>
            <a:endParaRPr lang="ru-RU" sz="3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56633" y="2412479"/>
            <a:ext cx="11256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Время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 суток</a:t>
            </a:r>
            <a:endParaRPr lang="ru-RU" sz="24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52777" y="2484487"/>
            <a:ext cx="16366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Формат 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полотна</a:t>
            </a:r>
            <a:endParaRPr lang="ru-RU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608761" y="252239"/>
            <a:ext cx="3888432" cy="64807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52777" y="252239"/>
            <a:ext cx="3708066" cy="1000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Язык живописи</a:t>
            </a:r>
          </a:p>
          <a:p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288281" y="3780631"/>
            <a:ext cx="1418456" cy="12961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6600"/>
                </a:solidFill>
                <a:latin typeface="Comic Sans MS" pitchFamily="66" charset="0"/>
              </a:rPr>
              <a:t>Настрое</a:t>
            </a:r>
          </a:p>
          <a:p>
            <a:pPr algn="ctr"/>
            <a:r>
              <a:rPr lang="ru-RU" sz="2400" dirty="0" smtClean="0">
                <a:solidFill>
                  <a:srgbClr val="006600"/>
                </a:solidFill>
                <a:latin typeface="Comic Sans MS" pitchFamily="66" charset="0"/>
              </a:rPr>
              <a:t>ние</a:t>
            </a:r>
            <a:endParaRPr lang="ru-RU" sz="2400" dirty="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800449" y="3780631"/>
            <a:ext cx="2448272" cy="11521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6600"/>
                </a:solidFill>
                <a:latin typeface="Comic Sans MS" pitchFamily="66" charset="0"/>
              </a:rPr>
              <a:t>Колорит</a:t>
            </a:r>
          </a:p>
          <a:p>
            <a:pPr algn="ctr"/>
            <a:r>
              <a:rPr lang="ru-RU" sz="2400" dirty="0" smtClean="0">
                <a:solidFill>
                  <a:srgbClr val="006600"/>
                </a:solidFill>
                <a:latin typeface="Comic Sans MS" pitchFamily="66" charset="0"/>
              </a:rPr>
              <a:t>Цветовая гамма картины</a:t>
            </a:r>
            <a:endParaRPr lang="ru-RU" sz="2400" dirty="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392737" y="3492599"/>
            <a:ext cx="1872208" cy="24482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990000"/>
                </a:solidFill>
              </a:rPr>
              <a:t>  </a:t>
            </a:r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</a:rPr>
              <a:t>Величие</a:t>
            </a:r>
          </a:p>
          <a:p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</a:rPr>
              <a:t>Стройность</a:t>
            </a:r>
          </a:p>
          <a:p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</a:rPr>
              <a:t>Возвышен</a:t>
            </a:r>
          </a:p>
          <a:p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</a:rPr>
              <a:t>      ность</a:t>
            </a:r>
            <a:endParaRPr lang="ru-RU" sz="2400" dirty="0">
              <a:solidFill>
                <a:srgbClr val="990000"/>
              </a:solidFill>
              <a:latin typeface="Comic Sans MS" pitchFamily="66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04305" y="5220791"/>
            <a:ext cx="3600400" cy="158417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</a:rPr>
              <a:t>Широта панорамы протяженность, пространственность,</a:t>
            </a:r>
          </a:p>
          <a:p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</a:rPr>
              <a:t>монументальность. </a:t>
            </a:r>
            <a:endParaRPr lang="ru-RU" sz="2400" dirty="0">
              <a:solidFill>
                <a:srgbClr val="990000"/>
              </a:solidFill>
              <a:latin typeface="Comic Sans MS" pitchFamily="66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392737" y="6300911"/>
            <a:ext cx="1296144" cy="10081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</a:rPr>
              <a:t>Спокой ствие</a:t>
            </a:r>
            <a:endParaRPr lang="ru-RU" sz="2400" dirty="0">
              <a:solidFill>
                <a:srgbClr val="990000"/>
              </a:solidFill>
              <a:latin typeface="Comic Sans MS" pitchFamily="66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408961" y="3636615"/>
            <a:ext cx="1800200" cy="12241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Линейная перспектива</a:t>
            </a:r>
            <a:endParaRPr lang="ru-RU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8281169" y="3636615"/>
            <a:ext cx="1800200" cy="12241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Воздушная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перспектива</a:t>
            </a:r>
            <a:endParaRPr lang="ru-RU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0153377" y="3636615"/>
            <a:ext cx="2592289" cy="12241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Замысел худож ника, выделение главного</a:t>
            </a:r>
            <a:endParaRPr lang="ru-RU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1593537" y="5580831"/>
            <a:ext cx="1202432" cy="11521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 flipH="1">
            <a:off x="3384625" y="900311"/>
            <a:ext cx="1224136" cy="9972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6624985" y="900311"/>
            <a:ext cx="0" cy="4320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8353177" y="828303"/>
            <a:ext cx="1728192" cy="7920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H="1">
            <a:off x="1152377" y="2124447"/>
            <a:ext cx="288032" cy="288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>
            <a:stCxn id="5" idx="2"/>
          </p:cNvCxnSpPr>
          <p:nvPr/>
        </p:nvCxnSpPr>
        <p:spPr>
          <a:xfrm flipH="1">
            <a:off x="2304505" y="2174751"/>
            <a:ext cx="36004" cy="3097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3384625" y="2196455"/>
            <a:ext cx="432048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flipH="1">
            <a:off x="1440409" y="2124447"/>
            <a:ext cx="144016" cy="1656184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>
            <a:stCxn id="10" idx="2"/>
          </p:cNvCxnSpPr>
          <p:nvPr/>
        </p:nvCxnSpPr>
        <p:spPr>
          <a:xfrm>
            <a:off x="2448521" y="3326879"/>
            <a:ext cx="0" cy="4537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/>
          <p:nvPr/>
        </p:nvCxnSpPr>
        <p:spPr>
          <a:xfrm flipH="1">
            <a:off x="5616873" y="2196455"/>
            <a:ext cx="288032" cy="2160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>
            <a:endCxn id="12" idx="0"/>
          </p:cNvCxnSpPr>
          <p:nvPr/>
        </p:nvCxnSpPr>
        <p:spPr>
          <a:xfrm>
            <a:off x="6769001" y="2196455"/>
            <a:ext cx="324036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>
          <a:xfrm flipH="1">
            <a:off x="5472857" y="3348583"/>
            <a:ext cx="72008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>
            <a:endCxn id="26" idx="3"/>
          </p:cNvCxnSpPr>
          <p:nvPr/>
        </p:nvCxnSpPr>
        <p:spPr>
          <a:xfrm flipH="1">
            <a:off x="4104705" y="5364807"/>
            <a:ext cx="288032" cy="64807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Прямая соединительная линия 94"/>
          <p:cNvCxnSpPr>
            <a:stCxn id="25" idx="2"/>
          </p:cNvCxnSpPr>
          <p:nvPr/>
        </p:nvCxnSpPr>
        <p:spPr>
          <a:xfrm flipH="1">
            <a:off x="5040809" y="5940871"/>
            <a:ext cx="288032" cy="43204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" name="Прямая соединительная линия 101"/>
          <p:cNvCxnSpPr/>
          <p:nvPr/>
        </p:nvCxnSpPr>
        <p:spPr>
          <a:xfrm flipH="1">
            <a:off x="10513417" y="4860751"/>
            <a:ext cx="72008" cy="5760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" name="Прямая соединительная линия 104"/>
          <p:cNvCxnSpPr/>
          <p:nvPr/>
        </p:nvCxnSpPr>
        <p:spPr>
          <a:xfrm>
            <a:off x="12169601" y="4860751"/>
            <a:ext cx="0" cy="7200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" name="Прямая соединительная линия 106"/>
          <p:cNvCxnSpPr/>
          <p:nvPr/>
        </p:nvCxnSpPr>
        <p:spPr>
          <a:xfrm flipH="1">
            <a:off x="8857233" y="4860751"/>
            <a:ext cx="1512168" cy="5760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" name="Прямая соединительная линия 108"/>
          <p:cNvCxnSpPr/>
          <p:nvPr/>
        </p:nvCxnSpPr>
        <p:spPr>
          <a:xfrm flipH="1">
            <a:off x="7489081" y="5796855"/>
            <a:ext cx="360040" cy="2160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3" name="Прямая соединительная линия 112"/>
          <p:cNvCxnSpPr/>
          <p:nvPr/>
        </p:nvCxnSpPr>
        <p:spPr>
          <a:xfrm flipH="1">
            <a:off x="9289281" y="1980431"/>
            <a:ext cx="720080" cy="43204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5" name="Прямая соединительная линия 114"/>
          <p:cNvCxnSpPr/>
          <p:nvPr/>
        </p:nvCxnSpPr>
        <p:spPr>
          <a:xfrm flipH="1">
            <a:off x="10657433" y="2196455"/>
            <a:ext cx="72008" cy="2160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7" name="Прямая соединительная линия 116"/>
          <p:cNvCxnSpPr/>
          <p:nvPr/>
        </p:nvCxnSpPr>
        <p:spPr>
          <a:xfrm>
            <a:off x="11665545" y="2196455"/>
            <a:ext cx="216024" cy="2160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9" name="Прямая соединительная линия 118"/>
          <p:cNvCxnSpPr>
            <a:stCxn id="12" idx="2"/>
          </p:cNvCxnSpPr>
          <p:nvPr/>
        </p:nvCxnSpPr>
        <p:spPr>
          <a:xfrm>
            <a:off x="7093037" y="3326879"/>
            <a:ext cx="36004" cy="30973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1" name="Прямая соединительная линия 120"/>
          <p:cNvCxnSpPr/>
          <p:nvPr/>
        </p:nvCxnSpPr>
        <p:spPr>
          <a:xfrm>
            <a:off x="7489081" y="3348583"/>
            <a:ext cx="1008112" cy="2880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3" name="Прямая соединительная линия 122"/>
          <p:cNvCxnSpPr/>
          <p:nvPr/>
        </p:nvCxnSpPr>
        <p:spPr>
          <a:xfrm>
            <a:off x="7921129" y="3348583"/>
            <a:ext cx="2880320" cy="2880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9505305" y="5724847"/>
            <a:ext cx="1944216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9" name="Прямоугольник 138"/>
          <p:cNvSpPr/>
          <p:nvPr/>
        </p:nvSpPr>
        <p:spPr>
          <a:xfrm>
            <a:off x="7921129" y="5220791"/>
            <a:ext cx="1296144" cy="187220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39" name="Прямая соединительная линия 38"/>
          <p:cNvCxnSpPr>
            <a:stCxn id="139" idx="1"/>
            <a:endCxn id="139" idx="3"/>
          </p:cNvCxnSpPr>
          <p:nvPr/>
        </p:nvCxnSpPr>
        <p:spPr>
          <a:xfrm>
            <a:off x="7921129" y="6156895"/>
            <a:ext cx="129614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2" name="Прямоугольник 141"/>
          <p:cNvSpPr/>
          <p:nvPr/>
        </p:nvSpPr>
        <p:spPr>
          <a:xfrm>
            <a:off x="6480969" y="5220791"/>
            <a:ext cx="1202432" cy="187220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>
            <a:off x="6480969" y="6732959"/>
            <a:ext cx="122413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Прямоугольник 58"/>
          <p:cNvSpPr/>
          <p:nvPr/>
        </p:nvSpPr>
        <p:spPr>
          <a:xfrm>
            <a:off x="9217273" y="396255"/>
            <a:ext cx="3024336" cy="6263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360289" y="396255"/>
            <a:ext cx="3744416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996600"/>
                </a:solidFill>
                <a:latin typeface="Comic Sans MS" pitchFamily="66" charset="0"/>
              </a:rPr>
              <a:t>выразительность  мазков</a:t>
            </a:r>
            <a:r>
              <a:rPr lang="ru-RU" dirty="0" smtClean="0"/>
              <a:t>. </a:t>
            </a:r>
            <a:endParaRPr lang="ru-RU" dirty="0">
              <a:solidFill>
                <a:srgbClr val="996600"/>
              </a:solidFill>
              <a:latin typeface="Comic Sans MS" pitchFamily="66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9361289" y="468263"/>
            <a:ext cx="322492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996600"/>
                </a:solidFill>
                <a:latin typeface="Comic Sans MS" pitchFamily="66" charset="0"/>
              </a:rPr>
              <a:t>Ритм линий, пятен </a:t>
            </a:r>
            <a:endParaRPr lang="ru-RU" dirty="0">
              <a:solidFill>
                <a:srgbClr val="9966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Шаблон PowerPoint Картина, краски и кист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12961937" cy="756126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</p:pic>
      <p:sp>
        <p:nvSpPr>
          <p:cNvPr id="3" name="Прямоугольник 2"/>
          <p:cNvSpPr/>
          <p:nvPr/>
        </p:nvSpPr>
        <p:spPr>
          <a:xfrm>
            <a:off x="6913017" y="972319"/>
            <a:ext cx="17281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Цвет</a:t>
            </a:r>
            <a:endParaRPr lang="ru-RU" sz="4000" dirty="0">
              <a:solidFill>
                <a:srgbClr val="003300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36953" y="180231"/>
            <a:ext cx="55980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6600"/>
                </a:solidFill>
                <a:latin typeface="Comic Sans MS" pitchFamily="66" charset="0"/>
              </a:rPr>
              <a:t>Средства выразительности</a:t>
            </a:r>
            <a:endParaRPr lang="ru-RU" sz="3200" dirty="0">
              <a:solidFill>
                <a:srgbClr val="006600"/>
              </a:solidFill>
            </a:endParaRPr>
          </a:p>
        </p:txBody>
      </p:sp>
      <p:pic>
        <p:nvPicPr>
          <p:cNvPr id="8193" name="Picture 1" descr="Зима - Картинка 111/18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0289" y="612279"/>
            <a:ext cx="5256584" cy="3185808"/>
          </a:xfrm>
          <a:prstGeom prst="rect">
            <a:avLst/>
          </a:prstGeom>
          <a:ln w="38100" cap="sq">
            <a:solidFill>
              <a:srgbClr val="99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195" name="Picture 3" descr="Поленов В.Д.-Золотая осень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60289" y="3996655"/>
            <a:ext cx="5207706" cy="3230344"/>
          </a:xfrm>
          <a:prstGeom prst="rect">
            <a:avLst/>
          </a:prstGeom>
          <a:ln w="38100" cap="sq">
            <a:solidFill>
              <a:srgbClr val="99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197" name="Picture 5" descr="Весна - Стихи о весне - весенние стихи о любви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641209" y="1908423"/>
            <a:ext cx="3937608" cy="5345760"/>
          </a:xfrm>
          <a:prstGeom prst="rect">
            <a:avLst/>
          </a:prstGeom>
          <a:ln w="38100" cap="sq">
            <a:solidFill>
              <a:srgbClr val="99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5526176" y="4788743"/>
            <a:ext cx="2662908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ru-RU" dirty="0" smtClean="0">
                <a:solidFill>
                  <a:srgbClr val="990000"/>
                </a:solidFill>
                <a:latin typeface="Comic Sans MS" pitchFamily="66" charset="0"/>
                <a:ea typeface="Courier New" pitchFamily="49" charset="0"/>
                <a:cs typeface="Times New Roman" pitchFamily="18" charset="0"/>
              </a:rPr>
              <a:t>«Золотая осень»</a:t>
            </a:r>
          </a:p>
          <a:p>
            <a:pPr lvl="0" algn="ctr"/>
            <a:r>
              <a:rPr lang="ru-RU" dirty="0" smtClean="0">
                <a:solidFill>
                  <a:srgbClr val="990000"/>
                </a:solidFill>
                <a:latin typeface="Comic Sans MS" pitchFamily="66" charset="0"/>
                <a:ea typeface="Courier New" pitchFamily="49" charset="0"/>
                <a:cs typeface="Times New Roman" pitchFamily="18" charset="0"/>
              </a:rPr>
              <a:t> В. Поленов</a:t>
            </a:r>
            <a:endParaRPr lang="ru-RU" dirty="0" smtClean="0">
              <a:solidFill>
                <a:srgbClr val="99000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36169" y="3060551"/>
            <a:ext cx="1749197" cy="11541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ru-RU" dirty="0" smtClean="0">
                <a:solidFill>
                  <a:srgbClr val="990000"/>
                </a:solidFill>
                <a:latin typeface="Comic Sans MS" pitchFamily="66" charset="0"/>
                <a:ea typeface="Courier New" pitchFamily="49" charset="0"/>
                <a:cs typeface="Times New Roman" pitchFamily="18" charset="0"/>
              </a:rPr>
              <a:t>«Зима» </a:t>
            </a:r>
          </a:p>
          <a:p>
            <a:pPr lvl="0" algn="ctr"/>
            <a:r>
              <a:rPr lang="ru-RU" dirty="0" smtClean="0">
                <a:solidFill>
                  <a:srgbClr val="990000"/>
                </a:solidFill>
                <a:latin typeface="Comic Sans MS" pitchFamily="66" charset="0"/>
                <a:ea typeface="Courier New" pitchFamily="49" charset="0"/>
                <a:cs typeface="Times New Roman" pitchFamily="18" charset="0"/>
              </a:rPr>
              <a:t>И. Шишкин</a:t>
            </a:r>
            <a:endParaRPr lang="ru-RU" dirty="0" smtClean="0">
              <a:solidFill>
                <a:srgbClr val="990000"/>
              </a:solidFill>
              <a:latin typeface="Comic Sans MS" pitchFamily="66" charset="0"/>
              <a:cs typeface="Arial" pitchFamily="34" charset="0"/>
            </a:endParaRPr>
          </a:p>
          <a:p>
            <a:pPr algn="ctr"/>
            <a:endParaRPr lang="ru-RU" dirty="0">
              <a:solidFill>
                <a:srgbClr val="99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32897" y="6084887"/>
            <a:ext cx="318722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990000"/>
                </a:solidFill>
                <a:latin typeface="Comic Sans MS" pitchFamily="66" charset="0"/>
                <a:ea typeface="Courier New" pitchFamily="49" charset="0"/>
                <a:cs typeface="Times New Roman" pitchFamily="18" charset="0"/>
              </a:rPr>
              <a:t>«Весна.</a:t>
            </a:r>
          </a:p>
          <a:p>
            <a:pPr lvl="0" algn="ctr"/>
            <a:r>
              <a:rPr lang="ru-RU" dirty="0" smtClean="0">
                <a:solidFill>
                  <a:srgbClr val="990000"/>
                </a:solidFill>
                <a:latin typeface="Comic Sans MS" pitchFamily="66" charset="0"/>
                <a:ea typeface="Courier New" pitchFamily="49" charset="0"/>
                <a:cs typeface="Times New Roman" pitchFamily="18" charset="0"/>
              </a:rPr>
              <a:t>Большая вода» </a:t>
            </a:r>
          </a:p>
          <a:p>
            <a:pPr lvl="0" algn="ctr"/>
            <a:r>
              <a:rPr lang="ru-RU" dirty="0" smtClean="0">
                <a:solidFill>
                  <a:srgbClr val="990000"/>
                </a:solidFill>
                <a:latin typeface="Comic Sans MS" pitchFamily="66" charset="0"/>
                <a:ea typeface="Courier New" pitchFamily="49" charset="0"/>
                <a:cs typeface="Times New Roman" pitchFamily="18" charset="0"/>
              </a:rPr>
              <a:t>И.Левитан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Шаблон PowerPoint Картина, краски и кист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2961937" cy="756126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</p:pic>
      <p:pic>
        <p:nvPicPr>
          <p:cNvPr id="3" name="Picture 4" descr="передвижники Записи с меткой передвижники Отражение_в_воде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2297" y="324247"/>
            <a:ext cx="5328592" cy="3744416"/>
          </a:xfrm>
          <a:prstGeom prst="rect">
            <a:avLst/>
          </a:prstGeom>
          <a:ln w="38100" cap="sq">
            <a:solidFill>
              <a:srgbClr val="99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6" descr="Русское искусство - Emrinta - Photo.Qip.ru / id: fval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345065" y="324247"/>
            <a:ext cx="5042161" cy="3744416"/>
          </a:xfrm>
          <a:prstGeom prst="rect">
            <a:avLst/>
          </a:prstGeom>
          <a:ln w="38100" cap="sq">
            <a:solidFill>
              <a:srgbClr val="99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7" descr="Русская пейзажная живопись 19 века - 4 Марта 2014 - Photo life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672657" y="3708623"/>
            <a:ext cx="5544616" cy="3600400"/>
          </a:xfrm>
          <a:prstGeom prst="rect">
            <a:avLst/>
          </a:prstGeom>
          <a:ln w="38100" cap="sq">
            <a:solidFill>
              <a:srgbClr val="99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481189" y="4068663"/>
            <a:ext cx="28680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  <a:ea typeface="Courier New" pitchFamily="49" charset="0"/>
                <a:cs typeface="Times New Roman" pitchFamily="18" charset="0"/>
              </a:rPr>
              <a:t>«Сумерки. Стога» </a:t>
            </a:r>
          </a:p>
          <a:p>
            <a:pPr lvl="0" algn="ctr"/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  <a:ea typeface="Courier New" pitchFamily="49" charset="0"/>
                <a:cs typeface="Times New Roman" pitchFamily="18" charset="0"/>
              </a:rPr>
              <a:t>И. Левитан </a:t>
            </a:r>
            <a:endParaRPr lang="ru-RU" sz="2400" dirty="0" smtClean="0">
              <a:solidFill>
                <a:srgbClr val="990000"/>
              </a:solidFill>
              <a:latin typeface="Comic Sans MS" pitchFamily="66" charset="0"/>
              <a:cs typeface="Arial" pitchFamily="34" charset="0"/>
            </a:endParaRPr>
          </a:p>
          <a:p>
            <a:pPr algn="ctr"/>
            <a:endParaRPr lang="ru-RU" sz="2400" dirty="0">
              <a:solidFill>
                <a:srgbClr val="990000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29441" y="4140671"/>
            <a:ext cx="16097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  <a:ea typeface="Courier New" pitchFamily="49" charset="0"/>
                <a:cs typeface="Times New Roman" pitchFamily="18" charset="0"/>
              </a:rPr>
              <a:t>«Закат» </a:t>
            </a:r>
          </a:p>
          <a:p>
            <a:pPr lvl="0"/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  <a:ea typeface="Courier New" pitchFamily="49" charset="0"/>
                <a:cs typeface="Times New Roman" pitchFamily="18" charset="0"/>
              </a:rPr>
              <a:t>А. Рылов </a:t>
            </a:r>
            <a:endParaRPr lang="ru-RU" sz="2400" dirty="0" smtClean="0">
              <a:solidFill>
                <a:srgbClr val="990000"/>
              </a:solidFill>
              <a:latin typeface="Comic Sans MS" pitchFamily="66" charset="0"/>
              <a:cs typeface="Arial" pitchFamily="34" charset="0"/>
            </a:endParaRPr>
          </a:p>
          <a:p>
            <a:endParaRPr lang="ru-RU" sz="2400" dirty="0">
              <a:latin typeface="Comic Sans MS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89932" y="6516935"/>
            <a:ext cx="257795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2860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457325" algn="r"/>
                <a:tab pos="1631950" algn="l"/>
              </a:tabLst>
            </a:pPr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  <a:ea typeface="Courier New" pitchFamily="49" charset="0"/>
                <a:cs typeface="Times New Roman" pitchFamily="18" charset="0"/>
              </a:rPr>
              <a:t>«Мокрый луг»</a:t>
            </a:r>
          </a:p>
          <a:p>
            <a:pPr lvl="0" indent="22860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457325" algn="r"/>
                <a:tab pos="1631950" algn="l"/>
              </a:tabLst>
            </a:pPr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  <a:ea typeface="Courier New" pitchFamily="49" charset="0"/>
                <a:cs typeface="Times New Roman" pitchFamily="18" charset="0"/>
              </a:rPr>
              <a:t>Ф. Васильев </a:t>
            </a:r>
            <a:endParaRPr lang="ru-RU" sz="2400" dirty="0" smtClean="0">
              <a:solidFill>
                <a:srgbClr val="990000"/>
              </a:solidFill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Шаблон PowerPoint Картина, краски и кист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12961937" cy="756126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360289" y="5508823"/>
            <a:ext cx="540035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mic Sans MS" pitchFamily="66" charset="0"/>
                <a:ea typeface="Courier New" pitchFamily="49" charset="0"/>
                <a:cs typeface="Times New Roman" pitchFamily="18" charset="0"/>
              </a:rPr>
              <a:t>Теплые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6600"/>
                </a:solidFill>
                <a:effectLst/>
                <a:latin typeface="Comic Sans MS" pitchFamily="66" charset="0"/>
                <a:ea typeface="Courier New" pitchFamily="49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mic Sans MS" pitchFamily="66" charset="0"/>
                <a:ea typeface="Courier New" pitchFamily="49" charset="0"/>
                <a:cs typeface="Times New Roman" pitchFamily="18" charset="0"/>
              </a:rPr>
              <a:t>цвета веселые,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6600"/>
                </a:solidFill>
                <a:effectLst/>
                <a:latin typeface="Comic Sans MS" pitchFamily="66" charset="0"/>
                <a:ea typeface="Courier New" pitchFamily="49" charset="0"/>
                <a:cs typeface="Times New Roman" pitchFamily="18" charset="0"/>
              </a:rPr>
              <a:t> радостные, звучат громко.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6" name="Picture 2" descr="Купание красного коня пройдет на улицах Москвы. News Outdoor пожертвовала наружной рекламой ради искусства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0288" y="468263"/>
            <a:ext cx="6176493" cy="4032448"/>
          </a:xfrm>
          <a:prstGeom prst="rect">
            <a:avLst/>
          </a:prstGeom>
          <a:ln w="38100" cap="sq">
            <a:solidFill>
              <a:srgbClr val="99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152377" y="4716735"/>
            <a:ext cx="44454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</a:rPr>
              <a:t>«Золотая осень» И.Левитана</a:t>
            </a:r>
            <a:endParaRPr lang="ru-RU" sz="2400" dirty="0">
              <a:solidFill>
                <a:srgbClr val="990000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21129" y="468263"/>
            <a:ext cx="33570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Настроение </a:t>
            </a:r>
            <a:endParaRPr lang="ru-RU" sz="4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0" name="Picture 4" descr="Зима 1890 125х204. Иван Иванович Шишкин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48921" y="3276575"/>
            <a:ext cx="6621796" cy="4055851"/>
          </a:xfrm>
          <a:prstGeom prst="rect">
            <a:avLst/>
          </a:prstGeom>
          <a:ln w="38100" cap="sq">
            <a:solidFill>
              <a:srgbClr val="99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6985025" y="2196455"/>
            <a:ext cx="51139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6600"/>
                </a:solidFill>
                <a:latin typeface="Comic Sans MS" pitchFamily="66" charset="0"/>
              </a:rPr>
              <a:t>Холодные тона звучат свежо, </a:t>
            </a:r>
          </a:p>
          <a:p>
            <a:r>
              <a:rPr lang="ru-RU" sz="2400" dirty="0" smtClean="0">
                <a:solidFill>
                  <a:srgbClr val="006600"/>
                </a:solidFill>
                <a:latin typeface="Comic Sans MS" pitchFamily="66" charset="0"/>
              </a:rPr>
              <a:t>                          спокойно, бодро.</a:t>
            </a:r>
            <a:endParaRPr lang="ru-RU" sz="2400" dirty="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36553" y="6804967"/>
            <a:ext cx="3025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</a:rPr>
              <a:t>«Зима» И. Шишкин</a:t>
            </a:r>
            <a:endParaRPr lang="ru-RU" sz="2400" dirty="0">
              <a:solidFill>
                <a:srgbClr val="99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Шаблон PowerPoint Картина, краски и кист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12961937" cy="756126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</p:pic>
      <p:pic>
        <p:nvPicPr>
          <p:cNvPr id="6" name="Рисунок 3" descr="457Vasnetsov_v%20alenus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4305" y="540271"/>
            <a:ext cx="4248472" cy="6133695"/>
          </a:xfrm>
          <a:prstGeom prst="rect">
            <a:avLst/>
          </a:prstGeom>
          <a:ln w="38100" cap="sq">
            <a:solidFill>
              <a:srgbClr val="99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2" descr="Николай Крымов, зима"/>
          <p:cNvPicPr>
            <a:picLocks noChangeAspect="1" noChangeArrowheads="1"/>
          </p:cNvPicPr>
          <p:nvPr/>
        </p:nvPicPr>
        <p:blipFill>
          <a:blip r:embed="rId4" cstate="screen">
            <a:lum bright="30000"/>
          </a:blip>
          <a:srcRect/>
          <a:stretch>
            <a:fillRect/>
          </a:stretch>
        </p:blipFill>
        <p:spPr bwMode="auto">
          <a:xfrm>
            <a:off x="5040809" y="612279"/>
            <a:ext cx="7404455" cy="4680520"/>
          </a:xfrm>
          <a:prstGeom prst="rect">
            <a:avLst/>
          </a:prstGeom>
          <a:ln w="38100" cap="sq">
            <a:solidFill>
              <a:srgbClr val="99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5328841" y="6660951"/>
            <a:ext cx="38427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</a:rPr>
              <a:t>«Аленушка» В. Васнецов</a:t>
            </a:r>
            <a:endParaRPr lang="ru-RU" sz="2400" dirty="0">
              <a:solidFill>
                <a:srgbClr val="990000"/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20929" y="5436815"/>
            <a:ext cx="60489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</a:rPr>
              <a:t>«Зимой в провинции» Н. Крымов</a:t>
            </a:r>
            <a:endParaRPr lang="ru-RU" sz="2400" dirty="0">
              <a:solidFill>
                <a:srgbClr val="99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PowerPoint Картина, краски и кист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12961937" cy="756126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</p:pic>
      <p:pic>
        <p:nvPicPr>
          <p:cNvPr id="3" name="Рисунок 2" descr="C:\Temp\Musor\FineReader11\media\image1.jpeg"/>
          <p:cNvPicPr/>
          <p:nvPr/>
        </p:nvPicPr>
        <p:blipFill>
          <a:blip r:embed="rId3" r:link="rId4" cstate="screen">
            <a:lum bright="-40000" contrast="60000"/>
          </a:blip>
          <a:srcRect/>
          <a:stretch>
            <a:fillRect/>
          </a:stretch>
        </p:blipFill>
        <p:spPr bwMode="auto">
          <a:xfrm>
            <a:off x="10153377" y="1620391"/>
            <a:ext cx="2016224" cy="2808312"/>
          </a:xfrm>
          <a:prstGeom prst="rect">
            <a:avLst/>
          </a:prstGeom>
          <a:ln w="57150">
            <a:solidFill>
              <a:srgbClr val="00330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9145265" y="4788743"/>
            <a:ext cx="360064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</a:rPr>
              <a:t>А здесь яркие цвета кажутся тревожными, </a:t>
            </a:r>
          </a:p>
          <a:p>
            <a:pPr algn="ctr"/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</a:rPr>
              <a:t>потому что окружены темными.</a:t>
            </a:r>
          </a:p>
        </p:txBody>
      </p:sp>
      <p:pic>
        <p:nvPicPr>
          <p:cNvPr id="17410" name="Picture 2" descr="Картинка последний день помпеи, картина, карл брюллов 1280x1024, фото 5913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4305" y="324247"/>
            <a:ext cx="8506383" cy="5904656"/>
          </a:xfrm>
          <a:prstGeom prst="rect">
            <a:avLst/>
          </a:prstGeom>
          <a:ln w="38100" cap="sq">
            <a:solidFill>
              <a:srgbClr val="99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1800449" y="6372919"/>
            <a:ext cx="437972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</a:rPr>
              <a:t>«Последний день Помпеи»</a:t>
            </a:r>
          </a:p>
          <a:p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</a:rPr>
              <a:t>    Карл Брюллов </a:t>
            </a:r>
            <a:endParaRPr lang="ru-RU" sz="2400" dirty="0">
              <a:solidFill>
                <a:srgbClr val="99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PowerPoint Картина, краски и кист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12961937" cy="756126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</p:pic>
      <p:sp>
        <p:nvSpPr>
          <p:cNvPr id="3" name="TextBox 2"/>
          <p:cNvSpPr txBox="1"/>
          <p:nvPr/>
        </p:nvSpPr>
        <p:spPr>
          <a:xfrm>
            <a:off x="10297393" y="396255"/>
            <a:ext cx="2376264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Линия горизонта</a:t>
            </a:r>
          </a:p>
          <a:p>
            <a:pPr algn="ctr"/>
            <a:endParaRPr lang="ru-RU" sz="3200" b="1" dirty="0" smtClean="0">
              <a:solidFill>
                <a:srgbClr val="006600"/>
              </a:solidFill>
              <a:latin typeface="Comic Sans MS" pitchFamily="66" charset="0"/>
            </a:endParaRPr>
          </a:p>
          <a:p>
            <a:pPr algn="ctr"/>
            <a:r>
              <a:rPr lang="ru-RU" sz="3200" b="1" dirty="0" smtClean="0">
                <a:solidFill>
                  <a:srgbClr val="006600"/>
                </a:solidFill>
                <a:latin typeface="Comic Sans MS" pitchFamily="66" charset="0"/>
              </a:rPr>
              <a:t> </a:t>
            </a:r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</a:rPr>
              <a:t>помогает наметить планы - что находится близко, что далеко, что еще                  дальше.</a:t>
            </a:r>
            <a:endParaRPr lang="ru-RU" sz="2400" dirty="0">
              <a:solidFill>
                <a:srgbClr val="990000"/>
              </a:solidFill>
              <a:latin typeface="Comic Sans MS" pitchFamily="66" charset="0"/>
            </a:endParaRPr>
          </a:p>
        </p:txBody>
      </p:sp>
      <p:pic>
        <p:nvPicPr>
          <p:cNvPr id="54274" name="Picture 2" descr="Картина золотой осени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2297" y="396255"/>
            <a:ext cx="9649072" cy="6120680"/>
          </a:xfrm>
          <a:prstGeom prst="rect">
            <a:avLst/>
          </a:prstGeom>
          <a:noFill/>
          <a:ln w="38100">
            <a:solidFill>
              <a:srgbClr val="99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800449" y="6732959"/>
            <a:ext cx="65197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</a:rPr>
              <a:t>«Золотая осень. Слободка» И. И. Левитан.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PowerPoint Картина, краски и кист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12961937" cy="756126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</p:pic>
      <p:pic>
        <p:nvPicPr>
          <p:cNvPr id="3" name="Picture 3" descr="Поленов В.Д.-Золотая осень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40409" y="396255"/>
            <a:ext cx="10245647" cy="6355383"/>
          </a:xfrm>
          <a:prstGeom prst="rect">
            <a:avLst/>
          </a:prstGeom>
          <a:ln w="38100" cap="sq">
            <a:solidFill>
              <a:srgbClr val="99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4104705" y="6876975"/>
            <a:ext cx="56166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  <a:ea typeface="Courier New" pitchFamily="49" charset="0"/>
                <a:cs typeface="Times New Roman" pitchFamily="18" charset="0"/>
              </a:rPr>
              <a:t>«Золотая осень» В. Поленов</a:t>
            </a:r>
            <a:endParaRPr lang="ru-RU" sz="2400" dirty="0" smtClean="0">
              <a:solidFill>
                <a:srgbClr val="990000"/>
              </a:solidFill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2808</TotalTime>
  <Words>301</Words>
  <Application>Microsoft Office PowerPoint</Application>
  <PresentationFormat>Произвольный</PresentationFormat>
  <Paragraphs>89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Слайд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299</cp:revision>
  <dcterms:created xsi:type="dcterms:W3CDTF">2014-10-07T19:21:43Z</dcterms:created>
  <dcterms:modified xsi:type="dcterms:W3CDTF">2015-10-18T19:20:38Z</dcterms:modified>
</cp:coreProperties>
</file>