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96" r:id="rId5"/>
    <p:sldId id="291" r:id="rId6"/>
    <p:sldId id="273" r:id="rId7"/>
    <p:sldId id="299" r:id="rId8"/>
    <p:sldId id="300" r:id="rId9"/>
    <p:sldId id="275" r:id="rId10"/>
    <p:sldId id="276" r:id="rId11"/>
    <p:sldId id="277" r:id="rId12"/>
    <p:sldId id="278" r:id="rId13"/>
    <p:sldId id="298" r:id="rId14"/>
    <p:sldId id="279" r:id="rId15"/>
    <p:sldId id="272" r:id="rId16"/>
    <p:sldId id="262" r:id="rId17"/>
    <p:sldId id="263" r:id="rId18"/>
    <p:sldId id="264" r:id="rId19"/>
    <p:sldId id="269" r:id="rId20"/>
    <p:sldId id="29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22F7E-ACF6-4709-A7E6-0CE94787AB4E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F2FE8-C36C-44EA-A968-E8FD08209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31747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48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DE5B8FE2-24CB-4DB1-8C3B-14EF7D624A76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752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8573DC9-7DAA-475C-BB29-FBD5D199336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17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E1CA13-FDA8-40B4-9673-3DF39D83DCF2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FAB55-1627-4BBB-9460-F5285142B4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4A3363-E371-4F4C-8DE6-87506F2E176E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30BFF-C012-49F4-A9AE-A1EC2ED90A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1A86C-FC0A-496B-89ED-0A62B7417FC1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6E20D-9ABE-408C-9512-33F2177ED9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436BFB-7DED-4995-ACAB-E3C0831E261E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57DB1-4C6A-45DD-B268-F7507A15AD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6DDBD3-1BBC-45C2-9B60-99A730FAD2DD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E560E-FE74-43BE-8E19-C1AF1A1D41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EE9950-BC60-4D97-90A7-1FD518610EF4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A50F3-0906-439B-AA5D-BDF7E4D159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81C77C-47EE-4E9B-A844-6E87E04D7914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A5950-430A-45B3-9536-A019119A99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8E301-F0F0-4CD5-A466-4210DEB8EA6D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98333-533F-4408-893D-F7D205354D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1BD9CC-AB33-4384-B303-B7B91B7A4B2A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9141A-0B11-4103-B841-16EE2DDB7A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90F30F-5F33-40B8-AE98-6F5BEBB29DF4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47E8A-9688-458C-9544-057CFC1538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7147FA6-2182-4A40-8206-EA4F83C07CF1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07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58883BC-7EF9-4364-A71B-1F939DF98A4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229600" cy="1143000"/>
          </a:xfrm>
        </p:spPr>
        <p:txBody>
          <a:bodyPr/>
          <a:lstStyle/>
          <a:p>
            <a:r>
              <a:rPr lang="ru-RU" sz="4000" dirty="0"/>
              <a:t>Технология </a:t>
            </a:r>
            <a:r>
              <a:rPr lang="ru-RU" sz="4000" dirty="0" smtClean="0"/>
              <a:t>газовой сварки чугуна</a:t>
            </a:r>
            <a:endParaRPr lang="ru-RU" sz="4000" dirty="0"/>
          </a:p>
        </p:txBody>
      </p:sp>
      <p:pic>
        <p:nvPicPr>
          <p:cNvPr id="2055" name="Picture 7" descr="9c456ad5547c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1295400" cy="971550"/>
          </a:xfrm>
          <a:prstGeom prst="rect">
            <a:avLst/>
          </a:prstGeom>
          <a:noFill/>
        </p:spPr>
      </p:pic>
      <p:pic>
        <p:nvPicPr>
          <p:cNvPr id="2056" name="Picture 8" descr="fla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357166"/>
            <a:ext cx="1152525" cy="881062"/>
          </a:xfrm>
          <a:prstGeom prst="rect">
            <a:avLst/>
          </a:prstGeom>
          <a:noFill/>
        </p:spPr>
      </p:pic>
      <p:pic>
        <p:nvPicPr>
          <p:cNvPr id="6" name="Picture 4" descr="ba385e01c0aft"/>
          <p:cNvPicPr>
            <a:picLocks noChangeAspect="1" noChangeArrowheads="1"/>
          </p:cNvPicPr>
          <p:nvPr/>
        </p:nvPicPr>
        <p:blipFill>
          <a:blip r:embed="rId4" cstate="print">
            <a:lum bright="-6000" contrast="24000"/>
          </a:blip>
          <a:srcRect/>
          <a:stretch>
            <a:fillRect/>
          </a:stretch>
        </p:blipFill>
        <p:spPr bwMode="auto">
          <a:xfrm>
            <a:off x="2571736" y="2786058"/>
            <a:ext cx="3929090" cy="3073220"/>
          </a:xfrm>
          <a:prstGeom prst="rect">
            <a:avLst/>
          </a:prstGeom>
          <a:noFill/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CE8B3-0308-4064-92EE-AD8A42A2EB27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ru-RU" sz="2400" b="1" i="1" dirty="0" smtClean="0"/>
              <a:t>Холодная сварка</a:t>
            </a:r>
            <a:r>
              <a:rPr lang="ru-RU" sz="2400" dirty="0" smtClean="0"/>
              <a:t>. Холодная сварка не потребует </a:t>
            </a:r>
            <a:r>
              <a:rPr lang="ru-RU" sz="2400" dirty="0" err="1" smtClean="0"/>
              <a:t>предва-рительного</a:t>
            </a:r>
            <a:r>
              <a:rPr lang="ru-RU" sz="2400" dirty="0" smtClean="0"/>
              <a:t> нагрева деталей. Применима она в тех случаях, когда детали имеют возможность свободно расширяться без возникновения внутренних напряжений при нагревании (и охлаждении). При термическом способе жидкий чугун должен быстро удаляться присадочным прутком и тут же на кромки наносится флюс. Пламя, расплавляя кромки, удаляет жиры, которые могут глубоко проникнуть в пористый чугун. Сама газовая сварка осуществляется </a:t>
            </a:r>
            <a:r>
              <a:rPr lang="ru-RU" sz="2400" dirty="0" err="1" smtClean="0"/>
              <a:t>ацетиленкислородным</a:t>
            </a:r>
            <a:r>
              <a:rPr lang="ru-RU" sz="2400" dirty="0" smtClean="0"/>
              <a:t> нормальным пламенем или пламенем с небольшим избытком ацетилена. Если ацетилена будет много, это приведет к образованию пор. Если же процесс сварки будет вестись медленно и пламя при этом будет окисляющим, то в шве будет большое количество оксидов и шлаковых включений.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chemeClr val="accent1"/>
                </a:solidFill>
              </a:rPr>
              <a:t>Холодная сварка чугуна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12F6-E605-495E-AFEE-3D5D5DECDE28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4000" dirty="0" err="1" smtClean="0"/>
              <a:t>Пайкосварка</a:t>
            </a:r>
            <a:r>
              <a:rPr lang="ru-RU" sz="4000" dirty="0" smtClean="0"/>
              <a:t> чугуна</a:t>
            </a:r>
            <a:endParaRPr lang="ru-RU" sz="40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4282" y="1214422"/>
            <a:ext cx="864399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способ сварки без расплавления основного металла, 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поэто-му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 применяется в основном на последних стадиях обработки детали. Более низкая температура сварки уменьшает 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возмож-ность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появления деформаций, трещин, структур 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отбела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(при 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ох-лаждении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</a:t>
            </a: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При этом способе образуется такое же соединение, как и при пайке, т.е. жидкая ванна не образуется. Плавке подвергается только присадочный пруток. Низкотемпературная сварка чугуна осуществляется двумя способами: с латунными припоями и с чугунными присадочными прутками. Ведется сварка ацетиленокислородным пламенем. Допускается и использование газов-заменителей ацетилена.</a:t>
            </a:r>
            <a:endParaRPr kumimoji="0" lang="ru-RU" sz="2400" b="0" i="0" u="none" strike="noStrike" cap="none" normalizeH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15D6-5444-4FA9-8BB7-B8CD4AF17D17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FFC000"/>
                </a:solidFill>
              </a:rPr>
              <a:t>Сварочные материалы, применяемые при горячей газовой сварке чугуна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1357298"/>
            <a:ext cx="9144000" cy="521497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ru-RU" sz="3200" b="0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Пруток А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(С = 3,0-3,5%,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Si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,0-3,4%,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≤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0,08%,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P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≤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0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,4%,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Mn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=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0,5 – 0,8%,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Cr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≤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0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,05%,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Ni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≤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0,3%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ru-RU" sz="3200" b="0" i="0" u="none" strike="noStrike" kern="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Пруток Б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(С = 3,0-3,5%,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Si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,5-4,0%,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≤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0,08%,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P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≤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0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,5%,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Mn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=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0,5 – 0,8%,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Cr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≤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0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,05%,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Ni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≤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Arial" charset="0"/>
              </a:rPr>
              <a:t> 0,3%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image42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357422" y="4643446"/>
            <a:ext cx="2017712" cy="2016125"/>
          </a:xfrm>
          <a:prstGeom prst="rect">
            <a:avLst/>
          </a:prstGeom>
          <a:noFill/>
        </p:spPr>
      </p:pic>
      <p:pic>
        <p:nvPicPr>
          <p:cNvPr id="10" name="Picture 7" descr="image42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643446"/>
            <a:ext cx="2000264" cy="2000264"/>
          </a:xfrm>
          <a:prstGeom prst="rect">
            <a:avLst/>
          </a:prstGeom>
          <a:noFill/>
        </p:spPr>
      </p:pic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DB9E8-D140-4110-AA53-2F17133EA1B6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012F2-C7E8-4C88-A883-1E15A30D266D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6B1ED-175F-4C4C-B210-76DA753527D4}" type="slidenum">
              <a:rPr lang="ru-RU"/>
              <a:pPr/>
              <a:t>13</a:t>
            </a:fld>
            <a:endParaRPr lang="ru-RU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00FF00"/>
                </a:solidFill>
              </a:rPr>
              <a:t>Материалы для горячей сварки чугуна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30725"/>
          </a:xfrm>
        </p:spPr>
        <p:txBody>
          <a:bodyPr/>
          <a:lstStyle/>
          <a:p>
            <a:r>
              <a:rPr lang="ru-RU" sz="2800">
                <a:solidFill>
                  <a:srgbClr val="FFCC00"/>
                </a:solidFill>
              </a:rPr>
              <a:t>Флюс № 1 – бура прокаленная 100%</a:t>
            </a:r>
          </a:p>
          <a:p>
            <a:r>
              <a:rPr lang="ru-RU" sz="2800">
                <a:solidFill>
                  <a:srgbClr val="FFCC00"/>
                </a:solidFill>
              </a:rPr>
              <a:t>Флюс № 2 - бура прокаленная – 56%, углекислый натрий – 22%, углекислый калий – 22%</a:t>
            </a:r>
          </a:p>
          <a:p>
            <a:r>
              <a:rPr lang="ru-RU" sz="2800">
                <a:solidFill>
                  <a:srgbClr val="FFCC00"/>
                </a:solidFill>
              </a:rPr>
              <a:t>Флюс № 3 - бура прокаленная – 50%, сода двууглекислая – 47%, кремнезем – 3%</a:t>
            </a:r>
          </a:p>
          <a:p>
            <a:r>
              <a:rPr lang="ru-RU" sz="2800">
                <a:solidFill>
                  <a:srgbClr val="FFCC00"/>
                </a:solidFill>
              </a:rPr>
              <a:t>Флюс № 4 - углекислый натрий – 50%, сода двууглекислая – 50%</a:t>
            </a:r>
          </a:p>
          <a:p>
            <a:r>
              <a:rPr lang="ru-RU" sz="2800">
                <a:solidFill>
                  <a:srgbClr val="FFCC00"/>
                </a:solidFill>
              </a:rPr>
              <a:t>Флюс № 5 - бура прокаленная – 23%, углекислый натрий – 27%, Азотнокислый натрий – 50%</a:t>
            </a:r>
          </a:p>
        </p:txBody>
      </p:sp>
      <p:pic>
        <p:nvPicPr>
          <p:cNvPr id="68612" name="Picture 4" descr="animation_6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3838" y="2852738"/>
            <a:ext cx="1300162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142852"/>
            <a:ext cx="8572528" cy="1571636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FFC000"/>
                </a:solidFill>
              </a:rPr>
              <a:t>Сварочные материалы, применяемые при холодной газовой сварке чугуна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71612"/>
            <a:ext cx="8929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FF00"/>
                </a:solidFill>
              </a:rPr>
              <a:t>В качестве присадочного материала могут применяться чугунные прутки марок </a:t>
            </a:r>
            <a:r>
              <a:rPr lang="ru-RU" sz="2400" b="1" u="sng" dirty="0" smtClean="0"/>
              <a:t>НЧ-2</a:t>
            </a:r>
            <a:r>
              <a:rPr lang="ru-RU" sz="2400" dirty="0" smtClean="0">
                <a:solidFill>
                  <a:srgbClr val="00FF00"/>
                </a:solidFill>
              </a:rPr>
              <a:t> (углерод-3,0…3,5%, кремний-3,5…4,0%, марганец-0,6…0,7%, фосфор-0,2…0,4%, никель-0,4…0,6%, титан-0,15…0,2%, </a:t>
            </a:r>
            <a:r>
              <a:rPr lang="ru-RU" sz="2400" dirty="0" err="1" smtClean="0">
                <a:solidFill>
                  <a:srgbClr val="00FF00"/>
                </a:solidFill>
              </a:rPr>
              <a:t>медь-не</a:t>
            </a:r>
            <a:r>
              <a:rPr lang="ru-RU" sz="2400" dirty="0" smtClean="0">
                <a:solidFill>
                  <a:srgbClr val="00FF00"/>
                </a:solidFill>
              </a:rPr>
              <a:t> более 0,1%, сера - не более-0,05%) и </a:t>
            </a:r>
            <a:r>
              <a:rPr lang="ru-RU" sz="2400" b="1" u="sng" dirty="0" smtClean="0"/>
              <a:t>УНЧ-2</a:t>
            </a:r>
            <a:r>
              <a:rPr lang="ru-RU" sz="2400" dirty="0" smtClean="0">
                <a:solidFill>
                  <a:srgbClr val="00FF00"/>
                </a:solidFill>
              </a:rPr>
              <a:t> (углерод-3,4…3,7%, кремний-3,5…3,8%, марганец-0,6…0,7%, фосфор-0,2…0,4%, никель-0,4…0,6%, титан-0,15…0,2%, </a:t>
            </a:r>
            <a:r>
              <a:rPr lang="ru-RU" sz="2400" dirty="0" err="1" smtClean="0">
                <a:solidFill>
                  <a:srgbClr val="00FF00"/>
                </a:solidFill>
              </a:rPr>
              <a:t>медь-не</a:t>
            </a:r>
            <a:r>
              <a:rPr lang="ru-RU" sz="2400" dirty="0" smtClean="0">
                <a:solidFill>
                  <a:srgbClr val="00FF00"/>
                </a:solidFill>
              </a:rPr>
              <a:t> более 0,1%, сера - не более-0,03%)</a:t>
            </a:r>
            <a:endParaRPr lang="ru-RU" sz="2400" dirty="0"/>
          </a:p>
        </p:txBody>
      </p:sp>
      <p:pic>
        <p:nvPicPr>
          <p:cNvPr id="4" name="Рисунок 3" descr="chel1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4643446"/>
            <a:ext cx="2214578" cy="1845482"/>
          </a:xfrm>
          <a:prstGeom prst="rect">
            <a:avLst/>
          </a:prstGeo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A457-41CE-428D-AB1E-091E6C4DCD40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908050"/>
          </a:xfrm>
        </p:spPr>
        <p:txBody>
          <a:bodyPr/>
          <a:lstStyle/>
          <a:p>
            <a:r>
              <a:rPr lang="ru-RU" sz="4000" dirty="0" smtClean="0">
                <a:solidFill>
                  <a:srgbClr val="FFC000"/>
                </a:solidFill>
              </a:rPr>
              <a:t>Сварочные материалы для </a:t>
            </a:r>
            <a:r>
              <a:rPr lang="ru-RU" sz="4000" dirty="0" err="1" smtClean="0">
                <a:solidFill>
                  <a:srgbClr val="FFC000"/>
                </a:solidFill>
              </a:rPr>
              <a:t>пайкосварки</a:t>
            </a:r>
            <a:r>
              <a:rPr lang="ru-RU" sz="4000" dirty="0" smtClean="0">
                <a:solidFill>
                  <a:srgbClr val="FFC000"/>
                </a:solidFill>
              </a:rPr>
              <a:t> чугуна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28736"/>
            <a:ext cx="9144000" cy="4248150"/>
          </a:xfrm>
        </p:spPr>
        <p:txBody>
          <a:bodyPr/>
          <a:lstStyle/>
          <a:p>
            <a:pPr>
              <a:buNone/>
            </a:pPr>
            <a:r>
              <a:rPr lang="ru-RU" sz="1200" dirty="0" smtClean="0"/>
              <a:t> </a:t>
            </a:r>
            <a:r>
              <a:rPr lang="ru-RU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dirty="0" err="1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пайкосварку</a:t>
            </a:r>
            <a:r>
              <a:rPr lang="ru-RU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 чугуна осуществляют </a:t>
            </a:r>
            <a:r>
              <a:rPr lang="ru-RU" dirty="0" err="1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латун-ными</a:t>
            </a:r>
            <a:r>
              <a:rPr lang="ru-RU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 припоями марок ЛО 59-1-03, ЛОМНА 49-05-10-4-04 с использованием флюсов ФПСН</a:t>
            </a:r>
            <a:r>
              <a:rPr lang="en-US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 или ФПСН</a:t>
            </a:r>
            <a:r>
              <a:rPr lang="en-US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None/>
            </a:pPr>
            <a:r>
              <a:rPr lang="ru-RU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Пламя горелки устанавливают слегка </a:t>
            </a:r>
            <a:r>
              <a:rPr lang="ru-RU" dirty="0" err="1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окислитель-ное</a:t>
            </a:r>
            <a:r>
              <a:rPr lang="ru-RU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Режимы прогрева такие же как и при </a:t>
            </a:r>
            <a:r>
              <a:rPr lang="ru-RU" dirty="0" err="1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пайкосварке</a:t>
            </a:r>
            <a:r>
              <a:rPr lang="ru-RU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 чугунными присадочными прутками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9F833-044F-4E66-990A-F6F0AA4A7794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E20D-9ABE-408C-9512-33F2177ED9E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9144000" cy="1416071"/>
          </a:xfrm>
        </p:spPr>
        <p:txBody>
          <a:bodyPr/>
          <a:lstStyle/>
          <a:p>
            <a:r>
              <a:rPr lang="ru-RU" sz="4000" dirty="0" smtClean="0"/>
              <a:t>Вопросы для закрепления новой темы:</a:t>
            </a:r>
            <a:endParaRPr lang="ru-RU" sz="4000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785926"/>
            <a:ext cx="931043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уменьшить вероятность образования газовых пор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 газовой сварке чугуна?</a:t>
            </a:r>
            <a:endParaRPr kumimoji="0" lang="ru-RU" sz="2800" b="0" i="0" u="none" strike="noStrike" cap="none" normalizeH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Отчего в сварных соединениях чугуна возникают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щины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2800" b="0" i="0" u="none" strike="noStrike" cap="none" normalizeH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Чем отличается горячая сварка чугуна от холодной?</a:t>
            </a:r>
            <a:endParaRPr kumimoji="0" lang="ru-RU" sz="2800" b="0" i="0" u="none" strike="noStrike" cap="none" normalizeH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Почему нельзя при газовой сварке применять окисли-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тельное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ацетиленово-кислородное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пламя? </a:t>
            </a:r>
            <a:endParaRPr kumimoji="0" lang="ru-RU" sz="2800" b="0" i="0" u="none" strike="noStrike" cap="none" normalizeH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В каких случаях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пайкосварка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чугуна является единствен-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возможной технологией восстановления дефектов 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55788" algn="l"/>
                <a:tab pos="1890713" algn="ctr"/>
                <a:tab pos="1924050" algn="l"/>
              </a:tabLst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чугунных отливках? </a:t>
            </a:r>
            <a:endParaRPr kumimoji="0" lang="ru-RU" sz="2800" b="0" i="0" u="none" strike="noStrike" cap="none" normalizeH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1A5EC-D9F6-4F31-B6F4-4CE8CFB58211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56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Самостоятельная работа: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928670"/>
            <a:ext cx="8501122" cy="3929090"/>
          </a:xfrm>
        </p:spPr>
        <p:txBody>
          <a:bodyPr/>
          <a:lstStyle/>
          <a:p>
            <a:r>
              <a:rPr lang="ru-RU" sz="2800" u="sng" dirty="0" smtClean="0">
                <a:solidFill>
                  <a:srgbClr val="FFFF00"/>
                </a:solidFill>
              </a:rPr>
              <a:t>Записать в рабочую тетрадь таблицу с </a:t>
            </a:r>
            <a:r>
              <a:rPr lang="ru-RU" sz="2800" u="sng" dirty="0" err="1" smtClean="0">
                <a:solidFill>
                  <a:srgbClr val="FFFF00"/>
                </a:solidFill>
              </a:rPr>
              <a:t>реко-мендациями</a:t>
            </a:r>
            <a:r>
              <a:rPr lang="ru-RU" sz="2800" u="sng" dirty="0" smtClean="0">
                <a:solidFill>
                  <a:srgbClr val="FFFF00"/>
                </a:solidFill>
              </a:rPr>
              <a:t> по выбору рациональной </a:t>
            </a:r>
            <a:r>
              <a:rPr lang="ru-RU" sz="2800" u="sng" dirty="0" err="1" smtClean="0">
                <a:solidFill>
                  <a:srgbClr val="FFFF00"/>
                </a:solidFill>
              </a:rPr>
              <a:t>техно-логии</a:t>
            </a:r>
            <a:r>
              <a:rPr lang="ru-RU" sz="2800" u="sng" dirty="0" smtClean="0">
                <a:solidFill>
                  <a:srgbClr val="FFFF00"/>
                </a:solidFill>
              </a:rPr>
              <a:t> газовой сварки чугуна в отливках в </a:t>
            </a:r>
            <a:r>
              <a:rPr lang="ru-RU" sz="2800" u="sng" dirty="0" err="1" smtClean="0">
                <a:solidFill>
                  <a:srgbClr val="FFFF00"/>
                </a:solidFill>
              </a:rPr>
              <a:t>за-висимости</a:t>
            </a:r>
            <a:r>
              <a:rPr lang="ru-RU" sz="2800" u="sng" dirty="0" smtClean="0">
                <a:solidFill>
                  <a:srgbClr val="FFFF00"/>
                </a:solidFill>
              </a:rPr>
              <a:t> от характера и местоположения дефектов (т. 5.1., стр. 31 </a:t>
            </a:r>
            <a:r>
              <a:rPr lang="ru-RU" sz="2800" u="sng" dirty="0" smtClean="0">
                <a:solidFill>
                  <a:srgbClr val="FFFF00"/>
                </a:solidFill>
                <a:sym typeface="SymbolPS"/>
              </a:rPr>
              <a:t></a:t>
            </a:r>
            <a:r>
              <a:rPr lang="ru-RU" sz="2800" u="sng" dirty="0" smtClean="0">
                <a:solidFill>
                  <a:srgbClr val="FFFF00"/>
                </a:solidFill>
              </a:rPr>
              <a:t>1</a:t>
            </a:r>
            <a:r>
              <a:rPr lang="ru-RU" sz="2800" u="sng" dirty="0" smtClean="0">
                <a:solidFill>
                  <a:srgbClr val="FFFF00"/>
                </a:solidFill>
                <a:sym typeface="SymbolPS"/>
              </a:rPr>
              <a:t>.</a:t>
            </a:r>
          </a:p>
          <a:p>
            <a:r>
              <a:rPr lang="ru-RU" sz="2800" u="sng" dirty="0" smtClean="0">
                <a:solidFill>
                  <a:srgbClr val="FFFF00"/>
                </a:solidFill>
              </a:rPr>
              <a:t>Записать в тетрадь критерии выбора </a:t>
            </a:r>
            <a:r>
              <a:rPr lang="ru-RU" sz="2800" u="sng" dirty="0" err="1" smtClean="0">
                <a:solidFill>
                  <a:srgbClr val="FFFF00"/>
                </a:solidFill>
              </a:rPr>
              <a:t>мощ-ности</a:t>
            </a:r>
            <a:r>
              <a:rPr lang="ru-RU" sz="2800" u="sng" dirty="0" smtClean="0">
                <a:solidFill>
                  <a:srgbClr val="FFFF00"/>
                </a:solidFill>
              </a:rPr>
              <a:t> пламени сварочной горелки в </a:t>
            </a:r>
            <a:r>
              <a:rPr lang="ru-RU" sz="2800" u="sng" dirty="0" err="1" smtClean="0">
                <a:solidFill>
                  <a:srgbClr val="FFFF00"/>
                </a:solidFill>
              </a:rPr>
              <a:t>зависи-мости</a:t>
            </a:r>
            <a:r>
              <a:rPr lang="ru-RU" sz="2800" u="sng" dirty="0" smtClean="0">
                <a:solidFill>
                  <a:srgbClr val="FFFF00"/>
                </a:solidFill>
              </a:rPr>
              <a:t> от площади дефекта (стр. 33, </a:t>
            </a:r>
            <a:r>
              <a:rPr lang="ru-RU" sz="2800" u="sng" dirty="0" smtClean="0">
                <a:solidFill>
                  <a:srgbClr val="FFFF00"/>
                </a:solidFill>
                <a:sym typeface="SymbolPS"/>
              </a:rPr>
              <a:t></a:t>
            </a:r>
            <a:r>
              <a:rPr lang="ru-RU" sz="2800" u="sng" dirty="0" smtClean="0">
                <a:solidFill>
                  <a:srgbClr val="FFFF00"/>
                </a:solidFill>
              </a:rPr>
              <a:t>1</a:t>
            </a:r>
            <a:r>
              <a:rPr lang="ru-RU" sz="2800" u="sng" dirty="0" smtClean="0">
                <a:solidFill>
                  <a:srgbClr val="FFFF00"/>
                </a:solidFill>
                <a:sym typeface="SymbolPS"/>
              </a:rPr>
              <a:t></a:t>
            </a:r>
            <a:r>
              <a:rPr lang="ru-RU" sz="2800" u="sng" dirty="0" smtClean="0">
                <a:solidFill>
                  <a:srgbClr val="FFFF00"/>
                </a:solidFill>
              </a:rPr>
              <a:t>).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F6D2B-1DBC-44A9-8DEB-09D3C8967EA4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E20D-9ABE-408C-9512-33F2177ED9E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71414"/>
            <a:ext cx="8229600" cy="1082660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495800"/>
          </a:xfrm>
        </p:spPr>
        <p:txBody>
          <a:bodyPr/>
          <a:lstStyle/>
          <a:p>
            <a:r>
              <a:rPr lang="ru-RU" dirty="0" smtClean="0"/>
              <a:t>Выучить по конспекту способы газовой сварки чугуна.</a:t>
            </a:r>
          </a:p>
          <a:p>
            <a:r>
              <a:rPr lang="ru-RU" dirty="0" smtClean="0"/>
              <a:t>Критерии выбора того или иного способа газовой сварки.</a:t>
            </a:r>
          </a:p>
          <a:p>
            <a:r>
              <a:rPr lang="ru-RU" dirty="0" smtClean="0"/>
              <a:t>Мероприятия по недопущению дефектов при сварке чугуна.</a:t>
            </a:r>
          </a:p>
          <a:p>
            <a:r>
              <a:rPr lang="ru-RU" dirty="0" smtClean="0"/>
              <a:t>Порядок подготовки чугунных отливок к газовой сварке и выбор режима сварки.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1A13-9BB0-4876-80E6-19ABDA6EC19E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E20D-9ABE-408C-9512-33F2177ED9E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 исчерпана!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Что вам понравилось?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Что не понравилось?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Как вы оцениваете урок по 10-ти бальной системе?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Какие вопросы остались непонятными?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Ваши дальнейшие пожелания по стилю и формату дальнейших уроков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image4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1428736"/>
            <a:ext cx="1345649" cy="1571636"/>
          </a:xfrm>
          <a:prstGeom prst="rect">
            <a:avLst/>
          </a:prstGeom>
        </p:spPr>
      </p:pic>
      <p:pic>
        <p:nvPicPr>
          <p:cNvPr id="8" name="Рисунок 7" descr="image12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90687" y="5072074"/>
            <a:ext cx="1939021" cy="1628778"/>
          </a:xfrm>
          <a:prstGeom prst="rect">
            <a:avLst/>
          </a:prstGeom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228D2-32EE-4873-8F4F-AE763744B380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E20D-9ABE-408C-9512-33F2177ED9E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052513"/>
            <a:ext cx="8229600" cy="1143000"/>
          </a:xfrm>
        </p:spPr>
        <p:txBody>
          <a:bodyPr/>
          <a:lstStyle/>
          <a:p>
            <a:r>
              <a:rPr lang="ru-RU" dirty="0"/>
              <a:t>Цель урока: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781300"/>
            <a:ext cx="9144000" cy="28368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>
                <a:solidFill>
                  <a:srgbClr val="FFC000"/>
                </a:solidFill>
              </a:rPr>
              <a:t>Изучить  технологию </a:t>
            </a:r>
            <a:r>
              <a:rPr lang="ru-RU" sz="3600" dirty="0" smtClean="0">
                <a:solidFill>
                  <a:srgbClr val="FFC000"/>
                </a:solidFill>
              </a:rPr>
              <a:t>газовой сварки </a:t>
            </a:r>
            <a:r>
              <a:rPr lang="ru-RU" sz="3600" dirty="0" err="1" smtClean="0">
                <a:solidFill>
                  <a:srgbClr val="FFC000"/>
                </a:solidFill>
              </a:rPr>
              <a:t>чу-гуна</a:t>
            </a:r>
            <a:r>
              <a:rPr lang="en-US" sz="3600" dirty="0" smtClean="0">
                <a:solidFill>
                  <a:srgbClr val="FFC000"/>
                </a:solidFill>
              </a:rPr>
              <a:t> </a:t>
            </a:r>
            <a:r>
              <a:rPr lang="ru-RU" sz="3600" dirty="0">
                <a:solidFill>
                  <a:srgbClr val="FFC000"/>
                </a:solidFill>
              </a:rPr>
              <a:t>и её </a:t>
            </a:r>
            <a:r>
              <a:rPr lang="ru-RU" sz="3600" dirty="0" smtClean="0">
                <a:solidFill>
                  <a:srgbClr val="FFC000"/>
                </a:solidFill>
              </a:rPr>
              <a:t>особенности, её </a:t>
            </a:r>
            <a:r>
              <a:rPr lang="ru-RU" sz="3600" dirty="0" err="1" smtClean="0">
                <a:solidFill>
                  <a:srgbClr val="FFC000"/>
                </a:solidFill>
              </a:rPr>
              <a:t>преимущест-ва</a:t>
            </a:r>
            <a:r>
              <a:rPr lang="ru-RU" sz="3600" dirty="0" smtClean="0">
                <a:solidFill>
                  <a:srgbClr val="FFC000"/>
                </a:solidFill>
              </a:rPr>
              <a:t> и недостатки, способы газовой </a:t>
            </a:r>
            <a:r>
              <a:rPr lang="ru-RU" sz="3600" dirty="0" err="1" smtClean="0">
                <a:solidFill>
                  <a:srgbClr val="FFC000"/>
                </a:solidFill>
              </a:rPr>
              <a:t>свар-ки</a:t>
            </a:r>
            <a:r>
              <a:rPr lang="ru-RU" sz="3600" dirty="0" smtClean="0">
                <a:solidFill>
                  <a:srgbClr val="FFC000"/>
                </a:solidFill>
              </a:rPr>
              <a:t> чугуна и область их применения, применяемые сварочные материалы.</a:t>
            </a:r>
            <a:endParaRPr lang="ru-RU" sz="3600" dirty="0">
              <a:solidFill>
                <a:srgbClr val="FFC000"/>
              </a:solidFill>
            </a:endParaRPr>
          </a:p>
        </p:txBody>
      </p:sp>
      <p:pic>
        <p:nvPicPr>
          <p:cNvPr id="17410" name="Picture 2" descr="огон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57166"/>
            <a:ext cx="2143140" cy="2143142"/>
          </a:xfrm>
          <a:prstGeom prst="rect">
            <a:avLst/>
          </a:prstGeom>
          <a:noFill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ED2E1-F83C-462D-AB35-F3C3DB7BE4D4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E20D-9ABE-408C-9512-33F2177ED9E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УРОК ОКОНЧЕН!</a:t>
            </a:r>
          </a:p>
        </p:txBody>
      </p:sp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971550" y="1916113"/>
            <a:ext cx="6913563" cy="33845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Impact"/>
              </a:rPr>
              <a:t>Благодарю за внимание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DA6B6-8174-4AA7-8648-6CBE6EFF1D48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Актуализация опорных знаний</a:t>
            </a:r>
            <a:br>
              <a:rPr lang="ru-RU" sz="4000"/>
            </a:br>
            <a:r>
              <a:rPr lang="ru-RU" sz="4000"/>
              <a:t>ответить на вопросы: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9933"/>
                </a:solidFill>
              </a:rPr>
              <a:t>Что представляет собой чугун?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9933"/>
                </a:solidFill>
              </a:rPr>
              <a:t>Какие чугуны бывают?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C000"/>
                </a:solidFill>
              </a:rPr>
              <a:t>Какие параметры и характеристики чугуна затрудняют его свариваемость?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C000"/>
                </a:solidFill>
              </a:rPr>
              <a:t>Какие технологические приемы применяются при газовой сварке различных  сталей?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C000"/>
                </a:solidFill>
              </a:rPr>
              <a:t>Как подбирается режим газовой сварки?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C000"/>
                </a:solidFill>
              </a:rPr>
              <a:t>Какие сварочные материалы применяются при газовой сварке сталей?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A031D-81BF-4CAE-A164-4675D39FE2DE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E20D-9ABE-408C-9512-33F2177ED9E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Внимание! Правильные ответы: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5114948"/>
          </a:xfrm>
        </p:spPr>
        <p:txBody>
          <a:bodyPr/>
          <a:lstStyle/>
          <a:p>
            <a:r>
              <a:rPr lang="ru-RU" sz="2000" dirty="0" err="1" smtClean="0">
                <a:solidFill>
                  <a:srgbClr val="FFC000"/>
                </a:solidFill>
              </a:rPr>
              <a:t>Чугун-многокомпонентный</a:t>
            </a:r>
            <a:r>
              <a:rPr lang="ru-RU" sz="2000" dirty="0" smtClean="0">
                <a:solidFill>
                  <a:srgbClr val="FFC000"/>
                </a:solidFill>
              </a:rPr>
              <a:t> железоуглеродистый сплав, содержащий более 2,14% углерода, до 5% кремния и некоторое количество марганца, серы, фосфора, зависящее от типа чугуна.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Белые, серые, ковкие и высокопрочные.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Повышенное содержание углерода, низкие пластические свойства и высокая </a:t>
            </a:r>
            <a:r>
              <a:rPr lang="ru-RU" sz="2000" dirty="0" err="1" smtClean="0">
                <a:solidFill>
                  <a:srgbClr val="FFC000"/>
                </a:solidFill>
              </a:rPr>
              <a:t>жидкотекучесть</a:t>
            </a:r>
            <a:r>
              <a:rPr lang="ru-RU" sz="2000" dirty="0" smtClean="0">
                <a:solidFill>
                  <a:srgbClr val="FFC000"/>
                </a:solidFill>
              </a:rPr>
              <a:t>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Сварка только нормальным пламенем, не допуская перегрева и переохлаждения, предварительный подогрев и последующая термообработка, присадочная проволока с содержанием марганца и кремния по возможности на более высоких скоростях.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По толщине металла и его химическому составу.</a:t>
            </a:r>
          </a:p>
          <a:p>
            <a:r>
              <a:rPr lang="ru-RU" sz="2000" dirty="0" smtClean="0">
                <a:solidFill>
                  <a:srgbClr val="FFC000"/>
                </a:solidFill>
              </a:rPr>
              <a:t>Присадочная проволока с низким содержанием углерода и нейтральные флюсы.</a:t>
            </a:r>
          </a:p>
          <a:p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F5DAD-A31C-42A9-8545-9542CEC6D68A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E20D-9ABE-408C-9512-33F2177ED9E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Тема урока: «Технология </a:t>
            </a:r>
            <a:r>
              <a:rPr lang="ru-RU" sz="4000" dirty="0" smtClean="0"/>
              <a:t>газовой сварки чугуна»</a:t>
            </a:r>
            <a:endParaRPr lang="ru-RU" sz="4000" dirty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500174"/>
            <a:ext cx="8786874" cy="507209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9933"/>
                </a:solidFill>
              </a:rPr>
              <a:t>Способы газовой сварки чугуна.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9933"/>
                </a:solidFill>
              </a:rPr>
              <a:t>Технологические приемы для улучшения условий свариваемости чугуна при газовой сварке.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9933"/>
                </a:solidFill>
              </a:rPr>
              <a:t>Горячая сварка чугуна, флюсы, присадочные материалы, технология.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9933"/>
                </a:solidFill>
              </a:rPr>
              <a:t>Холодная сварка чугуна, флюсы, присадочные материалы, технология.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FF9933"/>
                </a:solidFill>
              </a:rPr>
              <a:t>Технология </a:t>
            </a:r>
            <a:r>
              <a:rPr lang="ru-RU" sz="2800" dirty="0" err="1" smtClean="0">
                <a:solidFill>
                  <a:srgbClr val="FF9933"/>
                </a:solidFill>
              </a:rPr>
              <a:t>пайкосварки</a:t>
            </a:r>
            <a:r>
              <a:rPr lang="ru-RU" sz="2800" dirty="0" smtClean="0">
                <a:solidFill>
                  <a:srgbClr val="FF9933"/>
                </a:solidFill>
              </a:rPr>
              <a:t> чугуна и её </a:t>
            </a:r>
            <a:r>
              <a:rPr lang="ru-RU" sz="2800" dirty="0" err="1" smtClean="0">
                <a:solidFill>
                  <a:srgbClr val="FF9933"/>
                </a:solidFill>
              </a:rPr>
              <a:t>особеннос-ти</a:t>
            </a:r>
            <a:r>
              <a:rPr lang="ru-RU" sz="2800" dirty="0" smtClean="0">
                <a:solidFill>
                  <a:srgbClr val="FF9933"/>
                </a:solidFill>
              </a:rPr>
              <a:t>, флюсы и материалы применяемые при     </a:t>
            </a:r>
            <a:r>
              <a:rPr lang="ru-RU" sz="2800" dirty="0" err="1" smtClean="0">
                <a:solidFill>
                  <a:srgbClr val="FF9933"/>
                </a:solidFill>
              </a:rPr>
              <a:t>пайкосварке</a:t>
            </a:r>
            <a:endParaRPr lang="ru-RU" sz="2800" dirty="0">
              <a:solidFill>
                <a:srgbClr val="FF9933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7165-8C6C-4AD4-8BBB-1C11341F32AB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E20D-9ABE-408C-9512-33F2177ED9E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Область применения газовой сварки чугуна: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Устранение дефектов в чугунных отливках и деталях после изготовления, в процессе эксплуатации и ремонтно-восстановительные работы.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1026" name="Рисунок 1" descr="чугунные детали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428596" y="3786190"/>
            <a:ext cx="2570161" cy="270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втулки чугунные любые разме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786190"/>
            <a:ext cx="3619523" cy="2714644"/>
          </a:xfrm>
          <a:prstGeom prst="rect">
            <a:avLst/>
          </a:prstGeom>
          <a:noFill/>
        </p:spPr>
      </p:pic>
      <p:pic>
        <p:nvPicPr>
          <p:cNvPr id="13314" name="Picture 2" descr="Задвижки стальны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786190"/>
            <a:ext cx="1571636" cy="2663790"/>
          </a:xfrm>
          <a:prstGeom prst="rect">
            <a:avLst/>
          </a:prstGeom>
          <a:noFill/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CC4AE-FB07-41B0-B91E-97EBDB635D53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6E20D-9ABE-408C-9512-33F2177ED9E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Чугунные детали</a:t>
            </a:r>
            <a:endParaRPr lang="ru-RU" dirty="0"/>
          </a:p>
        </p:txBody>
      </p:sp>
      <p:pic>
        <p:nvPicPr>
          <p:cNvPr id="11266" name="Picture 2" descr="модельная оснас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2571768" cy="2571768"/>
          </a:xfrm>
          <a:prstGeom prst="rect">
            <a:avLst/>
          </a:prstGeom>
          <a:noFill/>
        </p:spPr>
      </p:pic>
      <p:pic>
        <p:nvPicPr>
          <p:cNvPr id="11268" name="Picture 4" descr="производство чугунного лить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3429024" cy="2571768"/>
          </a:xfrm>
          <a:prstGeom prst="rect">
            <a:avLst/>
          </a:prstGeom>
          <a:noFill/>
        </p:spPr>
      </p:pic>
      <p:pic>
        <p:nvPicPr>
          <p:cNvPr id="11270" name="Picture 6" descr="изготовление лить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214422"/>
            <a:ext cx="3071802" cy="2571768"/>
          </a:xfrm>
          <a:prstGeom prst="rect">
            <a:avLst/>
          </a:prstGeom>
          <a:noFill/>
        </p:spPr>
      </p:pic>
      <p:pic>
        <p:nvPicPr>
          <p:cNvPr id="11272" name="Picture 8" descr="решетка ливневая цена"/>
          <p:cNvPicPr>
            <a:picLocks noChangeAspect="1" noChangeArrowheads="1"/>
          </p:cNvPicPr>
          <p:nvPr/>
        </p:nvPicPr>
        <p:blipFill>
          <a:blip r:embed="rId5" cstate="print">
            <a:lum bright="-30000"/>
          </a:blip>
          <a:srcRect/>
          <a:stretch>
            <a:fillRect/>
          </a:stretch>
        </p:blipFill>
        <p:spPr bwMode="auto">
          <a:xfrm>
            <a:off x="142843" y="3786190"/>
            <a:ext cx="2550813" cy="1857388"/>
          </a:xfrm>
          <a:prstGeom prst="rect">
            <a:avLst/>
          </a:prstGeom>
          <a:noFill/>
        </p:spPr>
      </p:pic>
      <p:pic>
        <p:nvPicPr>
          <p:cNvPr id="11274" name="Picture 10" descr="чугунное литье на заказ"/>
          <p:cNvPicPr>
            <a:picLocks noChangeAspect="1" noChangeArrowheads="1"/>
          </p:cNvPicPr>
          <p:nvPr/>
        </p:nvPicPr>
        <p:blipFill>
          <a:blip r:embed="rId6" cstate="print">
            <a:lum bright="-30000"/>
          </a:blip>
          <a:srcRect/>
          <a:stretch>
            <a:fillRect/>
          </a:stretch>
        </p:blipFill>
        <p:spPr bwMode="auto">
          <a:xfrm>
            <a:off x="2643174" y="3786190"/>
            <a:ext cx="3083264" cy="2786082"/>
          </a:xfrm>
          <a:prstGeom prst="rect">
            <a:avLst/>
          </a:prstGeom>
          <a:noFill/>
        </p:spPr>
      </p:pic>
      <p:pic>
        <p:nvPicPr>
          <p:cNvPr id="11276" name="Picture 12" descr="колосник чугун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3786190"/>
            <a:ext cx="1560682" cy="2071702"/>
          </a:xfrm>
          <a:prstGeom prst="rect">
            <a:avLst/>
          </a:prstGeom>
          <a:noFill/>
        </p:spPr>
      </p:pic>
      <p:pic>
        <p:nvPicPr>
          <p:cNvPr id="11278" name="Picture 14" descr="решетка ливневая цен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3714751"/>
            <a:ext cx="1857356" cy="2443889"/>
          </a:xfrm>
          <a:prstGeom prst="rect">
            <a:avLst/>
          </a:prstGeom>
          <a:noFill/>
        </p:spPr>
      </p:pic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10F3-B0CF-4A7C-92F1-2817EC6E4FDD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Задвижки чугунные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214282" y="142852"/>
            <a:ext cx="2143108" cy="3128625"/>
          </a:xfrm>
          <a:prstGeom prst="rect">
            <a:avLst/>
          </a:prstGeom>
          <a:noFill/>
        </p:spPr>
      </p:pic>
      <p:pic>
        <p:nvPicPr>
          <p:cNvPr id="32772" name="Picture 4" descr="Вентили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357422" y="142852"/>
            <a:ext cx="3148630" cy="3143272"/>
          </a:xfrm>
          <a:prstGeom prst="rect">
            <a:avLst/>
          </a:prstGeom>
          <a:noFill/>
        </p:spPr>
      </p:pic>
      <p:pic>
        <p:nvPicPr>
          <p:cNvPr id="32774" name="Picture 6" descr="Детали трубопровода"/>
          <p:cNvPicPr>
            <a:picLocks noChangeAspect="1" noChangeArrowheads="1"/>
          </p:cNvPicPr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>
            <a:off x="5500694" y="142852"/>
            <a:ext cx="3221854" cy="3143272"/>
          </a:xfrm>
          <a:prstGeom prst="rect">
            <a:avLst/>
          </a:prstGeom>
          <a:noFill/>
        </p:spPr>
      </p:pic>
      <p:pic>
        <p:nvPicPr>
          <p:cNvPr id="32776" name="Picture 8" descr="http://www.lmz74.ru/mini_pic/luk_KLM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286124"/>
            <a:ext cx="2293435" cy="1714512"/>
          </a:xfrm>
          <a:prstGeom prst="rect">
            <a:avLst/>
          </a:prstGeom>
          <a:noFill/>
        </p:spPr>
      </p:pic>
      <p:pic>
        <p:nvPicPr>
          <p:cNvPr id="32778" name="Picture 10" descr="http://www.lmz74.ru/mini_pic/luk_KTsh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3357562"/>
            <a:ext cx="2300304" cy="1643074"/>
          </a:xfrm>
          <a:prstGeom prst="rect">
            <a:avLst/>
          </a:prstGeom>
          <a:noFill/>
        </p:spPr>
      </p:pic>
      <p:pic>
        <p:nvPicPr>
          <p:cNvPr id="32780" name="Picture 12" descr="http://www.lmz74.ru/mini_pic/luk_TLsh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3500438"/>
            <a:ext cx="2286016" cy="1428760"/>
          </a:xfrm>
          <a:prstGeom prst="rect">
            <a:avLst/>
          </a:prstGeom>
          <a:noFill/>
        </p:spPr>
      </p:pic>
      <p:pic>
        <p:nvPicPr>
          <p:cNvPr id="32782" name="Picture 14" descr="Задвижки чугунные с редуктором под электропривод - запорная арматура от ТД &amp;laquo;Технология&amp;raquo;"/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/>
          <a:stretch>
            <a:fillRect/>
          </a:stretch>
        </p:blipFill>
        <p:spPr bwMode="auto">
          <a:xfrm>
            <a:off x="2214546" y="4643445"/>
            <a:ext cx="1357322" cy="2214555"/>
          </a:xfrm>
          <a:prstGeom prst="rect">
            <a:avLst/>
          </a:prstGeom>
          <a:noFill/>
        </p:spPr>
      </p:pic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5280C-1C9F-4716-9317-5E11889644C4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9144000" cy="1143000"/>
          </a:xfrm>
        </p:spPr>
        <p:txBody>
          <a:bodyPr/>
          <a:lstStyle/>
          <a:p>
            <a:r>
              <a:rPr lang="ru-RU" sz="4000" dirty="0" smtClean="0"/>
              <a:t>Горячая сварка чугуна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142984"/>
            <a:ext cx="878687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Горячая сварка</a:t>
            </a:r>
            <a:r>
              <a:rPr lang="ru-RU" dirty="0" smtClean="0"/>
              <a:t>. При горячей сварке обязателен предварительный подогрев свариваемых деталей. Детали при нагреве должны находиться в жестком закрепленном каркасе, что позволит устранить возникающие при нагреве напряжения, которые впоследствии, при сварке, могут привести к образованию трещин. Если нагрев носит местный характер, то жесткий каркас можно не применять. Крупные детали нагреваются до температуры 500—700°С, а мелкие (небольшие) до 300—400°С. </a:t>
            </a:r>
          </a:p>
          <a:p>
            <a:r>
              <a:rPr lang="ru-RU" dirty="0" smtClean="0"/>
              <a:t>При горячей сварке чугуна обязательно применение флюсов, действие которых трояко. Попадая в сварочную ванну, они предотвращают окисление кромок твердого металла, извлекают оксиды и неметаллические включения из расплавленного металла, а также способствуют образованию пленки, защищающей его от воздействия газов пламени и воздуха. Положительное влияние флюсов сказывается также в улучшении смачивания поверхности твердого металла жидким присадочным металлом.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962D7-54BD-4844-83F8-53EC32240E8A}" type="datetime1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5950-430A-45B3-9536-A019119A99B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498</TotalTime>
  <Words>1141</Words>
  <Application>Microsoft Office PowerPoint</Application>
  <PresentationFormat>Экран (4:3)</PresentationFormat>
  <Paragraphs>116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Разрез</vt:lpstr>
      <vt:lpstr>Технология газовой сварки чугуна</vt:lpstr>
      <vt:lpstr>Цель урока:</vt:lpstr>
      <vt:lpstr>Актуализация опорных знаний ответить на вопросы:</vt:lpstr>
      <vt:lpstr>Внимание! Правильные ответы:</vt:lpstr>
      <vt:lpstr>Тема урока: «Технология газовой сварки чугуна»</vt:lpstr>
      <vt:lpstr>Область применения газовой сварки чугуна:</vt:lpstr>
      <vt:lpstr>Чугунные детали</vt:lpstr>
      <vt:lpstr>Слайд 8</vt:lpstr>
      <vt:lpstr>Горячая сварка чугуна</vt:lpstr>
      <vt:lpstr>Холодная сварка. Холодная сварка не потребует предва-рительного нагрева деталей. Применима она в тех случаях, когда детали имеют возможность свободно расширяться без возникновения внутренних напряжений при нагревании (и охлаждении). При термическом способе жидкий чугун должен быстро удаляться присадочным прутком и тут же на кромки наносится флюс. Пламя, расплавляя кромки, удаляет жиры, которые могут глубоко проникнуть в пористый чугун. Сама газовая сварка осуществляется ацетиленкислородным нормальным пламенем или пламенем с небольшим избытком ацетилена. Если ацетилена будет много, это приведет к образованию пор. Если же процесс сварки будет вестись медленно и пламя при этом будет окисляющим, то в шве будет большое количество оксидов и шлаковых включений. </vt:lpstr>
      <vt:lpstr>Пайкосварка чугуна</vt:lpstr>
      <vt:lpstr>Сварочные материалы, применяемые при горячей газовой сварке чугуна</vt:lpstr>
      <vt:lpstr>Материалы для горячей сварки чугуна</vt:lpstr>
      <vt:lpstr>Сварочные материалы, применяемые при холодной газовой сварке чугуна</vt:lpstr>
      <vt:lpstr>Сварочные материалы для пайкосварки чугуна</vt:lpstr>
      <vt:lpstr>Вопросы для закрепления новой темы:</vt:lpstr>
      <vt:lpstr>Самостоятельная работа:</vt:lpstr>
      <vt:lpstr>Домашнее задание:</vt:lpstr>
      <vt:lpstr>Тема урока исчерпана!</vt:lpstr>
      <vt:lpstr>УРОК ОКОНЧЕН!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полуавтоматической сварки по методу STT</dc:title>
  <dc:creator>Admin</dc:creator>
  <cp:lastModifiedBy>EVGENY</cp:lastModifiedBy>
  <cp:revision>38</cp:revision>
  <dcterms:created xsi:type="dcterms:W3CDTF">2010-11-06T16:59:10Z</dcterms:created>
  <dcterms:modified xsi:type="dcterms:W3CDTF">2012-02-20T20:08:45Z</dcterms:modified>
</cp:coreProperties>
</file>