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1"/>
  </p:notesMasterIdLst>
  <p:sldIdLst>
    <p:sldId id="266" r:id="rId2"/>
    <p:sldId id="256" r:id="rId3"/>
    <p:sldId id="257" r:id="rId4"/>
    <p:sldId id="262" r:id="rId5"/>
    <p:sldId id="263" r:id="rId6"/>
    <p:sldId id="258" r:id="rId7"/>
    <p:sldId id="265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8" autoAdjust="0"/>
    <p:restoredTop sz="94746" autoAdjust="0"/>
  </p:normalViewPr>
  <p:slideViewPr>
    <p:cSldViewPr>
      <p:cViewPr varScale="1">
        <p:scale>
          <a:sx n="51" d="100"/>
          <a:sy n="51" d="100"/>
        </p:scale>
        <p:origin x="-10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EE02801-5CCF-4DD5-AF0B-73426040D6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77391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0" y="0"/>
            <a:ext cx="9178925" cy="6924675"/>
            <a:chOff x="-20" y="0"/>
            <a:chExt cx="5782" cy="4362"/>
          </a:xfrm>
        </p:grpSpPr>
        <p:sp>
          <p:nvSpPr>
            <p:cNvPr id="5" name="Rectangle 3" descr="Stonbk"/>
            <p:cNvSpPr>
              <a:spLocks noChangeArrowheads="1"/>
            </p:cNvSpPr>
            <p:nvPr userDrawn="1"/>
          </p:nvSpPr>
          <p:spPr bwMode="white">
            <a:xfrm>
              <a:off x="-15" y="5"/>
              <a:ext cx="5775" cy="43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ltGray">
            <a:xfrm>
              <a:off x="0" y="0"/>
              <a:ext cx="743" cy="433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695" y="0"/>
              <a:ext cx="50" cy="43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pic>
          <p:nvPicPr>
            <p:cNvPr id="8" name="Picture 6" descr="Astonbnr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1705"/>
              <a:ext cx="5760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5400000">
              <a:off x="3204" y="-396"/>
              <a:ext cx="47" cy="506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5400000">
              <a:off x="3204" y="-852"/>
              <a:ext cx="47" cy="50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-20" y="0"/>
              <a:ext cx="47" cy="434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2" name="Line 10"/>
            <p:cNvSpPr>
              <a:spLocks noChangeShapeType="1"/>
            </p:cNvSpPr>
            <p:nvPr userDrawn="1"/>
          </p:nvSpPr>
          <p:spPr bwMode="auto">
            <a:xfrm>
              <a:off x="414" y="2118"/>
              <a:ext cx="281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Line 11"/>
            <p:cNvSpPr>
              <a:spLocks noChangeShapeType="1"/>
            </p:cNvSpPr>
            <p:nvPr userDrawn="1"/>
          </p:nvSpPr>
          <p:spPr bwMode="auto">
            <a:xfrm flipV="1">
              <a:off x="27" y="2116"/>
              <a:ext cx="230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255" y="2115"/>
              <a:ext cx="65" cy="86"/>
            </a:xfrm>
            <a:custGeom>
              <a:avLst/>
              <a:gdLst>
                <a:gd name="T0" fmla="*/ 0 w 65"/>
                <a:gd name="T1" fmla="*/ 0 h 86"/>
                <a:gd name="T2" fmla="*/ 15 w 65"/>
                <a:gd name="T3" fmla="*/ 12 h 86"/>
                <a:gd name="T4" fmla="*/ 27 w 65"/>
                <a:gd name="T5" fmla="*/ 23 h 86"/>
                <a:gd name="T6" fmla="*/ 36 w 65"/>
                <a:gd name="T7" fmla="*/ 35 h 86"/>
                <a:gd name="T8" fmla="*/ 47 w 65"/>
                <a:gd name="T9" fmla="*/ 45 h 86"/>
                <a:gd name="T10" fmla="*/ 56 w 65"/>
                <a:gd name="T11" fmla="*/ 66 h 86"/>
                <a:gd name="T12" fmla="*/ 63 w 65"/>
                <a:gd name="T13" fmla="*/ 80 h 86"/>
                <a:gd name="T14" fmla="*/ 65 w 65"/>
                <a:gd name="T15" fmla="*/ 86 h 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5" h="86">
                  <a:moveTo>
                    <a:pt x="0" y="0"/>
                  </a:moveTo>
                  <a:cubicBezTo>
                    <a:pt x="9" y="4"/>
                    <a:pt x="6" y="10"/>
                    <a:pt x="15" y="12"/>
                  </a:cubicBezTo>
                  <a:cubicBezTo>
                    <a:pt x="18" y="20"/>
                    <a:pt x="19" y="20"/>
                    <a:pt x="27" y="23"/>
                  </a:cubicBezTo>
                  <a:cubicBezTo>
                    <a:pt x="29" y="29"/>
                    <a:pt x="30" y="32"/>
                    <a:pt x="36" y="35"/>
                  </a:cubicBezTo>
                  <a:cubicBezTo>
                    <a:pt x="40" y="40"/>
                    <a:pt x="43" y="40"/>
                    <a:pt x="47" y="45"/>
                  </a:cubicBezTo>
                  <a:cubicBezTo>
                    <a:pt x="49" y="71"/>
                    <a:pt x="49" y="52"/>
                    <a:pt x="56" y="66"/>
                  </a:cubicBezTo>
                  <a:cubicBezTo>
                    <a:pt x="57" y="74"/>
                    <a:pt x="56" y="77"/>
                    <a:pt x="63" y="80"/>
                  </a:cubicBezTo>
                  <a:cubicBezTo>
                    <a:pt x="65" y="85"/>
                    <a:pt x="65" y="83"/>
                    <a:pt x="65" y="8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auto">
            <a:xfrm>
              <a:off x="344" y="2118"/>
              <a:ext cx="71" cy="84"/>
            </a:xfrm>
            <a:custGeom>
              <a:avLst/>
              <a:gdLst>
                <a:gd name="T0" fmla="*/ 69 w 71"/>
                <a:gd name="T1" fmla="*/ 0 h 84"/>
                <a:gd name="T2" fmla="*/ 61 w 71"/>
                <a:gd name="T3" fmla="*/ 27 h 84"/>
                <a:gd name="T4" fmla="*/ 52 w 71"/>
                <a:gd name="T5" fmla="*/ 57 h 84"/>
                <a:gd name="T6" fmla="*/ 46 w 71"/>
                <a:gd name="T7" fmla="*/ 72 h 84"/>
                <a:gd name="T8" fmla="*/ 33 w 71"/>
                <a:gd name="T9" fmla="*/ 63 h 84"/>
                <a:gd name="T10" fmla="*/ 25 w 71"/>
                <a:gd name="T11" fmla="*/ 51 h 84"/>
                <a:gd name="T12" fmla="*/ 10 w 71"/>
                <a:gd name="T13" fmla="*/ 39 h 84"/>
                <a:gd name="T14" fmla="*/ 4 w 71"/>
                <a:gd name="T15" fmla="*/ 77 h 84"/>
                <a:gd name="T16" fmla="*/ 1 w 71"/>
                <a:gd name="T17" fmla="*/ 84 h 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84">
                  <a:moveTo>
                    <a:pt x="69" y="0"/>
                  </a:moveTo>
                  <a:cubicBezTo>
                    <a:pt x="65" y="10"/>
                    <a:pt x="71" y="21"/>
                    <a:pt x="61" y="27"/>
                  </a:cubicBezTo>
                  <a:cubicBezTo>
                    <a:pt x="59" y="37"/>
                    <a:pt x="62" y="55"/>
                    <a:pt x="52" y="57"/>
                  </a:cubicBezTo>
                  <a:cubicBezTo>
                    <a:pt x="49" y="62"/>
                    <a:pt x="49" y="67"/>
                    <a:pt x="46" y="72"/>
                  </a:cubicBezTo>
                  <a:cubicBezTo>
                    <a:pt x="38" y="71"/>
                    <a:pt x="39" y="67"/>
                    <a:pt x="33" y="63"/>
                  </a:cubicBezTo>
                  <a:cubicBezTo>
                    <a:pt x="30" y="58"/>
                    <a:pt x="27" y="56"/>
                    <a:pt x="25" y="51"/>
                  </a:cubicBezTo>
                  <a:cubicBezTo>
                    <a:pt x="23" y="38"/>
                    <a:pt x="25" y="38"/>
                    <a:pt x="10" y="39"/>
                  </a:cubicBezTo>
                  <a:cubicBezTo>
                    <a:pt x="8" y="51"/>
                    <a:pt x="18" y="72"/>
                    <a:pt x="4" y="77"/>
                  </a:cubicBezTo>
                  <a:cubicBezTo>
                    <a:pt x="0" y="82"/>
                    <a:pt x="1" y="79"/>
                    <a:pt x="1" y="8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2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44600" y="1247775"/>
            <a:ext cx="7772400" cy="1143000"/>
          </a:xfrm>
        </p:spPr>
        <p:txBody>
          <a:bodyPr anchor="b"/>
          <a:lstStyle>
            <a:lvl1pPr algn="ctr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332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126206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700463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2946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B359E-BA09-448D-B68A-B262584833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1495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6B8F0-87CD-47B8-BED5-E00270E21C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050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66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573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C25F0-B344-4F9B-824D-F8D3F78176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4149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573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52197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09E4C-6F4E-4C98-BFB9-A839173360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754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D63B1-2D3B-4F59-94FC-B3D1D56ACC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316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16C4B-9E1E-4DA1-A281-048FF3A456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7249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73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197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A4C8B-96E5-4B1D-9325-BE18D7FC21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5182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24BD5-FE9A-41B4-8C65-7552509C7B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152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28CF8-3585-4984-AC70-96A1DE00EB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3649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24817-2975-4CFB-A3DB-5368CB0F29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6432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2699E-0FBA-4A1F-8269-BED5B6D7DF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9028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DA92F-27DE-47AA-8490-EA0594F169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6105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69113"/>
            <a:chOff x="0" y="0"/>
            <a:chExt cx="5760" cy="4327"/>
          </a:xfrm>
        </p:grpSpPr>
        <p:sp>
          <p:nvSpPr>
            <p:cNvPr id="12291" name="Rectangle 3"/>
            <p:cNvSpPr>
              <a:spLocks noChangeArrowheads="1"/>
            </p:cNvSpPr>
            <p:nvPr userDrawn="1"/>
          </p:nvSpPr>
          <p:spPr bwMode="ltGray">
            <a:xfrm>
              <a:off x="0" y="405"/>
              <a:ext cx="743" cy="3922"/>
            </a:xfrm>
            <a:prstGeom prst="rect">
              <a:avLst/>
            </a:pr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034" name="Picture 4" descr="Astonbnr"/>
            <p:cNvPicPr>
              <a:picLocks noChangeAspect="1" noChangeArrowheads="1"/>
            </p:cNvPicPr>
            <p:nvPr userDrawn="1"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0"/>
              <a:ext cx="5760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5" name="Rectangle 5"/>
            <p:cNvSpPr>
              <a:spLocks noChangeArrowheads="1"/>
            </p:cNvSpPr>
            <p:nvPr userDrawn="1"/>
          </p:nvSpPr>
          <p:spPr bwMode="white">
            <a:xfrm>
              <a:off x="704" y="181"/>
              <a:ext cx="5056" cy="38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36" name="Rectangle 6" descr="Stonbk"/>
            <p:cNvSpPr>
              <a:spLocks noChangeArrowheads="1"/>
            </p:cNvSpPr>
            <p:nvPr userDrawn="1"/>
          </p:nvSpPr>
          <p:spPr bwMode="white">
            <a:xfrm>
              <a:off x="747" y="224"/>
              <a:ext cx="5013" cy="4092"/>
            </a:xfrm>
            <a:prstGeom prst="rect">
              <a:avLst/>
            </a:prstGeom>
            <a:blipFill dpi="0" rotWithShape="0">
              <a:blip r:embed="rId15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37" name="Rectangle 7"/>
            <p:cNvSpPr>
              <a:spLocks noChangeArrowheads="1"/>
            </p:cNvSpPr>
            <p:nvPr userDrawn="1"/>
          </p:nvSpPr>
          <p:spPr bwMode="white">
            <a:xfrm>
              <a:off x="703" y="186"/>
              <a:ext cx="46" cy="41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38" name="Line 8"/>
            <p:cNvSpPr>
              <a:spLocks noChangeShapeType="1"/>
            </p:cNvSpPr>
            <p:nvPr userDrawn="1"/>
          </p:nvSpPr>
          <p:spPr bwMode="hidden">
            <a:xfrm>
              <a:off x="0" y="415"/>
              <a:ext cx="257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9" name="Line 9"/>
            <p:cNvSpPr>
              <a:spLocks noChangeShapeType="1"/>
            </p:cNvSpPr>
            <p:nvPr userDrawn="1"/>
          </p:nvSpPr>
          <p:spPr bwMode="hidden">
            <a:xfrm>
              <a:off x="421" y="412"/>
              <a:ext cx="282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7" cy="43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2573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73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230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73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30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957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303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247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2B3AE8C-E9D6-4CB4-B0C8-6AB9043F2E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32" name="Rectangle 16"/>
          <p:cNvSpPr>
            <a:spLocks noChangeArrowheads="1"/>
          </p:cNvSpPr>
          <p:nvPr/>
        </p:nvSpPr>
        <p:spPr bwMode="auto">
          <a:xfrm>
            <a:off x="1117600" y="268288"/>
            <a:ext cx="8026400" cy="7461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30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30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30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30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0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30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049"/>
          <p:cNvSpPr>
            <a:spLocks noRot="1" noChangeArrowheads="1"/>
          </p:cNvSpPr>
          <p:nvPr/>
        </p:nvSpPr>
        <p:spPr bwMode="auto">
          <a:xfrm>
            <a:off x="2268538" y="404813"/>
            <a:ext cx="6324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ru-RU" altLang="ru-RU" sz="20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Theatre or opera?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86200"/>
            <a:ext cx="7560840" cy="235111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Лазарева Ю.И., учитель английского языка МБОУ «СОШ № 6»,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Тбилисский район,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Краснодарский край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92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4000" smtClean="0"/>
              <a:t> TOPIC:  </a:t>
            </a:r>
            <a:endParaRPr lang="ru-RU" altLang="ru-RU" sz="4000" smtClean="0"/>
          </a:p>
        </p:txBody>
      </p:sp>
      <p:sp>
        <p:nvSpPr>
          <p:cNvPr id="4099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1547813" y="1916113"/>
            <a:ext cx="734536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b="1" i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i="1" dirty="0" smtClean="0">
                <a:solidFill>
                  <a:schemeClr val="tx2"/>
                </a:solidFill>
              </a:rPr>
              <a:t>Цели: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chemeClr val="tx2"/>
                </a:solidFill>
              </a:rPr>
              <a:t>-привить учащимся культуру общения;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chemeClr val="tx2"/>
                </a:solidFill>
              </a:rPr>
              <a:t>-формирование речевых навыков;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chemeClr val="tx2"/>
                </a:solidFill>
              </a:rPr>
              <a:t>-изучение новой лексики по теме «Театр или опера?»;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chemeClr val="tx2"/>
                </a:solidFill>
              </a:rPr>
              <a:t>-развитие познавательного интереса к предмету.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i="1" dirty="0" smtClean="0">
                <a:solidFill>
                  <a:schemeClr val="tx2"/>
                </a:solidFill>
              </a:rPr>
              <a:t>Задачи: </a:t>
            </a:r>
            <a:r>
              <a:rPr lang="ru-RU" altLang="ru-RU" sz="2000" b="1" dirty="0" smtClean="0">
                <a:solidFill>
                  <a:schemeClr val="tx2"/>
                </a:solidFill>
              </a:rPr>
              <a:t>1.Научить учащихся извлекать   основную              информацию из источников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chemeClr val="tx2"/>
                </a:solidFill>
              </a:rPr>
              <a:t>               2.Научить учащихся понимать</a:t>
            </a:r>
            <a:r>
              <a:rPr lang="en-US" altLang="ru-RU" sz="2000" b="1" dirty="0" smtClean="0">
                <a:solidFill>
                  <a:schemeClr val="tx2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2"/>
                </a:solidFill>
              </a:rPr>
              <a:t>вопросы и отвечать   на них.</a:t>
            </a:r>
            <a:endParaRPr lang="en-US" altLang="ru-RU" sz="20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000" b="1" dirty="0" smtClean="0">
              <a:solidFill>
                <a:schemeClr val="tx2"/>
              </a:solidFill>
            </a:endParaRPr>
          </a:p>
        </p:txBody>
      </p:sp>
      <p:sp>
        <p:nvSpPr>
          <p:cNvPr id="4100" name="WordArt 13"/>
          <p:cNvSpPr>
            <a:spLocks noChangeArrowheads="1" noChangeShapeType="1" noTextEdit="1"/>
          </p:cNvSpPr>
          <p:nvPr/>
        </p:nvSpPr>
        <p:spPr bwMode="auto">
          <a:xfrm>
            <a:off x="3505200" y="914400"/>
            <a:ext cx="510540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miter lim="800000"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A theatre or an opera?</a:t>
            </a:r>
            <a:endParaRPr lang="ru-RU" sz="3600" kern="10" spc="-360">
              <a:ln w="12700">
                <a:solidFill>
                  <a:srgbClr val="000099"/>
                </a:solidFill>
                <a:miter lim="800000"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mtClean="0"/>
              <a:t>        </a:t>
            </a:r>
            <a:endParaRPr lang="ru-RU" alt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124744"/>
            <a:ext cx="7772400" cy="52657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 smtClean="0"/>
              <a:t>                  </a:t>
            </a:r>
            <a:r>
              <a:rPr lang="en-US" altLang="ru-RU" sz="3600" b="1" i="1" dirty="0" smtClean="0"/>
              <a:t>Phonetic exercise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 smtClean="0"/>
              <a:t>Music in the morning</a:t>
            </a:r>
            <a:r>
              <a:rPr lang="ru-RU" altLang="ru-RU" dirty="0" smtClean="0"/>
              <a:t>     </a:t>
            </a:r>
            <a:endParaRPr lang="en-US" altLang="ru-RU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 smtClean="0"/>
              <a:t>Music in the day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 smtClean="0"/>
              <a:t>Music in the evening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 smtClean="0"/>
              <a:t>Music everywhere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 smtClean="0"/>
              <a:t>Music is my hobby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 smtClean="0"/>
              <a:t>Music is my job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 smtClean="0"/>
              <a:t>Listen to the music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 smtClean="0"/>
              <a:t>You</a:t>
            </a:r>
            <a:r>
              <a:rPr lang="en-US" altLang="ru-RU" dirty="0" smtClean="0">
                <a:cs typeface="Arial" charset="0"/>
              </a:rPr>
              <a:t>`ll be on the top!</a:t>
            </a:r>
          </a:p>
        </p:txBody>
      </p:sp>
      <p:pic>
        <p:nvPicPr>
          <p:cNvPr id="5124" name="Picture 7" descr="EN00354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1693863"/>
            <a:ext cx="3429000" cy="34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mtClean="0"/>
              <a:t>         MUSIC</a:t>
            </a:r>
            <a:endParaRPr lang="ru-RU" alt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ru-RU" smtClean="0"/>
              <a:t>JAZZ</a:t>
            </a:r>
            <a:r>
              <a:rPr lang="ru-RU" altLang="ru-RU" smtClean="0"/>
              <a:t>                              </a:t>
            </a:r>
            <a:endParaRPr lang="en-US" altLang="ru-RU" smtClean="0"/>
          </a:p>
          <a:p>
            <a:pPr eaLnBrk="1" hangingPunct="1"/>
            <a:r>
              <a:rPr lang="en-US" altLang="ru-RU" smtClean="0"/>
              <a:t>POP</a:t>
            </a:r>
          </a:p>
          <a:p>
            <a:pPr eaLnBrk="1" hangingPunct="1"/>
            <a:r>
              <a:rPr lang="en-US" altLang="ru-RU" smtClean="0"/>
              <a:t>CLASSIC</a:t>
            </a:r>
          </a:p>
          <a:p>
            <a:pPr eaLnBrk="1" hangingPunct="1"/>
            <a:r>
              <a:rPr lang="en-US" altLang="ru-RU" smtClean="0"/>
              <a:t>RAP</a:t>
            </a:r>
          </a:p>
          <a:p>
            <a:pPr eaLnBrk="1" hangingPunct="1"/>
            <a:r>
              <a:rPr lang="en-US" altLang="ru-RU" smtClean="0"/>
              <a:t>INSTRUMENTAL MUSIC</a:t>
            </a:r>
          </a:p>
          <a:p>
            <a:pPr eaLnBrk="1" hangingPunct="1"/>
            <a:r>
              <a:rPr lang="en-US" altLang="ru-RU" smtClean="0"/>
              <a:t>ROCK</a:t>
            </a:r>
            <a:endParaRPr lang="ru-RU" altLang="ru-RU" smtClean="0"/>
          </a:p>
        </p:txBody>
      </p:sp>
      <p:pic>
        <p:nvPicPr>
          <p:cNvPr id="6148" name="Picture 4" descr="EN00349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914400"/>
            <a:ext cx="40386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mtClean="0"/>
              <a:t>           NEW WORDS</a:t>
            </a:r>
            <a:endParaRPr lang="ru-RU" alt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ru-RU" sz="2400" b="1" i="1" dirty="0" smtClean="0"/>
              <a:t>Audience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400" b="1" i="1" dirty="0" smtClean="0"/>
              <a:t>               Performance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400" b="1" i="1" dirty="0" smtClean="0"/>
              <a:t>Conductor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400" b="1" i="1" dirty="0" smtClean="0"/>
              <a:t>               Beforehand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400" b="1" i="1" dirty="0" smtClean="0"/>
              <a:t>Dress-circle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400" b="1" i="1" dirty="0" smtClean="0"/>
              <a:t>               Upper-circle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400" b="1" i="1" dirty="0" smtClean="0"/>
              <a:t>Playwright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400" b="1" i="1" dirty="0" smtClean="0"/>
              <a:t>               Orchestra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400" b="1" i="1" dirty="0" smtClean="0"/>
              <a:t>Stage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400" b="1" i="1" dirty="0" smtClean="0"/>
              <a:t>               Decoration</a:t>
            </a:r>
            <a:endParaRPr lang="ru-RU" altLang="ru-RU" sz="2400" b="1" i="1" dirty="0" smtClean="0"/>
          </a:p>
        </p:txBody>
      </p:sp>
      <p:pic>
        <p:nvPicPr>
          <p:cNvPr id="7172" name="Picture 4" descr="J01448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989138"/>
            <a:ext cx="4284662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mtClean="0"/>
              <a:t>        </a:t>
            </a:r>
            <a:endParaRPr lang="ru-RU" alt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ru-RU" sz="2400" dirty="0" smtClean="0"/>
              <a:t>        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ru-RU" sz="2400" dirty="0" err="1" smtClean="0"/>
              <a:t>Perfor</a:t>
            </a:r>
            <a:r>
              <a:rPr lang="en-US" altLang="ru-RU" sz="2400" dirty="0" smtClean="0"/>
              <a:t>           hand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ru-RU" sz="2400" dirty="0" err="1" smtClean="0"/>
              <a:t>Orche</a:t>
            </a:r>
            <a:r>
              <a:rPr lang="en-US" altLang="ru-RU" sz="2400" dirty="0" smtClean="0"/>
              <a:t>           circle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ru-RU" sz="2400" dirty="0" err="1" smtClean="0"/>
              <a:t>Conduc</a:t>
            </a:r>
            <a:r>
              <a:rPr lang="en-US" altLang="ru-RU" sz="2400" dirty="0" smtClean="0"/>
              <a:t>         </a:t>
            </a:r>
            <a:r>
              <a:rPr lang="en-US" altLang="ru-RU" sz="2400" dirty="0" err="1" smtClean="0"/>
              <a:t>mance</a:t>
            </a:r>
            <a:endParaRPr lang="en-US" altLang="ru-RU" sz="2400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ru-RU" sz="2400" dirty="0" smtClean="0"/>
              <a:t>Audie            </a:t>
            </a:r>
            <a:r>
              <a:rPr lang="en-US" altLang="ru-RU" sz="2400" dirty="0" err="1" smtClean="0"/>
              <a:t>stra</a:t>
            </a:r>
            <a:endParaRPr lang="en-US" altLang="ru-RU" sz="2400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ru-RU" sz="2400" dirty="0" smtClean="0"/>
              <a:t>Before           right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ru-RU" sz="2400" dirty="0" smtClean="0"/>
              <a:t>Play               circle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ru-RU" sz="2400" dirty="0" smtClean="0"/>
              <a:t>Dress             </a:t>
            </a:r>
            <a:r>
              <a:rPr lang="en-US" altLang="ru-RU" sz="2400" dirty="0" err="1" smtClean="0"/>
              <a:t>ence</a:t>
            </a:r>
            <a:endParaRPr lang="en-US" altLang="ru-RU" sz="2400" dirty="0" smtClean="0"/>
          </a:p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altLang="ru-RU" sz="2400" dirty="0" smtClean="0"/>
              <a:t>Upper             tor</a:t>
            </a:r>
          </a:p>
          <a:p>
            <a:pPr marL="457200" indent="-457200" eaLnBrk="1" hangingPunct="1">
              <a:buFont typeface="Wingdings" pitchFamily="2" charset="2"/>
              <a:buAutoNum type="arabicPeriod"/>
            </a:pPr>
            <a:endParaRPr lang="ru-RU" altLang="ru-RU" sz="2400" dirty="0" smtClean="0"/>
          </a:p>
        </p:txBody>
      </p:sp>
      <p:pic>
        <p:nvPicPr>
          <p:cNvPr id="8196" name="Picture 6" descr="PE01000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1981200"/>
            <a:ext cx="3810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7"/>
          <p:cNvSpPr>
            <a:spLocks noChangeShapeType="1"/>
          </p:cNvSpPr>
          <p:nvPr/>
        </p:nvSpPr>
        <p:spPr bwMode="auto">
          <a:xfrm>
            <a:off x="2667000" y="27432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198" name="WordArt 10"/>
          <p:cNvSpPr>
            <a:spLocks noChangeArrowheads="1" noChangeShapeType="1" noTextEdit="1"/>
          </p:cNvSpPr>
          <p:nvPr/>
        </p:nvSpPr>
        <p:spPr bwMode="auto">
          <a:xfrm>
            <a:off x="1600200" y="381000"/>
            <a:ext cx="7010400" cy="1981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de-DE" sz="3600" kern="10"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JOIN THESE WORDS</a:t>
            </a:r>
            <a:endParaRPr lang="ru-RU" sz="3600" kern="10">
              <a:ln w="9525">
                <a:solidFill>
                  <a:srgbClr val="000000"/>
                </a:solidFill>
                <a:miter lim="800000"/>
                <a:headEnd/>
                <a:tailEnd/>
              </a:ln>
              <a:solidFill>
                <a:srgbClr val="000000"/>
              </a:soli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mtClean="0"/>
              <a:t>         </a:t>
            </a:r>
            <a:endParaRPr lang="ru-RU" alt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ru-RU" sz="4000" i="1" smtClean="0"/>
              <a:t>Is this a love story? </a:t>
            </a:r>
          </a:p>
          <a:p>
            <a:pPr eaLnBrk="1" hangingPunct="1">
              <a:buFont typeface="Wingdings" pitchFamily="2" charset="2"/>
              <a:buNone/>
            </a:pPr>
            <a:endParaRPr lang="en-US" altLang="ru-RU" sz="4000" i="1" smtClean="0"/>
          </a:p>
          <a:p>
            <a:pPr eaLnBrk="1" hangingPunct="1"/>
            <a:r>
              <a:rPr lang="en-US" altLang="ru-RU" sz="4000" i="1" smtClean="0"/>
              <a:t>Who are the main heroes?</a:t>
            </a:r>
          </a:p>
          <a:p>
            <a:pPr eaLnBrk="1" hangingPunct="1">
              <a:buFont typeface="Wingdings" pitchFamily="2" charset="2"/>
              <a:buNone/>
            </a:pPr>
            <a:endParaRPr lang="en-US" altLang="ru-RU" sz="4000" i="1" smtClean="0"/>
          </a:p>
          <a:p>
            <a:pPr eaLnBrk="1" hangingPunct="1"/>
            <a:r>
              <a:rPr lang="en-US" altLang="ru-RU" sz="4000" i="1" smtClean="0"/>
              <a:t>Who is in love with whom?</a:t>
            </a:r>
            <a:endParaRPr lang="ru-RU" altLang="ru-RU" sz="4000" i="1" smtClean="0"/>
          </a:p>
        </p:txBody>
      </p:sp>
      <p:sp>
        <p:nvSpPr>
          <p:cNvPr id="9220" name="WordArt 5"/>
          <p:cNvSpPr>
            <a:spLocks noChangeArrowheads="1" noChangeShapeType="1" noTextEdit="1"/>
          </p:cNvSpPr>
          <p:nvPr/>
        </p:nvSpPr>
        <p:spPr bwMode="auto">
          <a:xfrm>
            <a:off x="1447800" y="685800"/>
            <a:ext cx="6705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3600" kern="10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"/>
                <a:cs typeface="Arial"/>
              </a:rPr>
              <a:t>QUESTIONS</a:t>
            </a:r>
            <a:endParaRPr lang="ru-RU" sz="3600" kern="10">
              <a:ln w="12700">
                <a:solidFill>
                  <a:srgbClr val="EAEAEA"/>
                </a:solidFill>
                <a:miter lim="800000"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ru-RU" smtClean="0"/>
              <a:t>SONG</a:t>
            </a:r>
            <a:endParaRPr lang="ru-RU" alt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79613" y="4508500"/>
            <a:ext cx="64008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altLang="ru-RU" sz="3600" b="1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ru-RU" sz="3600" b="1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was </a:t>
            </a:r>
            <a:r>
              <a:rPr lang="en-US" altLang="ru-RU" sz="36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written by Andrew Lloyd Webber in 1988.</a:t>
            </a:r>
            <a:endParaRPr lang="ru-RU" altLang="ru-RU" sz="3600" b="1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altLang="ru-RU" sz="3600" b="1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4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676400" y="3886200"/>
            <a:ext cx="63246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8000"/>
                  </a:solidFill>
                  <a:miter lim="800000"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latin typeface="Times New Roman"/>
                <a:cs typeface="Times New Roman"/>
              </a:rPr>
              <a:t>“The Phantom of the Opera”</a:t>
            </a:r>
            <a:endParaRPr lang="ru-RU" sz="3600" kern="10">
              <a:ln w="9525">
                <a:solidFill>
                  <a:srgbClr val="008000"/>
                </a:solidFill>
                <a:miter lim="800000"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mtClean="0"/>
              <a:t>              </a:t>
            </a:r>
            <a:endParaRPr lang="ru-RU" alt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ru-RU" smtClean="0"/>
              <a:t>Individual tasks</a:t>
            </a:r>
          </a:p>
          <a:p>
            <a:pPr eaLnBrk="1" hangingPunct="1">
              <a:buFont typeface="Wingdings" pitchFamily="2" charset="2"/>
              <a:buNone/>
            </a:pPr>
            <a:endParaRPr lang="en-US" altLang="ru-RU" smtClean="0"/>
          </a:p>
          <a:p>
            <a:pPr eaLnBrk="1" hangingPunct="1">
              <a:buFont typeface="Wingdings" pitchFamily="2" charset="2"/>
              <a:buNone/>
            </a:pPr>
            <a:endParaRPr lang="en-US" altLang="ru-RU" smtClean="0"/>
          </a:p>
          <a:p>
            <a:pPr eaLnBrk="1" hangingPunct="1"/>
            <a:r>
              <a:rPr lang="en-US" altLang="ru-RU" smtClean="0"/>
              <a:t>New words-learn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ru-RU" smtClean="0"/>
              <a:t>   by heart</a:t>
            </a:r>
            <a:endParaRPr lang="ru-RU" altLang="ru-RU" smtClean="0"/>
          </a:p>
        </p:txBody>
      </p:sp>
      <p:sp>
        <p:nvSpPr>
          <p:cNvPr id="11268" name="WordArt 8"/>
          <p:cNvSpPr>
            <a:spLocks noChangeArrowheads="1" noChangeShapeType="1" noTextEdit="1"/>
          </p:cNvSpPr>
          <p:nvPr/>
        </p:nvSpPr>
        <p:spPr bwMode="auto">
          <a:xfrm>
            <a:off x="1905000" y="685800"/>
            <a:ext cx="5638800" cy="1371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de-DE" sz="3600" kern="10">
                <a:ln w="9525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HOME TASK</a:t>
            </a:r>
            <a:endParaRPr lang="ru-RU" sz="3600" kern="10">
              <a:ln w="9525">
                <a:solidFill>
                  <a:srgbClr val="CC99FF"/>
                </a:solidFill>
                <a:miter lim="800000"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latin typeface="Impact"/>
            </a:endParaRPr>
          </a:p>
        </p:txBody>
      </p:sp>
      <p:pic>
        <p:nvPicPr>
          <p:cNvPr id="11269" name="Picture 10" descr="68009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2420938"/>
            <a:ext cx="3671887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сень в городе">
  <a:themeElements>
    <a:clrScheme name="Осень в городе 1">
      <a:dk1>
        <a:srgbClr val="333333"/>
      </a:dk1>
      <a:lt1>
        <a:srgbClr val="BAB9A0"/>
      </a:lt1>
      <a:dk2>
        <a:srgbClr val="000000"/>
      </a:dk2>
      <a:lt2>
        <a:srgbClr val="333329"/>
      </a:lt2>
      <a:accent1>
        <a:srgbClr val="F4F3D9"/>
      </a:accent1>
      <a:accent2>
        <a:srgbClr val="E09142"/>
      </a:accent2>
      <a:accent3>
        <a:srgbClr val="D9D9CD"/>
      </a:accent3>
      <a:accent4>
        <a:srgbClr val="2A2A2A"/>
      </a:accent4>
      <a:accent5>
        <a:srgbClr val="F8F8E9"/>
      </a:accent5>
      <a:accent6>
        <a:srgbClr val="CB833B"/>
      </a:accent6>
      <a:hlink>
        <a:srgbClr val="AE4828"/>
      </a:hlink>
      <a:folHlink>
        <a:srgbClr val="6A6954"/>
      </a:folHlink>
    </a:clrScheme>
    <a:fontScheme name="Осень в город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сень в городе 1">
        <a:dk1>
          <a:srgbClr val="333333"/>
        </a:dk1>
        <a:lt1>
          <a:srgbClr val="BAB9A0"/>
        </a:lt1>
        <a:dk2>
          <a:srgbClr val="000000"/>
        </a:dk2>
        <a:lt2>
          <a:srgbClr val="333329"/>
        </a:lt2>
        <a:accent1>
          <a:srgbClr val="F4F3D9"/>
        </a:accent1>
        <a:accent2>
          <a:srgbClr val="E09142"/>
        </a:accent2>
        <a:accent3>
          <a:srgbClr val="D9D9CD"/>
        </a:accent3>
        <a:accent4>
          <a:srgbClr val="2A2A2A"/>
        </a:accent4>
        <a:accent5>
          <a:srgbClr val="F8F8E9"/>
        </a:accent5>
        <a:accent6>
          <a:srgbClr val="CB833B"/>
        </a:accent6>
        <a:hlink>
          <a:srgbClr val="AE4828"/>
        </a:hlink>
        <a:folHlink>
          <a:srgbClr val="6A69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в городе 2">
        <a:dk1>
          <a:srgbClr val="333333"/>
        </a:dk1>
        <a:lt1>
          <a:srgbClr val="BDB9BF"/>
        </a:lt1>
        <a:dk2>
          <a:srgbClr val="000000"/>
        </a:dk2>
        <a:lt2>
          <a:srgbClr val="333329"/>
        </a:lt2>
        <a:accent1>
          <a:srgbClr val="F4F3D9"/>
        </a:accent1>
        <a:accent2>
          <a:srgbClr val="E09142"/>
        </a:accent2>
        <a:accent3>
          <a:srgbClr val="DBD9DC"/>
        </a:accent3>
        <a:accent4>
          <a:srgbClr val="2A2A2A"/>
        </a:accent4>
        <a:accent5>
          <a:srgbClr val="F8F8E9"/>
        </a:accent5>
        <a:accent6>
          <a:srgbClr val="CB833B"/>
        </a:accent6>
        <a:hlink>
          <a:srgbClr val="AE4828"/>
        </a:hlink>
        <a:folHlink>
          <a:srgbClr val="6A69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сень в городе 3">
        <a:dk1>
          <a:srgbClr val="3D3D3D"/>
        </a:dk1>
        <a:lt1>
          <a:srgbClr val="EAEAEA"/>
        </a:lt1>
        <a:dk2>
          <a:srgbClr val="000000"/>
        </a:dk2>
        <a:lt2>
          <a:srgbClr val="333333"/>
        </a:lt2>
        <a:accent1>
          <a:srgbClr val="FFFFFF"/>
        </a:accent1>
        <a:accent2>
          <a:srgbClr val="969696"/>
        </a:accent2>
        <a:accent3>
          <a:srgbClr val="F3F3F3"/>
        </a:accent3>
        <a:accent4>
          <a:srgbClr val="333333"/>
        </a:accent4>
        <a:accent5>
          <a:srgbClr val="FFFFFF"/>
        </a:accent5>
        <a:accent6>
          <a:srgbClr val="878787"/>
        </a:accent6>
        <a:hlink>
          <a:srgbClr val="4D4D4D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Designs\Мрамор.pot</Template>
  <TotalTime>322</TotalTime>
  <Words>212</Words>
  <Application>Microsoft Office PowerPoint</Application>
  <PresentationFormat>Экран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Осень в городе</vt:lpstr>
      <vt:lpstr>Theatre or opera?</vt:lpstr>
      <vt:lpstr> TOPIC:  </vt:lpstr>
      <vt:lpstr>        </vt:lpstr>
      <vt:lpstr>         MUSIC</vt:lpstr>
      <vt:lpstr>           NEW WORDS</vt:lpstr>
      <vt:lpstr>        </vt:lpstr>
      <vt:lpstr>         </vt:lpstr>
      <vt:lpstr>SONG</vt:lpstr>
      <vt:lpstr>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Theatre or opera?</dc:title>
  <dc:creator>Usver</dc:creator>
  <cp:lastModifiedBy>Наталья</cp:lastModifiedBy>
  <cp:revision>20</cp:revision>
  <dcterms:created xsi:type="dcterms:W3CDTF">2007-10-18T01:37:50Z</dcterms:created>
  <dcterms:modified xsi:type="dcterms:W3CDTF">2015-08-04T20:24:08Z</dcterms:modified>
</cp:coreProperties>
</file>