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4" r:id="rId4"/>
    <p:sldId id="259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700D1-E7AA-465D-86CF-D96F4247760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C2B51-D4CD-4EA8-BCDC-AD96773447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13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C2B51-D4CD-4EA8-BCDC-AD967734478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A5D53CF-2B62-4720-9F75-374491BCDDE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6B4C81E-F222-4F7E-B29C-B7E96BA73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2/2b/Turgenev-1914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Spasskoye-Lutovinovo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ed=1&amp;text=%D1%82%D1%83%D1%80%D0%B3%D0%B5%D0%BD%D0%B5%D0%B2&amp;img_url=img0.liveinternet.ru/images/attach/c/1/54/834/54834072_i.jpg&amp;rpt=simage&amp;p=2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az.lib.ru/d/dobroljubow_n_a/.photo1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Russian_writers_by_Levitsky_185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mc.komi.com/03/23/img/013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rpt=simage&amp;ed=1&amp;text=%D0%BD%D0%B5%D0%BA%D1%80%D0%B0%D1%81%D0%BE%D0%B2%20%D0%B1%D0%B8%D0%BE%D0%B3%D1%80%D0%B0%D1%84%D0%B8%D1%8F&amp;p=3&amp;img_url=a1.mzstatic.com/us/r1000/028/Purple/30/f1/e6/mzl.gswdtdvv.320x480-75.jpg" TargetMode="Externa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Pauline_Viardot-Garcia_3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s60.radikal.ru/i167/0902/8f/eccc0726d5f6.jpg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auction-imperia.ru/i/clublot/_DSC8156-13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4511/iranon451.1fd/0_4623c_bdcb74e1_L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images.yandex.ru/yandsearch?rpt=simage&amp;img_url=works.tarefer.ru/43/100120/pics/image001.jpg&amp;ed=1&amp;text=%D1%84%D0%BB%D0%BE%D0%B1%D0%B5%D1%80%20%D0%B3%D1%8E%D1%81%D1%82%D0%B0%D0%B2&amp;p=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rpt=simage&amp;img_url=s2.e-monsite.com/2009/11/07/11/resize_550_550/alphonsedaudetimage.jpg&amp;ed=1&amp;text=%D0%B0%D0%BB%D1%8C%D1%84%D0%BE%D0%BD%D1%81%20%D0%B4%D0%BE%D0%B4%D0%B5&amp;p=6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png"/><Relationship Id="rId10" Type="http://schemas.openxmlformats.org/officeDocument/2006/relationships/hyperlink" Target="http://pravkniga.ru/pictures/kniga/turgenev.jpg" TargetMode="External"/><Relationship Id="rId4" Type="http://schemas.openxmlformats.org/officeDocument/2006/relationships/hyperlink" Target="http://bookz.ru/authors/anri-truaia/gi-de-mo_572/i_021.png" TargetMode="External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rkluh.znaet.ru/im.xp/051054057055124050051054048055053049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85786" y="1714488"/>
            <a:ext cx="4572032" cy="478634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285728"/>
            <a:ext cx="6786610" cy="785818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786610" cy="914400"/>
          </a:xfrm>
        </p:spPr>
        <p:txBody>
          <a:bodyPr/>
          <a:lstStyle/>
          <a:p>
            <a:r>
              <a:rPr lang="ru-RU" b="1" dirty="0" smtClean="0"/>
              <a:t>Иван Сергеевич Тургенев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35746" y="1719263"/>
            <a:ext cx="5472112" cy="513873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(1818, Орёл —1883, </a:t>
            </a:r>
            <a:r>
              <a:rPr lang="ru-RU" b="1" dirty="0" err="1" smtClean="0">
                <a:solidFill>
                  <a:srgbClr val="C00000"/>
                </a:solidFill>
              </a:rPr>
              <a:t>Буживаль</a:t>
            </a:r>
            <a:r>
              <a:rPr lang="ru-RU" b="1" dirty="0" smtClean="0">
                <a:solidFill>
                  <a:srgbClr val="C00000"/>
                </a:solidFill>
              </a:rPr>
              <a:t>, Франция) 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русский писатель, поэт, переводчик, почетный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член Императорской Академии наук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по разряду русского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языка и словесности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			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Файл:Turgenev-1914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8144" y="1714488"/>
            <a:ext cx="2817432" cy="3726176"/>
          </a:xfrm>
          <a:prstGeom prst="rect">
            <a:avLst/>
          </a:prstGeom>
          <a:ln w="228600" cap="sq" cmpd="thickThin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5564276" y="5854503"/>
            <a:ext cx="3518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Нуанзина</a:t>
            </a:r>
            <a:r>
              <a:rPr lang="ru-RU" b="1" dirty="0" smtClean="0"/>
              <a:t> Е.А.</a:t>
            </a:r>
          </a:p>
          <a:p>
            <a:r>
              <a:rPr lang="ru-RU" b="1" dirty="0" smtClean="0"/>
              <a:t>ГБОУ СОШ 185 Санкт-Петербург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1472" y="1357298"/>
            <a:ext cx="7500990" cy="100013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285860"/>
            <a:ext cx="8229600" cy="264318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Спасское – </a:t>
            </a:r>
            <a:r>
              <a:rPr lang="ru-RU" b="1" dirty="0" err="1" smtClean="0"/>
              <a:t>Лутовиново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ru-RU" b="1" dirty="0" err="1" smtClean="0"/>
              <a:t>Мценского</a:t>
            </a:r>
            <a:r>
              <a:rPr lang="en-US" b="1" dirty="0" smtClean="0"/>
              <a:t> </a:t>
            </a:r>
            <a:r>
              <a:rPr lang="ru-RU" b="1" dirty="0" smtClean="0"/>
              <a:t> уезда Орловской губернии. </a:t>
            </a:r>
          </a:p>
          <a:p>
            <a:endParaRPr lang="ru-RU" dirty="0" smtClean="0"/>
          </a:p>
          <a:p>
            <a:r>
              <a:rPr lang="ru-RU" dirty="0" smtClean="0"/>
              <a:t>1827 -Москва</a:t>
            </a:r>
            <a:endParaRPr lang="ru-RU" dirty="0"/>
          </a:p>
        </p:txBody>
      </p:sp>
      <p:pic>
        <p:nvPicPr>
          <p:cNvPr id="4" name="Рисунок 3" descr="Главный дом усадьбы">
            <a:hlinkClick r:id="rId2" tooltip="&quot;Главный дом усадьбы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429156" cy="3500462"/>
          </a:xfrm>
          <a:prstGeom prst="rect">
            <a:avLst/>
          </a:prstGeom>
          <a:ln w="2286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0" name="Picture 2" descr="http://im0-tub-ru.yandex.net/i?id=380196748-13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986783"/>
            <a:ext cx="2857520" cy="3542380"/>
          </a:xfrm>
          <a:prstGeom prst="rect">
            <a:avLst/>
          </a:prstGeom>
          <a:ln w="2286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4614863" cy="4525963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1852 – Спасское, ссылка под надзор полиции. </a:t>
            </a:r>
          </a:p>
          <a:p>
            <a:r>
              <a:rPr lang="ru-RU" sz="2800" b="1" dirty="0" smtClean="0"/>
              <a:t>Вольная для дворовых</a:t>
            </a:r>
          </a:p>
          <a:p>
            <a:r>
              <a:rPr lang="ru-RU" sz="2800" b="1" dirty="0" smtClean="0"/>
              <a:t>школа для крестьянских детей и богадельня для престарелых крестьян </a:t>
            </a:r>
          </a:p>
          <a:p>
            <a:r>
              <a:rPr lang="ru-RU" sz="2800" b="1" dirty="0" smtClean="0"/>
              <a:t>повесть «Постоялый двор» и роман «Два поколения». </a:t>
            </a:r>
          </a:p>
          <a:p>
            <a:r>
              <a:rPr lang="ru-RU" sz="2800" b="1" dirty="0" smtClean="0"/>
              <a:t>«Рудин», «Дворянское гнездо», «Накануне»</a:t>
            </a:r>
            <a:endParaRPr lang="ru-RU" sz="2800" b="1" dirty="0"/>
          </a:p>
        </p:txBody>
      </p:sp>
      <p:pic>
        <p:nvPicPr>
          <p:cNvPr id="4" name="Рисунок 3" descr="http://im0-tub-ru.yandex.net/i?id=243407820-04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928670"/>
            <a:ext cx="3643338" cy="4857784"/>
          </a:xfrm>
          <a:prstGeom prst="rect">
            <a:avLst/>
          </a:prstGeom>
          <a:ln w="2286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Толстой, Григорович, Гончаров, Тургенев, Дружинин, Островский(«Современник»)</a:t>
            </a:r>
            <a:endParaRPr lang="ru-RU" dirty="0"/>
          </a:p>
        </p:txBody>
      </p:sp>
      <p:pic>
        <p:nvPicPr>
          <p:cNvPr id="4" name="Содержимое 3" descr="http://upload.wikimedia.org/wikipedia/commons/thumb/7/78/Russian_writers_by_Levitsky_1856.jpg/300px-Russian_writers_by_Levitsky_185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57488" y="2357430"/>
            <a:ext cx="4357718" cy="3832350"/>
          </a:xfrm>
          <a:prstGeom prst="rect">
            <a:avLst/>
          </a:prstGeom>
          <a:ln w="228600" cap="sq" cmpd="thickThin">
            <a:solidFill>
              <a:schemeClr val="bg1">
                <a:lumMod val="85000"/>
                <a:lumOff val="1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http://im5-tub-ru.yandex.net/i?id=413930144-41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386527">
            <a:off x="7564482" y="2990541"/>
            <a:ext cx="1285884" cy="2071692"/>
          </a:xfrm>
          <a:prstGeom prst="rect">
            <a:avLst/>
          </a:prstGeom>
          <a:ln w="228600" cap="sq" cmpd="thickThin">
            <a:solidFill>
              <a:schemeClr val="tx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317500"/>
          </a:effectLst>
        </p:spPr>
      </p:pic>
      <p:pic>
        <p:nvPicPr>
          <p:cNvPr id="6" name="i-main-pic" descr="Картинка 27 из 58456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21387632">
            <a:off x="571473" y="2260086"/>
            <a:ext cx="1857388" cy="22145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317500"/>
          </a:effectLst>
        </p:spPr>
      </p:pic>
      <p:pic>
        <p:nvPicPr>
          <p:cNvPr id="7" name="i-main-pic" descr="Картинка 15 из 18536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rot="20836102">
            <a:off x="930635" y="4882686"/>
            <a:ext cx="1719263" cy="1976438"/>
          </a:xfrm>
          <a:prstGeom prst="rect">
            <a:avLst/>
          </a:prstGeom>
          <a:ln w="228600" cap="sq" cmpd="thickThin">
            <a:solidFill>
              <a:schemeClr val="tx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629576" y="4345220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Чернышевский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6412686"/>
            <a:ext cx="1531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Добролюбов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21366" y="4943165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Некрасов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4229104" cy="914400"/>
          </a:xfrm>
        </p:spPr>
        <p:txBody>
          <a:bodyPr/>
          <a:lstStyle/>
          <a:p>
            <a:r>
              <a:rPr lang="ru-RU" sz="5400" b="1" dirty="0" smtClean="0"/>
              <a:t>Полина Виардо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5043494" cy="490063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 smtClean="0"/>
              <a:t>1843</a:t>
            </a:r>
            <a:endParaRPr lang="ru-RU" b="1" dirty="0"/>
          </a:p>
        </p:txBody>
      </p:sp>
      <p:pic>
        <p:nvPicPr>
          <p:cNvPr id="4" name="Рисунок 3" descr="http://upload.wikimedia.org/wikipedia/commons/thumb/6/64/Pauline_Viardot-Garcia_3.jpg/200px-Pauline_Viardot-Garcia_3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760" y="1556792"/>
            <a:ext cx="3303248" cy="4229662"/>
          </a:xfrm>
          <a:prstGeom prst="rect">
            <a:avLst/>
          </a:prstGeom>
          <a:ln w="228600" cap="sq" cmpd="thickThin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317500"/>
          </a:effectLst>
        </p:spPr>
      </p:pic>
      <p:pic>
        <p:nvPicPr>
          <p:cNvPr id="5" name="i-main-pic" descr="Картинка 11 из 130451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00" y="2780928"/>
            <a:ext cx="226285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99 из 21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714356"/>
            <a:ext cx="3929090" cy="507209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1846 - «Бретёр» и «Три портрета».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1848 - «Нахлебник»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1849 -  «Холостяк» «</a:t>
            </a:r>
            <a:r>
              <a:rPr lang="ru-RU" b="1" dirty="0" err="1" smtClean="0">
                <a:solidFill>
                  <a:schemeClr val="bg1"/>
                </a:solidFill>
              </a:rPr>
              <a:t>Муму</a:t>
            </a:r>
            <a:r>
              <a:rPr lang="ru-RU" b="1" dirty="0" smtClean="0">
                <a:solidFill>
                  <a:schemeClr val="bg1"/>
                </a:solidFill>
              </a:rPr>
              <a:t>»,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1852 - «Записки охотника» Провинциалка», «Месяц в деревне», «Затишье» (1854), «Яков Пасынков» (1855), «Завтрак у предводителя» (1856).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«Современник»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500174"/>
            <a:ext cx="6072230" cy="4525963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«Рудин» (1856), «Дворянское               гнездо» (1859)</a:t>
            </a:r>
          </a:p>
          <a:p>
            <a:pPr marL="68580" indent="0">
              <a:buNone/>
            </a:pPr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</a:rPr>
              <a:t>    «Русский вестник» </a:t>
            </a:r>
          </a:p>
          <a:p>
            <a:pPr marL="68580" indent="0">
              <a:buNone/>
            </a:pPr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</a:rPr>
              <a:t>                    М. Каткова</a:t>
            </a:r>
          </a:p>
          <a:p>
            <a:pPr marL="68580" indent="0">
              <a:buNone/>
            </a:pPr>
            <a:r>
              <a:rPr lang="ru-RU" b="1" dirty="0" smtClean="0"/>
              <a:t>     «Накануне» (1860) и «Отцы и дети» (1862). </a:t>
            </a:r>
          </a:p>
          <a:p>
            <a:pPr marL="68580" indent="0">
              <a:buNone/>
            </a:pPr>
            <a:r>
              <a:rPr lang="ru-RU" b="1" dirty="0" smtClean="0"/>
              <a:t>           Уход из «Современника». </a:t>
            </a:r>
            <a:endParaRPr lang="ru-RU" b="1" dirty="0"/>
          </a:p>
        </p:txBody>
      </p:sp>
      <p:pic>
        <p:nvPicPr>
          <p:cNvPr id="2050" name="Picture 2" descr="http://im7-tub-ru.yandex.net/i?id=128665674-17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22307"/>
            <a:ext cx="2344914" cy="2925766"/>
          </a:xfrm>
          <a:prstGeom prst="rect">
            <a:avLst/>
          </a:prstGeom>
          <a:ln w="228600" cap="sq" cmpd="thickThin">
            <a:solidFill>
              <a:schemeClr val="tx1">
                <a:lumMod val="8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9144000" cy="585787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1860-е - поселяется в</a:t>
            </a:r>
            <a:r>
              <a:rPr lang="en-US" dirty="0" smtClean="0"/>
              <a:t> </a:t>
            </a:r>
            <a:r>
              <a:rPr lang="ru-RU" dirty="0" err="1" smtClean="0"/>
              <a:t>Баден-Бадене</a:t>
            </a:r>
            <a:endParaRPr lang="ru-RU" dirty="0" smtClean="0"/>
          </a:p>
          <a:p>
            <a:r>
              <a:rPr lang="ru-RU" dirty="0" smtClean="0"/>
              <a:t>знаменитые холостяцкие обеды пяти: Флобер, Эдмон Гонкур, Альфонс Доде, Эмиль Золя , </a:t>
            </a:r>
          </a:p>
          <a:p>
            <a:pPr>
              <a:buNone/>
            </a:pPr>
            <a:r>
              <a:rPr lang="ru-RU" dirty="0" smtClean="0"/>
              <a:t>                               Иван Тургенев.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самый известный и самый читаемый русский автор в Европе.</a:t>
            </a:r>
          </a:p>
          <a:p>
            <a:endParaRPr lang="ru-RU" dirty="0"/>
          </a:p>
        </p:txBody>
      </p:sp>
      <p:pic>
        <p:nvPicPr>
          <p:cNvPr id="4" name="Рисунок 3" descr="http://im7-tub-ru.yandex.net/i?id=526473008-71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766191">
            <a:off x="431488" y="3016955"/>
            <a:ext cx="157163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i-main-pic" descr="Картинка 14 из 562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2357430"/>
            <a:ext cx="16430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http://im6-tub-ru.yandex.net/i?id=348530421-13-72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2500306"/>
            <a:ext cx="1519461" cy="160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026" name="Picture 2" descr="Картинка 11 из 9786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732128">
            <a:off x="5450451" y="2735815"/>
            <a:ext cx="1738322" cy="173832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i-main-pic" descr="Картинка 1 из 1477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 rot="1322350">
            <a:off x="7110306" y="2886908"/>
            <a:ext cx="1704926" cy="208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53 из 4608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094" y="428604"/>
            <a:ext cx="850118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129</TotalTime>
  <Words>229</Words>
  <Application>Microsoft Office PowerPoint</Application>
  <PresentationFormat>Экран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Иван Сергеевич Тургенев</vt:lpstr>
      <vt:lpstr>Презентация PowerPoint</vt:lpstr>
      <vt:lpstr>Презентация PowerPoint</vt:lpstr>
      <vt:lpstr>Толстой, Григорович, Гончаров, Тургенев, Дружинин, Островский(«Современник»)</vt:lpstr>
      <vt:lpstr>Полина Виардо</vt:lpstr>
      <vt:lpstr>Презентация PowerPoint</vt:lpstr>
      <vt:lpstr>«Современник»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15</cp:revision>
  <dcterms:created xsi:type="dcterms:W3CDTF">2011-11-22T16:42:17Z</dcterms:created>
  <dcterms:modified xsi:type="dcterms:W3CDTF">2015-10-18T00:46:06Z</dcterms:modified>
</cp:coreProperties>
</file>