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2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13C00-F813-4627-9FD1-0A715158DE78}" type="datetimeFigureOut">
              <a:rPr lang="ru-RU" smtClean="0"/>
              <a:t>09.09.2013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60B07D-820F-4AEB-A70C-05AC38A96E0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13C00-F813-4627-9FD1-0A715158DE78}" type="datetimeFigureOut">
              <a:rPr lang="ru-RU" smtClean="0"/>
              <a:t>09.09.2013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0B07D-820F-4AEB-A70C-05AC38A96E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13C00-F813-4627-9FD1-0A715158DE78}" type="datetimeFigureOut">
              <a:rPr lang="ru-RU" smtClean="0"/>
              <a:t>09.09.2013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0B07D-820F-4AEB-A70C-05AC38A96E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8213C00-F813-4627-9FD1-0A715158DE78}" type="datetimeFigureOut">
              <a:rPr lang="ru-RU" smtClean="0"/>
              <a:t>09.09.2013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B60B07D-820F-4AEB-A70C-05AC38A96E09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13C00-F813-4627-9FD1-0A715158DE78}" type="datetimeFigureOut">
              <a:rPr lang="ru-RU" smtClean="0"/>
              <a:t>09.09.2013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0B07D-820F-4AEB-A70C-05AC38A96E0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13C00-F813-4627-9FD1-0A715158DE78}" type="datetimeFigureOut">
              <a:rPr lang="ru-RU" smtClean="0"/>
              <a:t>09.09.2013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0B07D-820F-4AEB-A70C-05AC38A96E0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0B07D-820F-4AEB-A70C-05AC38A96E0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13C00-F813-4627-9FD1-0A715158DE78}" type="datetimeFigureOut">
              <a:rPr lang="ru-RU" smtClean="0"/>
              <a:t>09.09.2013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13C00-F813-4627-9FD1-0A715158DE78}" type="datetimeFigureOut">
              <a:rPr lang="ru-RU" smtClean="0"/>
              <a:t>09.09.2013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0B07D-820F-4AEB-A70C-05AC38A96E0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13C00-F813-4627-9FD1-0A715158DE78}" type="datetimeFigureOut">
              <a:rPr lang="ru-RU" smtClean="0"/>
              <a:t>09.09.2013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0B07D-820F-4AEB-A70C-05AC38A96E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8213C00-F813-4627-9FD1-0A715158DE78}" type="datetimeFigureOut">
              <a:rPr lang="ru-RU" smtClean="0"/>
              <a:t>09.09.2013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B60B07D-820F-4AEB-A70C-05AC38A96E0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13C00-F813-4627-9FD1-0A715158DE78}" type="datetimeFigureOut">
              <a:rPr lang="ru-RU" smtClean="0"/>
              <a:t>09.09.2013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60B07D-820F-4AEB-A70C-05AC38A96E0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8213C00-F813-4627-9FD1-0A715158DE78}" type="datetimeFigureOut">
              <a:rPr lang="ru-RU" smtClean="0"/>
              <a:t>09.09.2013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B60B07D-820F-4AEB-A70C-05AC38A96E09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://ru.wikipedia.org/wiki/%D0%9B%D0%B8%D0%B3%D0%B0_%D0%9D%D0%B0%D1%86%D0%B8%D0%B9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to-name.ru/primeti/vecna.htm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ru.wikipedia.org/wiki/%D0%91%D0%B8%D1%82%D0%B2%D0%B0_%D0%BD%D0%B0_%D0%9C%D0%B0%D1%80%D0%BD%D0%B5_(1918)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to-name.ru/historical-events/1-mirovaja-vojna.htm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to-name.ru/primeti/06/28.htm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(28 июля 1914 — 11 ноября </a:t>
            </a:r>
            <a:r>
              <a:rPr lang="ru-RU" u="sng" dirty="0" smtClean="0"/>
              <a:t>1918)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Первая Мировая Война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9552" y="836712"/>
            <a:ext cx="8229600" cy="457200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ru-RU" dirty="0" smtClean="0"/>
              <a:t>Решение военной проблемы состояло в следующем:</a:t>
            </a:r>
            <a:br>
              <a:rPr lang="ru-RU" dirty="0" smtClean="0"/>
            </a:br>
            <a:r>
              <a:rPr lang="ru-RU" dirty="0" smtClean="0"/>
              <a:t>1) запрещение Германии иметь военно-морской флот;</a:t>
            </a:r>
            <a:br>
              <a:rPr lang="ru-RU" dirty="0" smtClean="0"/>
            </a:br>
            <a:r>
              <a:rPr lang="ru-RU" dirty="0" smtClean="0"/>
              <a:t>2) ограничение сухопутной армии до 100 тыс. человек, из них 4 тыс. офицеров;</a:t>
            </a:r>
            <a:br>
              <a:rPr lang="ru-RU" dirty="0" smtClean="0"/>
            </a:br>
            <a:r>
              <a:rPr lang="ru-RU" dirty="0" smtClean="0"/>
              <a:t>3) сокращение большей части производства оружия и военных материалов;</a:t>
            </a:r>
            <a:br>
              <a:rPr lang="ru-RU" dirty="0" smtClean="0"/>
            </a:br>
            <a:r>
              <a:rPr lang="ru-RU" dirty="0" smtClean="0"/>
              <a:t>4) полное исключение военной авиации из структуры армии;</a:t>
            </a:r>
            <a:br>
              <a:rPr lang="ru-RU" dirty="0" smtClean="0"/>
            </a:br>
            <a:r>
              <a:rPr lang="ru-RU" dirty="0" smtClean="0"/>
              <a:t>5) запрещение иметь подводный флот;</a:t>
            </a:r>
            <a:br>
              <a:rPr lang="ru-RU" dirty="0" smtClean="0"/>
            </a:br>
            <a:r>
              <a:rPr lang="ru-RU" dirty="0" smtClean="0"/>
              <a:t>6) запрещение выпуска броневиков, танков, военных судов, удушающих и ядовитых газов;</a:t>
            </a:r>
            <a:br>
              <a:rPr lang="ru-RU" dirty="0" smtClean="0"/>
            </a:br>
            <a:r>
              <a:rPr lang="ru-RU" dirty="0" smtClean="0"/>
              <a:t>7) большая часть военных крепостей и укреплений подлежали разрушению.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115616" y="2420888"/>
            <a:ext cx="6264696" cy="1872208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Среди </a:t>
            </a:r>
            <a:r>
              <a:rPr lang="ru-RU" dirty="0" smtClean="0"/>
              <a:t>этих государств, прежде всего, были Великобритания, Франция, США и Япония. Ее целью было закрепление передела мира.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6843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Версальско-Вашингтонская система международных отношений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4509120"/>
            <a:ext cx="6264696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По </a:t>
            </a:r>
            <a:r>
              <a:rPr lang="ru-RU" dirty="0"/>
              <a:t>сути, она была направлена не только против стран, проигравших войну, но и против Советского Союза. Также система стремилась сохранить зависимость и подавить освободительное движение в колониях.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1412776"/>
            <a:ext cx="6192688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Версальско-Вашингтонская система устройства мира была создана государствами-победителями после 1-ой мировой войны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4572000"/>
          </a:xfrm>
        </p:spPr>
        <p:txBody>
          <a:bodyPr/>
          <a:lstStyle/>
          <a:p>
            <a:r>
              <a:rPr lang="ru-RU" dirty="0" smtClean="0"/>
              <a:t>Основой системы в Европе стал Версальский мирный договор 1919 года, а также </a:t>
            </a:r>
            <a:r>
              <a:rPr lang="ru-RU" dirty="0" err="1" smtClean="0"/>
              <a:t>Сен-Жерменский</a:t>
            </a:r>
            <a:r>
              <a:rPr lang="ru-RU" dirty="0" smtClean="0"/>
              <a:t> (1920), </a:t>
            </a:r>
            <a:r>
              <a:rPr lang="ru-RU" dirty="0" err="1" smtClean="0"/>
              <a:t>Нёйиский</a:t>
            </a:r>
            <a:r>
              <a:rPr lang="ru-RU" dirty="0" smtClean="0"/>
              <a:t> (1919), </a:t>
            </a:r>
            <a:r>
              <a:rPr lang="ru-RU" dirty="0" err="1" smtClean="0"/>
              <a:t>Трианонский</a:t>
            </a:r>
            <a:r>
              <a:rPr lang="ru-RU" dirty="0" smtClean="0"/>
              <a:t> (1920), Севрский (1920) мирные договора и соглашения, которые были приняты в ходе Вашингтонской конференции 1921-22 гг.</a:t>
            </a:r>
            <a:endParaRPr lang="ru-RU" dirty="0"/>
          </a:p>
        </p:txBody>
      </p:sp>
      <p:pic>
        <p:nvPicPr>
          <p:cNvPr id="9220" name="Picture 4" descr="C:\Documents and Settings\user\Мои документы\Downloads\International_Conference_on_Naval_Limitation,_Washington,_D_C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924944"/>
            <a:ext cx="4824536" cy="3572277"/>
          </a:xfrm>
          <a:prstGeom prst="rect">
            <a:avLst/>
          </a:prstGeom>
          <a:noFill/>
        </p:spPr>
      </p:pic>
      <p:pic>
        <p:nvPicPr>
          <p:cNvPr id="9221" name="Picture 5" descr="C:\Documents and Settings\user\Мои документы\Downloads\2855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2924944"/>
            <a:ext cx="2301784" cy="352839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4572000"/>
          </a:xfrm>
        </p:spPr>
        <p:txBody>
          <a:bodyPr>
            <a:normAutofit fontScale="92500"/>
          </a:bodyPr>
          <a:lstStyle/>
          <a:p>
            <a:r>
              <a:rPr lang="ru-RU" b="1" dirty="0" smtClean="0"/>
              <a:t>Версальская система</a:t>
            </a:r>
            <a:r>
              <a:rPr lang="ru-RU" dirty="0" smtClean="0"/>
              <a:t> — это система послевоенного устройства мира. Ее характерной чертой была антисоветская направленность. Самую большую выгоду от Версальской системы получили Великобритания, Франция и США. </a:t>
            </a:r>
            <a:endParaRPr lang="ru-RU" dirty="0" smtClean="0"/>
          </a:p>
          <a:p>
            <a:r>
              <a:rPr lang="ru-RU" b="1" dirty="0" smtClean="0"/>
              <a:t>Вашингтонские соглашения</a:t>
            </a:r>
            <a:r>
              <a:rPr lang="ru-RU" dirty="0" smtClean="0"/>
              <a:t> — конференция была созвана для того, чтобы рассмотреть вопросы о послевоенном соотношении сил в Тихоокеанском бассейне и об ограничении морских вооружений. Американская дипломатия стремилась взять реванш за поражение в Париже и добиться усиления своего влияния в решении важных международных проблем.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692696"/>
            <a:ext cx="7499176" cy="4857328"/>
          </a:xfrm>
        </p:spPr>
        <p:txBody>
          <a:bodyPr>
            <a:normAutofit/>
          </a:bodyPr>
          <a:lstStyle/>
          <a:p>
            <a:r>
              <a:rPr lang="ru-RU" dirty="0" smtClean="0"/>
              <a:t> 13 декабря 1921 — «Договор четырёх государств» (Великобритания, США, Франция и Япония) касался взаимных гарантий неприкосновенности островных владений её участников в бассейне Тихого океана </a:t>
            </a:r>
            <a:endParaRPr lang="ru-RU" dirty="0" smtClean="0"/>
          </a:p>
        </p:txBody>
      </p:sp>
      <p:pic>
        <p:nvPicPr>
          <p:cNvPr id="10242" name="Picture 2" descr="C:\Documents and Settings\user\Мои документы\Downloads\pacific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780928"/>
            <a:ext cx="5688632" cy="36004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9552" y="548680"/>
            <a:ext cx="8229600" cy="4572000"/>
          </a:xfrm>
        </p:spPr>
        <p:txBody>
          <a:bodyPr/>
          <a:lstStyle/>
          <a:p>
            <a:r>
              <a:rPr lang="ru-RU" dirty="0" smtClean="0"/>
              <a:t>«Договор пяти государств» (Британия, США, Япония, Франция и Италия) запрещал строительство военных кораблей, тоннаж которых превышал 35 тыс. т., устанавливал соотношение между флотами этих .</a:t>
            </a:r>
            <a:endParaRPr lang="ru-RU" dirty="0" smtClean="0"/>
          </a:p>
        </p:txBody>
      </p:sp>
      <p:pic>
        <p:nvPicPr>
          <p:cNvPr id="11266" name="Picture 2" descr="C:\Documents and Settings\user\Мои документы\Downloads\37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708920"/>
            <a:ext cx="4104456" cy="3384376"/>
          </a:xfrm>
          <a:prstGeom prst="rect">
            <a:avLst/>
          </a:prstGeom>
          <a:noFill/>
        </p:spPr>
      </p:pic>
      <p:pic>
        <p:nvPicPr>
          <p:cNvPr id="11267" name="Picture 3" descr="C:\Documents and Settings\user\Мои документы\Downloads\sovross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708920"/>
            <a:ext cx="3816424" cy="324036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9552" y="332656"/>
            <a:ext cx="8229600" cy="4572000"/>
          </a:xfrm>
        </p:spPr>
        <p:txBody>
          <a:bodyPr/>
          <a:lstStyle/>
          <a:p>
            <a:r>
              <a:rPr lang="ru-RU" dirty="0" smtClean="0"/>
              <a:t>«Договор девяти государств» (США, Британия, Франция, Япония, Италия, Бельгия, Голландия, Португалия и Китай) провозглашал принцип уважения суверенитета, территориальной и административной неприкосновенности Китая. Он обязывал всех участников придерживаться принципов «открытых дверей» и «равных возможностей» в торговле и развитии промышленности на всей территории Китая.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5842992" cy="4425280"/>
          </a:xfrm>
        </p:spPr>
        <p:txBody>
          <a:bodyPr>
            <a:normAutofit lnSpcReduction="10000"/>
          </a:bodyPr>
          <a:lstStyle/>
          <a:p>
            <a:r>
              <a:rPr lang="ru-RU" sz="1800" dirty="0" smtClean="0">
                <a:solidFill>
                  <a:srgbClr val="000000"/>
                </a:solidFill>
                <a:latin typeface="Arial"/>
              </a:rPr>
              <a:t>Дискриминация положения побеждённых государств и Советской России. </a:t>
            </a:r>
            <a:endParaRPr lang="ru-RU" sz="1800" dirty="0" smtClean="0">
              <a:solidFill>
                <a:srgbClr val="000000"/>
              </a:solidFill>
              <a:latin typeface="Arial"/>
            </a:endParaRPr>
          </a:p>
          <a:p>
            <a:r>
              <a:rPr lang="ru-RU" sz="1800" dirty="0" smtClean="0">
                <a:solidFill>
                  <a:srgbClr val="000000"/>
                </a:solidFill>
                <a:latin typeface="Arial"/>
              </a:rPr>
              <a:t>Закрепление лидерства США, Великобритании и Франции, в новой системе. Значительное территориальное, политическое и экономическое </a:t>
            </a:r>
            <a:r>
              <a:rPr lang="ru-RU" sz="1800" dirty="0" smtClean="0">
                <a:solidFill>
                  <a:srgbClr val="000000"/>
                </a:solidFill>
                <a:latin typeface="Arial"/>
              </a:rPr>
              <a:t>развитие </a:t>
            </a:r>
            <a:r>
              <a:rPr lang="ru-RU" sz="1800" dirty="0" smtClean="0">
                <a:solidFill>
                  <a:srgbClr val="000000"/>
                </a:solidFill>
                <a:latin typeface="Arial"/>
              </a:rPr>
              <a:t>стран-победительниц дало им фактически право коллегиального изменения характеристик международной системы и формирования ее принципов. Другие победители (наподобие Италии) остались на втором плане</a:t>
            </a:r>
            <a:r>
              <a:rPr lang="ru-RU" sz="1800" dirty="0" smtClean="0">
                <a:solidFill>
                  <a:srgbClr val="000000"/>
                </a:solidFill>
                <a:latin typeface="Arial"/>
              </a:rPr>
              <a:t>.</a:t>
            </a:r>
          </a:p>
          <a:p>
            <a:r>
              <a:rPr lang="ru-RU" sz="1800" dirty="0" smtClean="0">
                <a:solidFill>
                  <a:schemeClr val="bg1"/>
                </a:solidFill>
              </a:rPr>
              <a:t>Создание</a:t>
            </a:r>
            <a:r>
              <a:rPr lang="ru-RU" sz="1800" dirty="0" smtClean="0">
                <a:solidFill>
                  <a:schemeClr val="bg1"/>
                </a:solidFill>
              </a:rPr>
              <a:t> </a:t>
            </a:r>
            <a:r>
              <a:rPr lang="ru-RU" sz="1800" u="sng" dirty="0" smtClean="0">
                <a:solidFill>
                  <a:schemeClr val="bg1"/>
                </a:solidFill>
                <a:hlinkClick r:id="rId2" tooltip="Лига Наций"/>
              </a:rPr>
              <a:t>Лиги </a:t>
            </a:r>
            <a:r>
              <a:rPr lang="ru-RU" sz="1800" u="sng" dirty="0" smtClean="0">
                <a:solidFill>
                  <a:schemeClr val="bg1"/>
                </a:solidFill>
                <a:hlinkClick r:id="rId2" tooltip="Лига Наций"/>
              </a:rPr>
              <a:t>Наций</a:t>
            </a:r>
            <a:r>
              <a:rPr lang="ru-RU" sz="1800" u="sng" dirty="0" smtClean="0">
                <a:solidFill>
                  <a:schemeClr val="bg1"/>
                </a:solidFill>
              </a:rPr>
              <a:t> </a:t>
            </a:r>
          </a:p>
          <a:p>
            <a:pPr lvl="1"/>
            <a:r>
              <a:rPr lang="ru-RU" sz="1600" dirty="0" smtClean="0">
                <a:solidFill>
                  <a:schemeClr val="bg1"/>
                </a:solidFill>
              </a:rPr>
              <a:t>Цели </a:t>
            </a:r>
            <a:r>
              <a:rPr lang="ru-RU" sz="1600" dirty="0" smtClean="0">
                <a:solidFill>
                  <a:schemeClr val="bg1"/>
                </a:solidFill>
              </a:rPr>
              <a:t>Лиги Наций включали в себя: разоружение, предотвращение военных действий, обеспечение коллективной безопасности, урегулирование споров между странами путём дипломатических переговоров, а также улучшение качества жизни на планете. 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Особенности</a:t>
            </a:r>
            <a:endParaRPr lang="ru-RU" dirty="0"/>
          </a:p>
        </p:txBody>
      </p:sp>
      <p:pic>
        <p:nvPicPr>
          <p:cNvPr id="13314" name="Picture 2" descr="C:\Documents and Settings\user\Мои документы\Downloads\Symbol_of_the_League_of_Nations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3645024"/>
            <a:ext cx="2691905" cy="237626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24744"/>
            <a:ext cx="8280920" cy="194421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dirty="0" smtClean="0"/>
              <a:t>К началу 1918 года военно-политическая обстановка Первой мировой войны серьезно изменилась. Державы германо-австрийского блока стремились окончить войну. Германское командование в марте предприняло наступление на Западном фронте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43408"/>
            <a:ext cx="8229600" cy="1219200"/>
          </a:xfrm>
        </p:spPr>
        <p:txBody>
          <a:bodyPr/>
          <a:lstStyle/>
          <a:p>
            <a:r>
              <a:rPr lang="ru-RU" dirty="0" smtClean="0"/>
              <a:t>Кампания 1918 года</a:t>
            </a:r>
            <a:endParaRPr lang="ru-RU" dirty="0"/>
          </a:p>
        </p:txBody>
      </p:sp>
      <p:pic>
        <p:nvPicPr>
          <p:cNvPr id="1026" name="Picture 2" descr="C:\Documents and Settings\user\Мои документы\Downloads\Trencheswwi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996952"/>
            <a:ext cx="4248472" cy="340042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sp>
        <p:nvSpPr>
          <p:cNvPr id="5" name="TextBox 4"/>
          <p:cNvSpPr txBox="1"/>
          <p:nvPr/>
        </p:nvSpPr>
        <p:spPr>
          <a:xfrm>
            <a:off x="5148064" y="5733256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Окопы на Западном фронте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20072" y="2924944"/>
            <a:ext cx="2574032" cy="258532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hlinkClick r:id="rId3" tooltip="Весна - описание времени года"/>
              </a:rPr>
              <a:t>Весной</a:t>
            </a:r>
            <a:r>
              <a:rPr lang="ru-RU" dirty="0" smtClean="0"/>
              <a:t> и летом германские войска провели несколько наступательных операций в Пикардии, во Фландрии, на реках </a:t>
            </a:r>
            <a:r>
              <a:rPr lang="ru-RU" dirty="0" err="1" smtClean="0"/>
              <a:t>Эна</a:t>
            </a:r>
            <a:r>
              <a:rPr lang="ru-RU" dirty="0" smtClean="0"/>
              <a:t> и Марна, но из-за отсутствия резервов приостановили их.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11560" y="476672"/>
            <a:ext cx="8064896" cy="2376264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r>
              <a:rPr lang="ru-RU" dirty="0" smtClean="0"/>
              <a:t>В мае на фронте начали действовать американские войска. В июле-августе произошла </a:t>
            </a:r>
            <a:r>
              <a:rPr lang="ru-RU" dirty="0" smtClean="0">
                <a:hlinkClick r:id="rId2" tooltip="Битва на Марне (1918)"/>
              </a:rPr>
              <a:t>вторая битва на Марне</a:t>
            </a:r>
            <a:r>
              <a:rPr lang="ru-RU" dirty="0" smtClean="0"/>
              <a:t>, которая положила начало контрнаступлению Антанты. К концу сентября войска Антанты в ходе ряда операций ликвидировали результаты предшествующего германского наступления. В ходе дальнейшего всеобщего наступления в октябре — начале ноября была освобождена большая часть захваченной территории Франции и часть бельгийской территории.</a:t>
            </a:r>
            <a:endParaRPr lang="ru-RU" dirty="0"/>
          </a:p>
        </p:txBody>
      </p:sp>
      <p:pic>
        <p:nvPicPr>
          <p:cNvPr id="3074" name="Picture 2" descr="C:\Documents and Settings\user\Мои документы\Downloads\cnp_marne_firing_line_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636912"/>
            <a:ext cx="4400570" cy="3528392"/>
          </a:xfrm>
          <a:prstGeom prst="rect">
            <a:avLst/>
          </a:prstGeom>
          <a:noFill/>
        </p:spPr>
      </p:pic>
      <p:pic>
        <p:nvPicPr>
          <p:cNvPr id="3075" name="Picture 3" descr="C:\Documents and Settings\user\Мои документы\Downloads\309384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2636912"/>
            <a:ext cx="3600400" cy="3528392"/>
          </a:xfrm>
          <a:prstGeom prst="rect">
            <a:avLst/>
          </a:prstGeom>
          <a:noFill/>
        </p:spPr>
      </p:pic>
      <p:pic>
        <p:nvPicPr>
          <p:cNvPr id="3076" name="Picture 4" descr="C:\Documents and Settings\user\Мои документы\Downloads\marne191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8091765" y="-7559070"/>
            <a:ext cx="63975" cy="45719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404664"/>
            <a:ext cx="7416824" cy="324036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ru-RU" dirty="0" smtClean="0">
                <a:latin typeface="tahoma"/>
              </a:rPr>
              <a:t>Стратегическая инициатива окончательно перешла в руки Антанты. В августе-сентябре армии союзников, используя свое превосходство в живой силе и технике (в марте 1918 на Западный фронт стали прибывать войска из США), перешли в наступление и вынудили немецкие войска начать общий отход с территории Франции.</a:t>
            </a:r>
            <a:endParaRPr lang="ru-RU" dirty="0"/>
          </a:p>
        </p:txBody>
      </p:sp>
      <p:pic>
        <p:nvPicPr>
          <p:cNvPr id="2050" name="Picture 2" descr="C:\Documents and Settings\user\Мои документы\Downloads\i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3429000"/>
            <a:ext cx="4182225" cy="259228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2051" name="Picture 3" descr="C:\Documents and Settings\user\Мои документы\Downloads\i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9" y="3429000"/>
            <a:ext cx="3528392" cy="259228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1268760"/>
            <a:ext cx="4618856" cy="4641304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На Итальянском театре в конце октября итальянские войска нанесли поражение австро-венгерской армии у </a:t>
            </a:r>
            <a:r>
              <a:rPr lang="ru-RU" dirty="0" err="1" smtClean="0"/>
              <a:t>Витторио</a:t>
            </a:r>
            <a:r>
              <a:rPr lang="ru-RU" dirty="0" smtClean="0"/>
              <a:t> </a:t>
            </a:r>
            <a:r>
              <a:rPr lang="ru-RU" dirty="0" err="1" smtClean="0"/>
              <a:t>Венето</a:t>
            </a:r>
            <a:r>
              <a:rPr lang="ru-RU" dirty="0" smtClean="0"/>
              <a:t> и освободили итальянскую территорию, захваченную противником в предыдущем году.</a:t>
            </a:r>
            <a:endParaRPr lang="ru-RU" dirty="0"/>
          </a:p>
        </p:txBody>
      </p:sp>
      <p:pic>
        <p:nvPicPr>
          <p:cNvPr id="4099" name="Picture 3" descr="C:\Documents and Settings\user\Мои документы\Downloads\Alexandrakis-2-Proelas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484784"/>
            <a:ext cx="3600400" cy="261029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user\Мои документы\Downloads\cpe_italian_streamfire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548680"/>
            <a:ext cx="7620000" cy="549592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sp>
        <p:nvSpPr>
          <p:cNvPr id="5" name="TextBox 4"/>
          <p:cNvSpPr txBox="1"/>
          <p:nvPr/>
        </p:nvSpPr>
        <p:spPr>
          <a:xfrm>
            <a:off x="2987824" y="6165304"/>
            <a:ext cx="36004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Битва у </a:t>
            </a:r>
            <a:r>
              <a:rPr lang="ru-RU" dirty="0" err="1" smtClean="0"/>
              <a:t>Витторио</a:t>
            </a:r>
            <a:r>
              <a:rPr lang="ru-RU" dirty="0" smtClean="0"/>
              <a:t> </a:t>
            </a:r>
            <a:r>
              <a:rPr lang="ru-RU" dirty="0" err="1"/>
              <a:t>Венето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9552" y="476672"/>
            <a:ext cx="8064896" cy="230425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В начале октября положение Германии стало безнадежным. Союзники Германии — Болгария, Турция, Австро-Венгрия — осенью 1918 заключили перемирие с державами Антанты. Поражения на фронтах, экономическая разруха ускорили назревание революционных событий в Германии. 9 ноября </a:t>
            </a:r>
            <a:r>
              <a:rPr lang="ru-RU" dirty="0" smtClean="0">
                <a:hlinkClick r:id="rId2"/>
              </a:rPr>
              <a:t>монархия</a:t>
            </a:r>
            <a:r>
              <a:rPr lang="ru-RU" dirty="0" smtClean="0"/>
              <a:t> в Германии была свергнута. 11 ноября Германия капитулировала: в </a:t>
            </a:r>
            <a:r>
              <a:rPr lang="ru-RU" dirty="0" err="1" smtClean="0"/>
              <a:t>Компьенском</a:t>
            </a:r>
            <a:r>
              <a:rPr lang="ru-RU" dirty="0" smtClean="0"/>
              <a:t> лесу, на станции </a:t>
            </a:r>
            <a:r>
              <a:rPr lang="ru-RU" dirty="0" err="1" smtClean="0"/>
              <a:t>Ретонд</a:t>
            </a:r>
            <a:r>
              <a:rPr lang="ru-RU" dirty="0" smtClean="0"/>
              <a:t> (Франция) немецкая делегация подписала перемирие. Германия признала себя побежденной. Окончательно условия мирных договоров с Германией и ее союзниками были выработаны на </a:t>
            </a:r>
            <a:r>
              <a:rPr lang="ru-RU" dirty="0" smtClean="0">
                <a:hlinkClick r:id="rId2"/>
              </a:rPr>
              <a:t>Парижской мирной конференции 1919-20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146" name="Picture 2" descr="C:\Documents and Settings\user\Мои документы\Downloads\7245447c1ad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2852936"/>
            <a:ext cx="5351956" cy="347208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915816" y="6309320"/>
            <a:ext cx="32199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/>
              <a:t>К</a:t>
            </a:r>
            <a:r>
              <a:rPr lang="ru-RU" dirty="0" err="1" smtClean="0"/>
              <a:t>омпьенское</a:t>
            </a:r>
            <a:r>
              <a:rPr lang="ru-RU" dirty="0" smtClean="0"/>
              <a:t> перемирие 1918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1219200"/>
          </a:xfrm>
        </p:spPr>
        <p:txBody>
          <a:bodyPr>
            <a:noAutofit/>
          </a:bodyPr>
          <a:lstStyle/>
          <a:p>
            <a:r>
              <a:rPr lang="ru-RU" sz="3200" dirty="0" smtClean="0">
                <a:hlinkClick r:id="rId2" tooltip="События 28 июня"/>
              </a:rPr>
              <a:t>28 июня</a:t>
            </a:r>
            <a:r>
              <a:rPr lang="ru-RU" sz="3200" dirty="0" smtClean="0"/>
              <a:t> 1919 был подписан Версальский мирный договор, официально завершивший первую мировую войну.</a:t>
            </a:r>
            <a:endParaRPr lang="ru-RU" sz="3200" dirty="0"/>
          </a:p>
        </p:txBody>
      </p:sp>
      <p:pic>
        <p:nvPicPr>
          <p:cNvPr id="7170" name="Picture 2" descr="C:\Documents and Settings\user\Мои документы\Downloads\0_618bf_9965c267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2060848"/>
            <a:ext cx="5843127" cy="4053669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Условия Версальского мирного договора</a:t>
            </a:r>
            <a:endParaRPr lang="ru-RU" dirty="0"/>
          </a:p>
        </p:txBody>
      </p:sp>
      <p:pic>
        <p:nvPicPr>
          <p:cNvPr id="8194" name="Picture 2" descr="C:\Documents and Settings\user\Мои документы\Downloads\393px-Treaty_of_Versailles,_English_vers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836712"/>
            <a:ext cx="3743325" cy="570547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1412776"/>
            <a:ext cx="4248472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/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По Версальскому мирному договору 1919 г. от Германии отошли</a:t>
            </a:r>
            <a:r>
              <a:rPr lang="ru-RU" sz="2000" dirty="0" smtClean="0">
                <a:solidFill>
                  <a:schemeClr val="bg1"/>
                </a:solidFill>
              </a:rPr>
              <a:t>:</a:t>
            </a:r>
          </a:p>
          <a:p>
            <a:pPr>
              <a:buFont typeface="Arial" pitchFamily="34" charset="0"/>
              <a:buChar char="•"/>
            </a:pPr>
            <a:r>
              <a:rPr lang="ru-RU" dirty="0" err="1" smtClean="0"/>
              <a:t>Мальди</a:t>
            </a:r>
            <a:r>
              <a:rPr lang="ru-RU" dirty="0" smtClean="0"/>
              <a:t> </a:t>
            </a:r>
            <a:r>
              <a:rPr lang="ru-RU" dirty="0"/>
              <a:t>и </a:t>
            </a:r>
            <a:r>
              <a:rPr lang="ru-RU" dirty="0" err="1"/>
              <a:t>Эйнеп</a:t>
            </a:r>
            <a:r>
              <a:rPr lang="ru-RU" dirty="0"/>
              <a:t> —Бельгии</a:t>
            </a:r>
            <a:r>
              <a:rPr lang="ru-RU" dirty="0" smtClean="0"/>
              <a:t>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Познань</a:t>
            </a:r>
            <a:r>
              <a:rPr lang="ru-RU" dirty="0"/>
              <a:t>, часть Поморья, часть Пруссии, часть Верхней Силезии — Польше;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Эльзас и Лотарингия — Франции;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Мемель (Клайпеда) — Литве в 1923 г.;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/>
              <a:t>Шлезвиг</a:t>
            </a:r>
            <a:r>
              <a:rPr lang="ru-RU" dirty="0"/>
              <a:t> (сев. часть) — Дании в 1920 г.;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Данциг (Гданьск) — стал вольным городом.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93</TotalTime>
  <Words>409</Words>
  <Application>Microsoft Office PowerPoint</Application>
  <PresentationFormat>Экран (4:3)</PresentationFormat>
  <Paragraphs>33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Бумажная</vt:lpstr>
      <vt:lpstr>Первая Мировая Война</vt:lpstr>
      <vt:lpstr>Кампания 1918 года</vt:lpstr>
      <vt:lpstr>Слайд 3</vt:lpstr>
      <vt:lpstr>Слайд 4</vt:lpstr>
      <vt:lpstr>Слайд 5</vt:lpstr>
      <vt:lpstr>Слайд 6</vt:lpstr>
      <vt:lpstr>Слайд 7</vt:lpstr>
      <vt:lpstr>28 июня 1919 был подписан Версальский мирный договор, официально завершивший первую мировую войну.</vt:lpstr>
      <vt:lpstr>Условия Версальского мирного договора</vt:lpstr>
      <vt:lpstr>Слайд 10</vt:lpstr>
      <vt:lpstr>Версальско-Вашингтонская система международных отношений </vt:lpstr>
      <vt:lpstr>Слайд 12</vt:lpstr>
      <vt:lpstr>Слайд 13</vt:lpstr>
      <vt:lpstr>Слайд 14</vt:lpstr>
      <vt:lpstr>Слайд 15</vt:lpstr>
      <vt:lpstr>Слайд 16</vt:lpstr>
      <vt:lpstr>Особенности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Первая Мировая Война</dc:title>
  <dc:creator>user</dc:creator>
  <cp:lastModifiedBy>user</cp:lastModifiedBy>
  <cp:revision>10</cp:revision>
  <dcterms:created xsi:type="dcterms:W3CDTF">2013-09-09T09:08:07Z</dcterms:created>
  <dcterms:modified xsi:type="dcterms:W3CDTF">2013-09-09T10:41:39Z</dcterms:modified>
</cp:coreProperties>
</file>