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4" r:id="rId11"/>
    <p:sldId id="265" r:id="rId12"/>
    <p:sldId id="268" r:id="rId13"/>
    <p:sldId id="269" r:id="rId14"/>
    <p:sldId id="270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006600"/>
    <a:srgbClr val="663300"/>
    <a:srgbClr val="660066"/>
    <a:srgbClr val="A50021"/>
    <a:srgbClr val="FF3300"/>
    <a:srgbClr val="FF33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635" autoAdjust="0"/>
  </p:normalViewPr>
  <p:slideViewPr>
    <p:cSldViewPr>
      <p:cViewPr varScale="1">
        <p:scale>
          <a:sx n="73" d="100"/>
          <a:sy n="73" d="100"/>
        </p:scale>
        <p:origin x="-129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21DD0-6B63-4060-9F3B-53A61BE0C6CE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18041-DB2E-4260-B3EE-DF1A34966B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35000">
    <p:pull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21DD0-6B63-4060-9F3B-53A61BE0C6CE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18041-DB2E-4260-B3EE-DF1A34966B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35000">
    <p:pull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21DD0-6B63-4060-9F3B-53A61BE0C6CE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18041-DB2E-4260-B3EE-DF1A34966B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35000">
    <p:pull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21DD0-6B63-4060-9F3B-53A61BE0C6CE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18041-DB2E-4260-B3EE-DF1A34966B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35000">
    <p:pull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21DD0-6B63-4060-9F3B-53A61BE0C6CE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18041-DB2E-4260-B3EE-DF1A34966B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35000">
    <p:pull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21DD0-6B63-4060-9F3B-53A61BE0C6CE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18041-DB2E-4260-B3EE-DF1A34966B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35000">
    <p:pull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21DD0-6B63-4060-9F3B-53A61BE0C6CE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18041-DB2E-4260-B3EE-DF1A34966B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35000">
    <p:pull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21DD0-6B63-4060-9F3B-53A61BE0C6CE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18041-DB2E-4260-B3EE-DF1A34966B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35000">
    <p:pull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21DD0-6B63-4060-9F3B-53A61BE0C6CE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18041-DB2E-4260-B3EE-DF1A34966B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35000">
    <p:pull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21DD0-6B63-4060-9F3B-53A61BE0C6CE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18041-DB2E-4260-B3EE-DF1A34966B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35000">
    <p:pull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21DD0-6B63-4060-9F3B-53A61BE0C6CE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18041-DB2E-4260-B3EE-DF1A34966B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35000">
    <p:pull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D21DD0-6B63-4060-9F3B-53A61BE0C6CE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018041-DB2E-4260-B3EE-DF1A34966B2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 advClick="0" advTm="35000">
    <p:pull dir="r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gif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5720" y="214290"/>
            <a:ext cx="864399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spc="600" dirty="0" smtClean="0">
                <a:solidFill>
                  <a:srgbClr val="002060"/>
                </a:solidFill>
                <a:latin typeface="Impact" pitchFamily="34" charset="0"/>
              </a:rPr>
              <a:t>ВЕСЫ </a:t>
            </a:r>
          </a:p>
          <a:p>
            <a:pPr algn="ctr"/>
            <a:r>
              <a:rPr lang="ru-RU" sz="6000" dirty="0" smtClean="0">
                <a:solidFill>
                  <a:srgbClr val="002060"/>
                </a:solidFill>
                <a:latin typeface="Impact" pitchFamily="34" charset="0"/>
              </a:rPr>
              <a:t>и их разнообразие</a:t>
            </a:r>
            <a:endParaRPr lang="ru-RU" sz="6000" dirty="0">
              <a:solidFill>
                <a:srgbClr val="002060"/>
              </a:solidFill>
              <a:latin typeface="Impact" pitchFamily="34" charset="0"/>
            </a:endParaRPr>
          </a:p>
        </p:txBody>
      </p:sp>
      <p:pic>
        <p:nvPicPr>
          <p:cNvPr id="1026" name="Picture 2" descr="C:\Documents and Settings\Admin\Рабочий стол\картинки для презентаций\8ce4b3d475e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051720" y="2348880"/>
            <a:ext cx="5357850" cy="402266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206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30" name="Picture 6" descr="D:\АНИМАШКИ.RU (G)\animashky\3D\веб-дизайн\3D фигуры\1976.gif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072462" y="214290"/>
            <a:ext cx="876300" cy="781050"/>
          </a:xfrm>
          <a:prstGeom prst="rect">
            <a:avLst/>
          </a:prstGeom>
          <a:noFill/>
        </p:spPr>
      </p:pic>
      <p:pic>
        <p:nvPicPr>
          <p:cNvPr id="1031" name="Picture 7" descr="D:\АНИМАШКИ.RU (G)\animashky\3D\веб-дизайн\3D фигуры\1976.gif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4282" y="5929330"/>
            <a:ext cx="876300" cy="781050"/>
          </a:xfrm>
          <a:prstGeom prst="rect">
            <a:avLst/>
          </a:prstGeom>
          <a:noFill/>
        </p:spPr>
      </p:pic>
      <p:pic>
        <p:nvPicPr>
          <p:cNvPr id="1032" name="Picture 8" descr="D:\АНИМАШКИ.RU (G)\animashky\3D\веб-дизайн\3D фигуры\1976.gif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072462" y="5857892"/>
            <a:ext cx="876300" cy="781050"/>
          </a:xfrm>
          <a:prstGeom prst="rect">
            <a:avLst/>
          </a:prstGeom>
          <a:noFill/>
        </p:spPr>
      </p:pic>
      <p:pic>
        <p:nvPicPr>
          <p:cNvPr id="1033" name="Picture 9" descr="D:\АНИМАШКИ.RU (G)\animashky\3D\веб-дизайн\3D фигуры\1976.gif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4282" y="285728"/>
            <a:ext cx="876300" cy="781050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35000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640"/>
                            </p:stCondLst>
                            <p:childTnLst>
                              <p:par>
                                <p:cTn id="16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0" y="4919008"/>
            <a:ext cx="8929718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F1B5F"/>
                </a:solidFill>
                <a:effectLst/>
                <a:latin typeface="Verdana" pitchFamily="34" charset="0"/>
                <a:ea typeface="Times New Roman" pitchFamily="18" charset="0"/>
              </a:rPr>
              <a:t>Современные весы могут показать, сколько весит человеческий волос.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F1B5F"/>
                </a:solidFill>
                <a:effectLst/>
                <a:latin typeface="Verdana" pitchFamily="34" charset="0"/>
                <a:ea typeface="Times New Roman" pitchFamily="18" charset="0"/>
              </a:rPr>
              <a:t>А сколько, например, весят буквы, написанные на чистом листе бумаги чернилами?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F1B5F"/>
                </a:solidFill>
                <a:effectLst/>
                <a:latin typeface="Verdana" pitchFamily="34" charset="0"/>
                <a:ea typeface="Times New Roman" pitchFamily="18" charset="0"/>
              </a:rPr>
              <a:t>Современные весы могут показать также, сколько весит нагруженный самосвал,</a:t>
            </a:r>
            <a:r>
              <a:rPr kumimoji="0" lang="ru-RU" sz="2000" b="1" i="1" u="none" strike="noStrike" cap="none" normalizeH="0" dirty="0" smtClean="0">
                <a:ln>
                  <a:noFill/>
                </a:ln>
                <a:solidFill>
                  <a:srgbClr val="0F1B5F"/>
                </a:solidFill>
                <a:effectLst/>
                <a:latin typeface="Verdana" pitchFamily="34" charset="0"/>
                <a:ea typeface="Times New Roman" pitchFamily="18" charset="0"/>
              </a:rPr>
              <a:t> поезд и даже слон.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F1B5F"/>
                </a:solidFill>
                <a:effectLst/>
                <a:latin typeface="Verdana" pitchFamily="34" charset="0"/>
                <a:ea typeface="Times New Roman" pitchFamily="18" charset="0"/>
              </a:rPr>
              <a:t> 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3554" name="Picture 2" descr="C:\Documents and Settings\Admin\Рабочий стол\картинки для презентаций\автомобильные.jpg"/>
          <p:cNvPicPr>
            <a:picLocks noChangeAspect="1" noChangeArrowheads="1"/>
          </p:cNvPicPr>
          <p:nvPr/>
        </p:nvPicPr>
        <p:blipFill>
          <a:blip r:embed="rId2" cstate="screen">
            <a:lum contrast="10000"/>
          </a:blip>
          <a:srcRect/>
          <a:stretch>
            <a:fillRect/>
          </a:stretch>
        </p:blipFill>
        <p:spPr bwMode="auto">
          <a:xfrm>
            <a:off x="214282" y="357166"/>
            <a:ext cx="3800475" cy="25146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3555" name="Picture 3" descr="C:\Documents and Settings\Admin\Рабочий стол\картинки для презентаций\железнодорожные.gif"/>
          <p:cNvPicPr>
            <a:picLocks noChangeAspect="1" noChangeArrowheads="1"/>
          </p:cNvPicPr>
          <p:nvPr/>
        </p:nvPicPr>
        <p:blipFill>
          <a:blip r:embed="rId3" cstate="screen">
            <a:lum contrast="20000"/>
          </a:blip>
          <a:srcRect/>
          <a:stretch>
            <a:fillRect/>
          </a:stretch>
        </p:blipFill>
        <p:spPr bwMode="auto">
          <a:xfrm>
            <a:off x="5786446" y="285728"/>
            <a:ext cx="3053974" cy="407196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5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3556" name="Picture 4" descr="C:\Documents and Settings\Admin\Рабочий стол\картинки для презентаций\Vesi2_1238416441.jpg"/>
          <p:cNvPicPr>
            <a:picLocks noChangeAspect="1" noChangeArrowheads="1"/>
          </p:cNvPicPr>
          <p:nvPr/>
        </p:nvPicPr>
        <p:blipFill>
          <a:blip r:embed="rId4" cstate="screen">
            <a:lum contrast="20000"/>
          </a:blip>
          <a:srcRect/>
          <a:stretch>
            <a:fillRect/>
          </a:stretch>
        </p:blipFill>
        <p:spPr bwMode="auto">
          <a:xfrm>
            <a:off x="1331640" y="1916832"/>
            <a:ext cx="5414733" cy="407196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70C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 advClick="0" advTm="35000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after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7000"/>
                            </p:stCondLst>
                            <p:childTnLst>
                              <p:par>
                                <p:cTn id="16" presetID="25" presetClass="entr" presetSubtype="0" fill="hold" nodeType="after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4000"/>
                            </p:stCondLst>
                            <p:childTnLst>
                              <p:par>
                                <p:cTn id="27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4000"/>
                            </p:stCondLst>
                            <p:childTnLst>
                              <p:par>
                                <p:cTn id="30" presetID="25" presetClass="entr" presetSubtype="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0" y="357166"/>
            <a:ext cx="4714876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663300"/>
                </a:solidFill>
                <a:effectLst/>
                <a:latin typeface="Verdana" pitchFamily="34" charset="0"/>
                <a:ea typeface="Times New Roman" pitchFamily="18" charset="0"/>
              </a:rPr>
              <a:t>А в научных лабораториях используют специальные, особо точные весы и создают особые условия для их работы: ведь влажность, вибрация, электрические волны и другие факторы могут помешать точной работе весов. Ведь с их помощью можно определить вес с точностью до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663300"/>
                </a:solidFill>
                <a:effectLst/>
                <a:latin typeface="Verdana" pitchFamily="34" charset="0"/>
                <a:ea typeface="Times New Roman" pitchFamily="18" charset="0"/>
              </a:rPr>
              <a:t>1/100 000 000!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663300"/>
              </a:solidFill>
              <a:effectLst/>
              <a:latin typeface="Arial" pitchFamily="34" charset="0"/>
            </a:endParaRPr>
          </a:p>
        </p:txBody>
      </p:sp>
      <p:pic>
        <p:nvPicPr>
          <p:cNvPr id="22530" name="Picture 2" descr="C:\Documents and Settings\Admin\Рабочий стол\картинки для презентаций\Precision_Balances_05350729710242401_files_Par_precision_big_jpg_Imag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714876" y="285728"/>
            <a:ext cx="4214842" cy="421484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6633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2534" name="Picture 6" descr="D:\Картинки\320000_CLIPART (G)\люди инструменты\English\Jobs_Government &amp; Law\g0304037.WMF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143768" y="4786322"/>
            <a:ext cx="1707661" cy="185736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6633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2535" name="Picture 7" descr="D:\Картинки\320000_CLIPART (G)\люди инструменты\English\Jobs_Retail\g1108116.WMF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86314" y="4786322"/>
            <a:ext cx="1858209" cy="186894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6633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 advClick="0" advTm="35000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9000"/>
                            </p:stCondLst>
                            <p:childTnLst>
                              <p:par>
                                <p:cTn id="13" presetID="6" presetClass="entr" presetSubtype="16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Documents and Settings\Admin\Рабочий стол\картинки для презентаций\116352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283" y="857232"/>
            <a:ext cx="4179122" cy="557216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tx2">
                <a:lumMod val="5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4643438" y="285728"/>
            <a:ext cx="42148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КУХОННЫЕ ВЕСЫ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25603" name="Picture 3" descr="C:\Documents and Settings\Admin\Рабочий стол\картинки для презентаций\42176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148064" y="3140968"/>
            <a:ext cx="3643338" cy="335758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206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5605" name="Picture 5" descr="C:\Documents and Settings\Admin\Рабочий стол\картинки для презентаций\5008-1m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11560" y="1196752"/>
            <a:ext cx="3214710" cy="289323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4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5606" name="Picture 6" descr="C:\Documents and Settings\Admin\Рабочий стол\картинки для презентаций\BK-3.jpg"/>
          <p:cNvPicPr>
            <a:picLocks noChangeAspect="1" noChangeArrowheads="1"/>
          </p:cNvPicPr>
          <p:nvPr/>
        </p:nvPicPr>
        <p:blipFill>
          <a:blip r:embed="rId5" cstate="screen">
            <a:lum contrast="20000"/>
          </a:blip>
          <a:srcRect/>
          <a:stretch>
            <a:fillRect/>
          </a:stretch>
        </p:blipFill>
        <p:spPr bwMode="auto">
          <a:xfrm>
            <a:off x="3851920" y="1340768"/>
            <a:ext cx="4357718" cy="503181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4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 advClick="0" advTm="35000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" presetClass="exit" presetSubtype="0" fill="hold" nodeType="after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xit" presetSubtype="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0"/>
                            </p:stCondLst>
                            <p:childTnLst>
                              <p:par>
                                <p:cTn id="3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1000"/>
                            </p:stCondLst>
                            <p:childTnLst>
                              <p:par>
                                <p:cTn id="3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14282" y="214290"/>
            <a:ext cx="46434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</a:rPr>
              <a:t>ЭЛЕКТРОННЫЕ ВЕСЫ</a:t>
            </a:r>
            <a:endParaRPr lang="ru-RU" sz="3600" b="1" dirty="0">
              <a:solidFill>
                <a:srgbClr val="0070C0"/>
              </a:solidFill>
            </a:endParaRPr>
          </a:p>
        </p:txBody>
      </p:sp>
      <p:pic>
        <p:nvPicPr>
          <p:cNvPr id="26627" name="Picture 3" descr="C:\Documents and Settings\Admin\Рабочий стол\картинки для презентаций\Laborat_02_MW-T_maxi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214942" y="285728"/>
            <a:ext cx="3714776" cy="330900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70C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6630" name="Picture 6" descr="C:\Documents and Settings\Admin\Рабочий стол\картинки для презентаций\электроные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8596" y="928670"/>
            <a:ext cx="3929090" cy="300932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66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6631" name="Picture 7" descr="C:\Documents and Settings\Admin\Рабочий стол\картинки для презентаций\каратные.jpg"/>
          <p:cNvPicPr>
            <a:picLocks noChangeAspect="1" noChangeArrowheads="1"/>
          </p:cNvPicPr>
          <p:nvPr/>
        </p:nvPicPr>
        <p:blipFill>
          <a:blip r:embed="rId4" cstate="screen">
            <a:lum bright="-10000" contrast="10000"/>
          </a:blip>
          <a:srcRect/>
          <a:stretch>
            <a:fillRect/>
          </a:stretch>
        </p:blipFill>
        <p:spPr bwMode="auto">
          <a:xfrm>
            <a:off x="3491880" y="4221088"/>
            <a:ext cx="2286016" cy="233266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66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 advClick="0" advTm="35000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:\Documents and Settings\Admin\Рабочий стол\картинки для презентаций\напольные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20" y="357166"/>
            <a:ext cx="2381250" cy="401002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285984" y="5929330"/>
            <a:ext cx="450059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660066"/>
                </a:solidFill>
              </a:rPr>
              <a:t>НАПОЛЬНЫЕ ВЕСЫ</a:t>
            </a:r>
            <a:endParaRPr lang="ru-RU" sz="4000" b="1" dirty="0">
              <a:solidFill>
                <a:srgbClr val="660066"/>
              </a:solidFill>
            </a:endParaRPr>
          </a:p>
        </p:txBody>
      </p:sp>
      <p:pic>
        <p:nvPicPr>
          <p:cNvPr id="27651" name="Picture 3" descr="C:\Documents and Settings\Admin\Рабочий стол\картинки для презентаций\на 500 кг.gif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9512" y="188640"/>
            <a:ext cx="3524250" cy="4572000"/>
          </a:xfrm>
          <a:prstGeom prst="rect">
            <a:avLst/>
          </a:prstGeom>
          <a:noFill/>
        </p:spPr>
      </p:pic>
      <p:pic>
        <p:nvPicPr>
          <p:cNvPr id="27652" name="Picture 4" descr="C:\Documents and Settings\Admin\Рабочий стол\картинки для презентаций\ля коров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143372" y="285728"/>
            <a:ext cx="4762500" cy="3886200"/>
          </a:xfrm>
          <a:prstGeom prst="rect">
            <a:avLst/>
          </a:prstGeom>
          <a:noFill/>
        </p:spPr>
      </p:pic>
      <p:pic>
        <p:nvPicPr>
          <p:cNvPr id="27653" name="Picture 5" descr="C:\Documents and Settings\Admin\Рабочий стол\картинки для презентаций\friday_balance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067944" y="260648"/>
            <a:ext cx="4654295" cy="4572032"/>
          </a:xfrm>
          <a:prstGeom prst="rect">
            <a:avLst/>
          </a:prstGeom>
          <a:noFill/>
        </p:spPr>
      </p:pic>
      <p:pic>
        <p:nvPicPr>
          <p:cNvPr id="27654" name="Picture 6" descr="C:\Documents and Settings\Admin\Рабочий стол\картинки для презентаций\b_vrnb_150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79512" y="1844824"/>
            <a:ext cx="8812912" cy="4714908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35000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8" presetClass="entr" presetSubtype="6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1000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10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000"/>
                            </p:stCondLst>
                            <p:childTnLst>
                              <p:par>
                                <p:cTn id="17" presetID="1" presetClass="exit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0"/>
                            </p:stCondLst>
                            <p:childTnLst>
                              <p:par>
                                <p:cTn id="2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1000"/>
                            </p:stCondLst>
                            <p:childTnLst>
                              <p:par>
                                <p:cTn id="26" presetID="23" presetClass="entr" presetSubtype="528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C:\Documents and Settings\Admin\Рабочий стол\картинки для презентаций\1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1340768"/>
            <a:ext cx="3214690" cy="409575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6633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4643438" y="214290"/>
            <a:ext cx="40719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663300"/>
                </a:solidFill>
              </a:rPr>
              <a:t>ТОРГОВЫЕ ВЕСЫ</a:t>
            </a:r>
            <a:endParaRPr lang="ru-RU" sz="4000" b="1" dirty="0">
              <a:solidFill>
                <a:srgbClr val="663300"/>
              </a:solidFill>
            </a:endParaRPr>
          </a:p>
        </p:txBody>
      </p:sp>
      <p:pic>
        <p:nvPicPr>
          <p:cNvPr id="28675" name="Picture 3" descr="C:\Documents and Settings\Admin\Рабочий стол\картинки для презентаций\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491880" y="4581128"/>
            <a:ext cx="2000240" cy="200024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6633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8677" name="Picture 5" descr="C:\Documents and Settings\Admin\Рабочий стол\картинки для презентаций\tigerp3610s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724128" y="980728"/>
            <a:ext cx="3219450" cy="47625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6633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 advClick="0" advTm="35000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C:\Documents and Settings\Admin\Рабочий стол\картинки для презентаций\img_11950357931.jpg"/>
          <p:cNvPicPr>
            <a:picLocks noChangeAspect="1" noChangeArrowheads="1"/>
          </p:cNvPicPr>
          <p:nvPr/>
        </p:nvPicPr>
        <p:blipFill>
          <a:blip r:embed="rId2" cstate="screen">
            <a:lum contrast="20000"/>
          </a:blip>
          <a:srcRect/>
          <a:stretch>
            <a:fillRect/>
          </a:stretch>
        </p:blipFill>
        <p:spPr bwMode="auto">
          <a:xfrm>
            <a:off x="467544" y="476672"/>
            <a:ext cx="2571769" cy="197473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F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9699" name="Picture 3" descr="C:\Documents and Settings\Admin\Рабочий стол\картинки для презентаций\spoon.jpg"/>
          <p:cNvPicPr>
            <a:picLocks noChangeAspect="1" noChangeArrowheads="1"/>
          </p:cNvPicPr>
          <p:nvPr/>
        </p:nvPicPr>
        <p:blipFill>
          <a:blip r:embed="rId3" cstate="screen">
            <a:lum contrast="20000"/>
          </a:blip>
          <a:srcRect/>
          <a:stretch>
            <a:fillRect/>
          </a:stretch>
        </p:blipFill>
        <p:spPr bwMode="auto">
          <a:xfrm>
            <a:off x="6072174" y="500042"/>
            <a:ext cx="2857544" cy="285754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206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9701" name="Picture 5" descr="C:\Documents and Settings\Admin\Рабочий стол\картинки для презентаций\793_DSC01713_1.jpg"/>
          <p:cNvPicPr>
            <a:picLocks noChangeAspect="1" noChangeArrowheads="1"/>
          </p:cNvPicPr>
          <p:nvPr/>
        </p:nvPicPr>
        <p:blipFill>
          <a:blip r:embed="rId4" cstate="screen">
            <a:lum contrast="20000"/>
          </a:blip>
          <a:srcRect/>
          <a:stretch>
            <a:fillRect/>
          </a:stretch>
        </p:blipFill>
        <p:spPr bwMode="auto">
          <a:xfrm>
            <a:off x="323528" y="2780928"/>
            <a:ext cx="2571748" cy="342899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6633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9702" name="Picture 6" descr="C:\Documents and Settings\Admin\Рабочий стол\картинки для презентаций\z_vesi.jpg"/>
          <p:cNvPicPr>
            <a:picLocks noChangeAspect="1" noChangeArrowheads="1"/>
          </p:cNvPicPr>
          <p:nvPr/>
        </p:nvPicPr>
        <p:blipFill>
          <a:blip r:embed="rId5" cstate="screen">
            <a:lum contrast="20000"/>
          </a:blip>
          <a:srcRect/>
          <a:stretch>
            <a:fillRect/>
          </a:stretch>
        </p:blipFill>
        <p:spPr bwMode="auto">
          <a:xfrm>
            <a:off x="3214678" y="1142984"/>
            <a:ext cx="2381250" cy="357187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6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9703" name="Picture 7" descr="C:\Documents and Settings\Admin\Рабочий стол\картинки для презентаций\d141.jpg"/>
          <p:cNvPicPr>
            <a:picLocks noChangeAspect="1" noChangeArrowheads="1"/>
          </p:cNvPicPr>
          <p:nvPr/>
        </p:nvPicPr>
        <p:blipFill>
          <a:blip r:embed="rId6" cstate="screen">
            <a:lum contrast="20000"/>
          </a:blip>
          <a:srcRect/>
          <a:stretch>
            <a:fillRect/>
          </a:stretch>
        </p:blipFill>
        <p:spPr bwMode="auto">
          <a:xfrm>
            <a:off x="6000760" y="4000504"/>
            <a:ext cx="2892259" cy="247650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 advClick="0" advTm="35000">
    <p:pull dir="r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C:\Documents and Settings\Admin\Рабочий стол\картинки для презентаций\285636253.jpg"/>
          <p:cNvPicPr>
            <a:picLocks noChangeAspect="1" noChangeArrowheads="1"/>
          </p:cNvPicPr>
          <p:nvPr/>
        </p:nvPicPr>
        <p:blipFill>
          <a:blip r:embed="rId2" cstate="screen">
            <a:lum bright="-10000" contrast="30000"/>
          </a:blip>
          <a:srcRect/>
          <a:stretch>
            <a:fillRect/>
          </a:stretch>
        </p:blipFill>
        <p:spPr bwMode="auto">
          <a:xfrm>
            <a:off x="1331640" y="1484784"/>
            <a:ext cx="6350000" cy="42418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66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5143472" y="3071810"/>
            <a:ext cx="4000528" cy="1569660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  <a:reflection blurRad="6350" stA="50000" endA="300" endPos="55000" dir="5400000" sy="-100000" algn="bl" rotWithShape="0"/>
          </a:effectLst>
          <a:scene3d>
            <a:camera prst="perspectiveContrastingLeftFacing"/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ru-RU" sz="9600" dirty="0" smtClean="0">
                <a:solidFill>
                  <a:srgbClr val="FF0066"/>
                </a:solidFill>
                <a:latin typeface="Impact" pitchFamily="34" charset="0"/>
              </a:rPr>
              <a:t>конец</a:t>
            </a:r>
            <a:endParaRPr lang="ru-RU" sz="9600" dirty="0">
              <a:solidFill>
                <a:srgbClr val="FF0066"/>
              </a:solidFill>
              <a:latin typeface="Impact" pitchFamily="34" charset="0"/>
            </a:endParaRPr>
          </a:p>
        </p:txBody>
      </p:sp>
    </p:spTree>
  </p:cSld>
  <p:clrMapOvr>
    <a:masterClrMapping/>
  </p:clrMapOvr>
  <p:transition spd="med" advClick="0" advTm="35000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" presetClass="exit" presetSubtype="0" fill="hold" nodeType="afterEffect">
                                  <p:stCondLst>
                                    <p:cond delay="12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Documents and Settings\Admin\Рабочий стол\картинки для презентаций\vesi.jpg"/>
          <p:cNvPicPr>
            <a:picLocks noChangeAspect="1" noChangeArrowheads="1"/>
          </p:cNvPicPr>
          <p:nvPr/>
        </p:nvPicPr>
        <p:blipFill>
          <a:blip r:embed="rId2" cstate="screen">
            <a:lum contrast="20000"/>
          </a:blip>
          <a:srcRect/>
          <a:stretch>
            <a:fillRect/>
          </a:stretch>
        </p:blipFill>
        <p:spPr bwMode="auto">
          <a:xfrm>
            <a:off x="1403648" y="332656"/>
            <a:ext cx="6286544" cy="450816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66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0" y="4857760"/>
            <a:ext cx="892971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Около </a:t>
            </a: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7000 лет </a:t>
            </a:r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назад египтяне изобрели первые весы.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5643578"/>
            <a:ext cx="85725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Весы в виде равноплечего коромысла с подвешенными чашками использовались в Древнем Вавилоне и Египте. </a:t>
            </a:r>
          </a:p>
        </p:txBody>
      </p:sp>
    </p:spTree>
  </p:cSld>
  <p:clrMapOvr>
    <a:masterClrMapping/>
  </p:clrMapOvr>
  <p:transition spd="med" advClick="0" advTm="35000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7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0"/>
            <a:ext cx="4572000" cy="6555641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2800" b="1" dirty="0" smtClean="0"/>
              <a:t>К </a:t>
            </a:r>
            <a:r>
              <a:rPr lang="ru-RU" sz="2800" b="1" dirty="0"/>
              <a:t>небольшому бруску прикрепляли длинную балку при помощи бечевки, продетой в отверстие в середине балки. К каждому концу балки прикрепляли нитями по чаше. Когда чаши пустовали, балка лежала горизонтально: весы находились в состоянии равновесия. Для определения веса любого предмета его клали на одну чашу, а на другую помещали </a:t>
            </a:r>
            <a:r>
              <a:rPr lang="ru-RU" sz="2800" b="1" dirty="0" smtClean="0"/>
              <a:t>груз.</a:t>
            </a:r>
            <a:endParaRPr lang="ru-RU" sz="2800" b="1" dirty="0"/>
          </a:p>
        </p:txBody>
      </p:sp>
      <p:pic>
        <p:nvPicPr>
          <p:cNvPr id="3075" name="Picture 3" descr="C:\Documents and Settings\Admin\Рабочий стол\картинки для презентаций\img_13910451_183_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00628" y="428604"/>
            <a:ext cx="3885513" cy="600079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 advClick="0" advTm="35000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3786182" y="0"/>
            <a:ext cx="5072066" cy="6832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F1B5F"/>
                </a:solidFill>
                <a:effectLst/>
                <a:latin typeface="Verdana" pitchFamily="34" charset="0"/>
                <a:ea typeface="Times New Roman" pitchFamily="18" charset="0"/>
              </a:rPr>
              <a:t>Уже в начале нашего времени древние римляне несколько модернизировали весы.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F1B5F"/>
                </a:solidFill>
                <a:effectLst/>
                <a:latin typeface="Verdana" pitchFamily="34" charset="0"/>
                <a:ea typeface="Times New Roman" pitchFamily="18" charset="0"/>
              </a:rPr>
              <a:t>Сквозь отверстие в горизонтальной балке стали продевать тонкий стержень или булавку вместо веревки. Такие весы стали называть      </a:t>
            </a: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Verdana" pitchFamily="34" charset="0"/>
                <a:ea typeface="Times New Roman" pitchFamily="18" charset="0"/>
              </a:rPr>
              <a:t>безменом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F1B5F"/>
                </a:solidFill>
                <a:effectLst/>
                <a:latin typeface="Verdana" pitchFamily="34" charset="0"/>
                <a:ea typeface="Times New Roman" pitchFamily="18" charset="0"/>
              </a:rPr>
              <a:t>.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8194" name="Picture 2" descr="C:\Documents and Settings\Admin\Рабочий стол\картинки для презентаций\122196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9552" y="260648"/>
            <a:ext cx="3143272" cy="604475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>
                <a:lumMod val="5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 advClick="0" advTm="35000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5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81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1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9" name="Picture 1" descr="C:\Documents and Settings\Admin\Рабочий стол\картинки для презентаций\get_photo_py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692696"/>
            <a:ext cx="3169061" cy="423861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170" name="Picture 2" descr="C:\Documents and Settings\Admin\Рабочий стол\картинки для презентаций\weigher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786182" y="571480"/>
            <a:ext cx="2476500" cy="29146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tx2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171" name="Picture 3" descr="C:\Documents and Settings\Admin\Рабочий стол\картинки для презентаций\бытовые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715139" y="285728"/>
            <a:ext cx="2193907" cy="396991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172" name="Picture 4" descr="C:\Documents and Settings\Admin\Рабочий стол\картинки для презентаций\2260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643306" y="3857628"/>
            <a:ext cx="2857505" cy="213995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3399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357158" y="5072074"/>
            <a:ext cx="278608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Весы – безмены</a:t>
            </a:r>
          </a:p>
        </p:txBody>
      </p:sp>
    </p:spTree>
  </p:cSld>
  <p:clrMapOvr>
    <a:masterClrMapping/>
  </p:clrMapOvr>
  <p:transition spd="med" advClick="0" advTm="35000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7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1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0"/>
            <a:ext cx="857256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>
                <a:solidFill>
                  <a:srgbClr val="660066"/>
                </a:solidFill>
              </a:rPr>
              <a:t>В </a:t>
            </a:r>
            <a:r>
              <a:rPr lang="en-US" sz="2800" b="1" dirty="0" smtClean="0">
                <a:solidFill>
                  <a:srgbClr val="660066"/>
                </a:solidFill>
              </a:rPr>
              <a:t>V</a:t>
            </a:r>
            <a:r>
              <a:rPr lang="ru-RU" sz="2800" b="1" dirty="0" smtClean="0">
                <a:solidFill>
                  <a:srgbClr val="660066"/>
                </a:solidFill>
              </a:rPr>
              <a:t>II </a:t>
            </a:r>
            <a:r>
              <a:rPr lang="ru-RU" sz="2800" b="1" dirty="0">
                <a:solidFill>
                  <a:srgbClr val="660066"/>
                </a:solidFill>
              </a:rPr>
              <a:t>веке арабский ученый </a:t>
            </a:r>
            <a:r>
              <a:rPr lang="ru-RU" sz="2800" b="1" dirty="0" err="1">
                <a:solidFill>
                  <a:srgbClr val="660066"/>
                </a:solidFill>
              </a:rPr>
              <a:t>аль-Хазини</a:t>
            </a:r>
            <a:r>
              <a:rPr lang="ru-RU" sz="2800" b="1" dirty="0">
                <a:solidFill>
                  <a:srgbClr val="660066"/>
                </a:solidFill>
              </a:rPr>
              <a:t> описал сверхточные (для того времени) весы с </a:t>
            </a:r>
            <a:r>
              <a:rPr lang="ru-RU" sz="2800" b="1" dirty="0" smtClean="0">
                <a:solidFill>
                  <a:srgbClr val="660066"/>
                </a:solidFill>
              </a:rPr>
              <a:t>чашками. </a:t>
            </a:r>
            <a:endParaRPr lang="ru-RU" sz="2800" b="1" dirty="0">
              <a:solidFill>
                <a:srgbClr val="660066"/>
              </a:solidFill>
            </a:endParaRPr>
          </a:p>
        </p:txBody>
      </p:sp>
      <p:pic>
        <p:nvPicPr>
          <p:cNvPr id="6145" name="Picture 1" descr="C:\Documents and Settings\Admin\Рабочий стол\картинки для презентаций\vesy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835696" y="1124744"/>
            <a:ext cx="5429288" cy="542928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bg2">
                <a:lumMod val="2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 advClick="0" advTm="35000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5" name="Picture 5" descr="C:\Documents and Settings\Admin\Рабочий стол\картинки для презентаций\уточки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282" y="4572008"/>
            <a:ext cx="2714644" cy="199606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5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122" name="Picture 2" descr="C:\Documents and Settings\Admin\Рабочий стол\картинки для презентаций\500525.jpg"/>
          <p:cNvPicPr>
            <a:picLocks noChangeAspect="1" noChangeArrowheads="1"/>
          </p:cNvPicPr>
          <p:nvPr/>
        </p:nvPicPr>
        <p:blipFill>
          <a:blip r:embed="rId3" cstate="screen">
            <a:lum contrast="20000"/>
          </a:blip>
          <a:srcRect/>
          <a:stretch>
            <a:fillRect/>
          </a:stretch>
        </p:blipFill>
        <p:spPr bwMode="auto">
          <a:xfrm>
            <a:off x="214282" y="1142984"/>
            <a:ext cx="2651125" cy="234156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6">
                <a:lumMod val="5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124" name="Picture 4" descr="C:\Documents and Settings\Admin\Рабочий стол\картинки для презентаций\для абака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286512" y="1071547"/>
            <a:ext cx="2628618" cy="246564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tx1">
                <a:lumMod val="75000"/>
                <a:lumOff val="2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TextBox 1"/>
          <p:cNvSpPr txBox="1"/>
          <p:nvPr/>
        </p:nvSpPr>
        <p:spPr>
          <a:xfrm>
            <a:off x="1714480" y="214290"/>
            <a:ext cx="664373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3300"/>
                </a:solidFill>
                <a:latin typeface="Bookman Old Style" pitchFamily="18" charset="0"/>
              </a:rPr>
              <a:t>ВЕСЫ С ЧАШКАМИ</a:t>
            </a:r>
            <a:endParaRPr lang="ru-RU" sz="4400" b="1" dirty="0">
              <a:solidFill>
                <a:srgbClr val="FF3300"/>
              </a:solidFill>
              <a:latin typeface="Bookman Old Style" pitchFamily="18" charset="0"/>
            </a:endParaRPr>
          </a:p>
        </p:txBody>
      </p:sp>
      <p:pic>
        <p:nvPicPr>
          <p:cNvPr id="5121" name="Picture 1" descr="C:\Documents and Settings\Admin\Рабочий стол\картинки для презентаций\01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148064" y="3933056"/>
            <a:ext cx="3638964" cy="278608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66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 advClick="0" advTm="35000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" presetClass="emph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2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00"/>
                            </p:stCondLst>
                            <p:childTnLst>
                              <p:par>
                                <p:cTn id="24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6" dur="2000"/>
                                        <p:tgtEl>
                                          <p:spTgt spid="5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2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4000504"/>
            <a:ext cx="871543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</a:rPr>
              <a:t>В 996 году князь Владимир повелел ввести единые меры веса, а в Указе князя Всеволода </a:t>
            </a:r>
            <a:r>
              <a:rPr lang="ru-RU" sz="2400" b="1" dirty="0" smtClean="0">
                <a:solidFill>
                  <a:srgbClr val="C00000"/>
                </a:solidFill>
              </a:rPr>
              <a:t>впервые </a:t>
            </a:r>
            <a:r>
              <a:rPr lang="ru-RU" sz="2400" b="1" dirty="0">
                <a:solidFill>
                  <a:srgbClr val="C00000"/>
                </a:solidFill>
              </a:rPr>
              <a:t>была упомянута ежегодная поверка весов. </a:t>
            </a:r>
            <a:r>
              <a:rPr lang="ru-RU" sz="2400" b="1" dirty="0" smtClean="0">
                <a:solidFill>
                  <a:srgbClr val="C00000"/>
                </a:solidFill>
              </a:rPr>
              <a:t>В </a:t>
            </a:r>
            <a:r>
              <a:rPr lang="ru-RU" sz="2400" b="1" dirty="0">
                <a:solidFill>
                  <a:srgbClr val="C00000"/>
                </a:solidFill>
              </a:rPr>
              <a:t>1723 году Петр I издает Указ о том, чтобы муку, крупу, солод и толокно продавать на </a:t>
            </a:r>
            <a:r>
              <a:rPr lang="ru-RU" sz="2400" b="1" dirty="0" smtClean="0">
                <a:solidFill>
                  <a:srgbClr val="C00000"/>
                </a:solidFill>
              </a:rPr>
              <a:t>вес, </a:t>
            </a:r>
            <a:r>
              <a:rPr lang="ru-RU" sz="2400" b="1" dirty="0">
                <a:solidFill>
                  <a:srgbClr val="C00000"/>
                </a:solidFill>
              </a:rPr>
              <a:t>" а ежели у кого явится фальшивая мера и весы, оный будет жестоко оштрафован". </a:t>
            </a:r>
            <a:br>
              <a:rPr lang="ru-RU" sz="2400" b="1" dirty="0">
                <a:solidFill>
                  <a:srgbClr val="C00000"/>
                </a:solidFill>
              </a:rPr>
            </a:br>
            <a:endParaRPr lang="ru-RU" sz="2400" b="1" dirty="0">
              <a:solidFill>
                <a:srgbClr val="C00000"/>
              </a:solidFill>
            </a:endParaRPr>
          </a:p>
        </p:txBody>
      </p:sp>
      <p:pic>
        <p:nvPicPr>
          <p:cNvPr id="4097" name="Picture 1" descr="C:\Documents and Settings\Admin\Рабочий стол\картинки для презентаций\9886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499992" y="188640"/>
            <a:ext cx="4357718" cy="346980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C0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098" name="Picture 2" descr="D:\Документы\Мои рисунки\Петр 1.bmp"/>
          <p:cNvPicPr>
            <a:picLocks noChangeAspect="1" noChangeArrowheads="1"/>
          </p:cNvPicPr>
          <p:nvPr/>
        </p:nvPicPr>
        <p:blipFill>
          <a:blip r:embed="rId3" cstate="screen">
            <a:lum bright="-10000" contrast="30000"/>
          </a:blip>
          <a:srcRect/>
          <a:stretch>
            <a:fillRect/>
          </a:stretch>
        </p:blipFill>
        <p:spPr bwMode="auto">
          <a:xfrm>
            <a:off x="1071538" y="214290"/>
            <a:ext cx="1985224" cy="3592310"/>
          </a:xfrm>
          <a:prstGeom prst="ellipse">
            <a:avLst/>
          </a:prstGeom>
          <a:ln w="190500" cap="rnd">
            <a:solidFill>
              <a:srgbClr val="C00000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med" advClick="0" advTm="35000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0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6" presetClass="entr" presetSubtype="32" fill="hold" nodeType="afterEffect">
                                  <p:stCondLst>
                                    <p:cond delay="14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0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0"/>
            <a:ext cx="8643998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Декрет 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1918 года "О введении международной метрической десятичной системы мер и весов" говорит: "Принять за основу единицы веса - </a:t>
            </a:r>
            <a:r>
              <a:rPr lang="ru-RU" sz="4800" b="1" dirty="0" smtClean="0">
                <a:solidFill>
                  <a:srgbClr val="FF0000"/>
                </a:solidFill>
              </a:rPr>
              <a:t>КИЛОГРАММ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".</a:t>
            </a:r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21506" name="Picture 2" descr="C:\Documents and Settings\Admin\Рабочий стол\картинки для презентаций\чы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285984" y="2285992"/>
            <a:ext cx="5000660" cy="420441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 advClick="0" advTm="35000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279</TotalTime>
  <Words>324</Words>
  <Application>Microsoft Office PowerPoint</Application>
  <PresentationFormat>Экран (4:3)</PresentationFormat>
  <Paragraphs>22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все</cp:lastModifiedBy>
  <cp:revision>17</cp:revision>
  <dcterms:created xsi:type="dcterms:W3CDTF">2009-08-29T17:30:00Z</dcterms:created>
  <dcterms:modified xsi:type="dcterms:W3CDTF">2015-10-17T20:42:27Z</dcterms:modified>
</cp:coreProperties>
</file>