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45FD8-3B5F-4EDC-8136-D155D43F6B53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94D32-2927-4F27-AF0D-1947D489EBE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45FD8-3B5F-4EDC-8136-D155D43F6B53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94D32-2927-4F27-AF0D-1947D489EB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45FD8-3B5F-4EDC-8136-D155D43F6B53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94D32-2927-4F27-AF0D-1947D489EB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45FD8-3B5F-4EDC-8136-D155D43F6B53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94D32-2927-4F27-AF0D-1947D489EBE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45FD8-3B5F-4EDC-8136-D155D43F6B53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94D32-2927-4F27-AF0D-1947D489EB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45FD8-3B5F-4EDC-8136-D155D43F6B53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94D32-2927-4F27-AF0D-1947D489EBE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45FD8-3B5F-4EDC-8136-D155D43F6B53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94D32-2927-4F27-AF0D-1947D489EBE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45FD8-3B5F-4EDC-8136-D155D43F6B53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94D32-2927-4F27-AF0D-1947D489EB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45FD8-3B5F-4EDC-8136-D155D43F6B53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94D32-2927-4F27-AF0D-1947D489EB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45FD8-3B5F-4EDC-8136-D155D43F6B53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94D32-2927-4F27-AF0D-1947D489EB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45FD8-3B5F-4EDC-8136-D155D43F6B53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94D32-2927-4F27-AF0D-1947D489EBE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F845FD8-3B5F-4EDC-8136-D155D43F6B53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FF94D32-2927-4F27-AF0D-1947D489EBE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4652" y="2967335"/>
            <a:ext cx="757369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Игровые технологии в дошкольном периоде.</a:t>
            </a:r>
            <a:endParaRPr lang="ru-RU" sz="5400" b="0" cap="none" spc="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99099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9572" y="3068960"/>
            <a:ext cx="3672407" cy="2880320"/>
          </a:xfrm>
        </p:spPr>
        <p:txBody>
          <a:bodyPr/>
          <a:lstStyle/>
          <a:p>
            <a:pPr algn="l"/>
            <a:r>
              <a:rPr lang="ru-RU" sz="1800" b="0" dirty="0">
                <a:effectLst/>
              </a:rPr>
              <a:t> </a:t>
            </a:r>
            <a:r>
              <a:rPr lang="ru-RU" sz="2000" b="0" dirty="0">
                <a:solidFill>
                  <a:schemeClr val="tx1"/>
                </a:solidFill>
                <a:effectLst/>
              </a:rPr>
              <a:t>Главная задача таких игр неукоснительно соблюдать правила, поэтому они требуют высокой степени произвольного поведения и, в свою очередь, формируют его. Такие игры характерны в основном </a:t>
            </a:r>
            <a:r>
              <a:rPr lang="ru-RU" sz="2000" b="0" dirty="0" smtClean="0">
                <a:solidFill>
                  <a:schemeClr val="tx1"/>
                </a:solidFill>
                <a:effectLst/>
              </a:rPr>
              <a:t> для старших дошкольников.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 algn="ctr">
              <a:buNone/>
            </a:pPr>
            <a:r>
              <a:rPr lang="ru-RU" b="1" dirty="0"/>
              <a:t>ПОМИМО ТВОРЧЕСКИХ ИГР СУЩЕСТВУЮТ И ДРУГИЕ ВИДЫ ИГР, СРЕДИ КОТОРЫХ </a:t>
            </a:r>
            <a:r>
              <a:rPr lang="ru-RU" b="1" dirty="0" smtClean="0"/>
              <a:t>ОБЫЧНО </a:t>
            </a:r>
            <a:r>
              <a:rPr lang="ru-RU" b="1" dirty="0"/>
              <a:t>ИГРЫ С ПРАВИЛАМИ. </a:t>
            </a:r>
            <a:endParaRPr lang="ru-RU" b="1" dirty="0" smtClean="0"/>
          </a:p>
          <a:p>
            <a:pPr marL="45720" indent="0" algn="ctr">
              <a:buNone/>
            </a:pPr>
            <a:endParaRPr lang="ru-RU" b="1" dirty="0" smtClean="0"/>
          </a:p>
          <a:p>
            <a:pPr marL="45720" indent="0" algn="ctr">
              <a:buNone/>
            </a:pPr>
            <a:endParaRPr lang="ru-RU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55576" y="1988840"/>
            <a:ext cx="3456384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Подвижные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04048" y="1988840"/>
            <a:ext cx="3600400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Настольные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112060" y="2996952"/>
            <a:ext cx="338437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*дидактические </a:t>
            </a:r>
            <a:r>
              <a:rPr lang="ru-RU" sz="2000" dirty="0"/>
              <a:t>игры, которые создаются и организуются взрослыми и направлены на формирование определенных качеств ребенка. Эти игры широко используются в детских садах как средство обучения и воспитания дошкольников.</a:t>
            </a:r>
          </a:p>
        </p:txBody>
      </p:sp>
    </p:spTree>
    <p:extLst>
      <p:ext uri="{BB962C8B-B14F-4D97-AF65-F5344CB8AC3E}">
        <p14:creationId xmlns:p14="http://schemas.microsoft.com/office/powerpoint/2010/main" val="11725566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5" y="620688"/>
            <a:ext cx="7272808" cy="569386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1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800" b="1" dirty="0"/>
              <a:t>Таким образом, к феномену игры стоит относиться как к уникальному явлению детства. Игра – это не только имитация жизни, это очень серьезная деятельность, которая позволяет ребенку самоутвердиться, </a:t>
            </a:r>
            <a:r>
              <a:rPr lang="ru-RU" sz="2800" b="1" dirty="0" err="1"/>
              <a:t>самореализоваться</a:t>
            </a:r>
            <a:r>
              <a:rPr lang="ru-RU" sz="2800" b="1" dirty="0"/>
              <a:t>. Участвуя в различных играх, ребенок выбирает для себя персонажи, которые наиболее близки ему, соответствуют его нравственным ценностям и социальным установкам. Игра становится фактором социального развития личности.</a:t>
            </a:r>
            <a:endParaRPr lang="ru-RU" sz="28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884786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622734717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0"/>
            <a:ext cx="8928992" cy="6597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3725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0_1ba8f_34566055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548680"/>
            <a:ext cx="3888432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827584" y="731520"/>
            <a:ext cx="3888432" cy="2121416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2800" dirty="0">
                <a:solidFill>
                  <a:schemeClr val="tx1"/>
                </a:solidFill>
              </a:rPr>
              <a:t>«Игра порождает радость, свободу, довольство, покой в себе и около себя, мир с миром» Фридрих </a:t>
            </a:r>
            <a:r>
              <a:rPr lang="ru-RU" sz="2800" dirty="0" err="1">
                <a:solidFill>
                  <a:schemeClr val="tx1"/>
                </a:solidFill>
              </a:rPr>
              <a:t>Фребель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4869160"/>
            <a:ext cx="849694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Игра представляет собой особую деятельность, которая расцветает в детские годы и сопровождает человека на протяжении всей его жизни. Не удивительно, что проблема игры привлекала и привлекает к себе внимание исследователей: педагогов, психологов, философов, социологов, искусствоведов, биологов.</a:t>
            </a:r>
          </a:p>
        </p:txBody>
      </p:sp>
    </p:spTree>
    <p:extLst>
      <p:ext uri="{BB962C8B-B14F-4D97-AF65-F5344CB8AC3E}">
        <p14:creationId xmlns:p14="http://schemas.microsoft.com/office/powerpoint/2010/main" val="3514501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2800" b="1" dirty="0"/>
              <a:t>ИГРЕ ПРИСУЩИ ЧЕРТЫ:</a:t>
            </a:r>
            <a:endParaRPr lang="ru-RU" sz="2800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75656" y="1412776"/>
            <a:ext cx="3096344" cy="51845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 </a:t>
            </a:r>
            <a:r>
              <a:rPr lang="ru-RU" dirty="0">
                <a:solidFill>
                  <a:schemeClr val="tx1"/>
                </a:solidFill>
              </a:rPr>
              <a:t>Всё, что относится к игре, находится в едином игровом пространстве, служит средством передачи социального опыта и побуждает ребёнка к активной творческой деятельности.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292080" y="1268760"/>
            <a:ext cx="3024336" cy="53285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Взрослые являются участниками игры, права которых определены правилами игры, регулирующими их отношения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997553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563570351"/>
              </p:ext>
            </p:extLst>
          </p:nvPr>
        </p:nvGraphicFramePr>
        <p:xfrm>
          <a:off x="1143000" y="692696"/>
          <a:ext cx="6400800" cy="678180"/>
        </p:xfrm>
        <a:graphic>
          <a:graphicData uri="http://schemas.openxmlformats.org/drawingml/2006/table">
            <a:tbl>
              <a:tblPr/>
              <a:tblGrid>
                <a:gridCol w="6400800"/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3200" b="1" i="0" dirty="0">
                          <a:effectLst/>
                          <a:latin typeface="inherit"/>
                        </a:rPr>
                        <a:t>Функции игры:</a:t>
                      </a:r>
                    </a:p>
                  </a:txBody>
                  <a:tcPr marT="95250" marB="952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027" name="Picture 3" descr="http://player.myshared.ru/270331/data/images/img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365104"/>
            <a:ext cx="3024336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http://player.myshared.ru/270331/data/images/img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5" y="1628800"/>
            <a:ext cx="2688297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http://player.myshared.ru/270331/data/images/img4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3576" y="2215145"/>
            <a:ext cx="1800225" cy="77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http://player.myshared.ru/270331/data/images/img5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628800"/>
            <a:ext cx="3180353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http://player.myshared.ru/270331/data/images/img7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2215" y="4653136"/>
            <a:ext cx="2562225" cy="1390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74211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531518"/>
            <a:ext cx="3816424" cy="2880320"/>
          </a:xfrm>
        </p:spPr>
        <p:txBody>
          <a:bodyPr/>
          <a:lstStyle/>
          <a:p>
            <a:pPr marL="0" indent="0" algn="l">
              <a:buNone/>
            </a:pPr>
            <a:r>
              <a:rPr lang="ru-RU" sz="1800" dirty="0" smtClean="0">
                <a:solidFill>
                  <a:schemeClr val="tx1"/>
                </a:solidFill>
              </a:rPr>
              <a:t>* </a:t>
            </a:r>
            <a:r>
              <a:rPr lang="ru-RU" sz="1800" b="0" dirty="0">
                <a:solidFill>
                  <a:schemeClr val="tx1"/>
                </a:solidFill>
                <a:effectLst/>
              </a:rPr>
              <a:t>режиссерские </a:t>
            </a:r>
            <a:r>
              <a:rPr lang="ru-RU" sz="1800" b="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1800" b="0" dirty="0" smtClean="0">
                <a:solidFill>
                  <a:schemeClr val="tx1"/>
                </a:solidFill>
                <a:effectLst/>
              </a:rPr>
            </a:br>
            <a:r>
              <a:rPr lang="ru-RU" sz="1800" b="0" dirty="0" smtClean="0">
                <a:solidFill>
                  <a:schemeClr val="tx1"/>
                </a:solidFill>
                <a:effectLst/>
              </a:rPr>
              <a:t>* </a:t>
            </a:r>
            <a:r>
              <a:rPr lang="ru-RU" sz="1800" b="0" dirty="0">
                <a:solidFill>
                  <a:schemeClr val="tx1"/>
                </a:solidFill>
                <a:effectLst/>
              </a:rPr>
              <a:t>сюжетно-ролевые </a:t>
            </a:r>
            <a:r>
              <a:rPr lang="ru-RU" sz="1800" b="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1800" b="0" dirty="0" smtClean="0">
                <a:solidFill>
                  <a:schemeClr val="tx1"/>
                </a:solidFill>
                <a:effectLst/>
              </a:rPr>
            </a:br>
            <a:r>
              <a:rPr lang="ru-RU" sz="1800" b="0" dirty="0" smtClean="0">
                <a:solidFill>
                  <a:schemeClr val="tx1"/>
                </a:solidFill>
                <a:effectLst/>
              </a:rPr>
              <a:t>*</a:t>
            </a:r>
            <a:r>
              <a:rPr lang="ru-RU" sz="1800" b="0" dirty="0">
                <a:solidFill>
                  <a:schemeClr val="tx1"/>
                </a:solidFill>
                <a:effectLst/>
              </a:rPr>
              <a:t>театрализованные </a:t>
            </a:r>
            <a:r>
              <a:rPr lang="ru-RU" sz="1800" b="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1800" b="0" dirty="0" smtClean="0">
                <a:solidFill>
                  <a:schemeClr val="tx1"/>
                </a:solidFill>
                <a:effectLst/>
              </a:rPr>
            </a:br>
            <a:r>
              <a:rPr lang="ru-RU" sz="1800" b="0" dirty="0" smtClean="0">
                <a:solidFill>
                  <a:schemeClr val="tx1"/>
                </a:solidFill>
                <a:effectLst/>
              </a:rPr>
              <a:t>*</a:t>
            </a:r>
            <a:r>
              <a:rPr lang="ru-RU" sz="1800" b="0" dirty="0">
                <a:solidFill>
                  <a:schemeClr val="tx1"/>
                </a:solidFill>
                <a:effectLst/>
              </a:rPr>
              <a:t> игры со строительным материалом 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461448" cy="825272"/>
          </a:xfrm>
        </p:spPr>
        <p:txBody>
          <a:bodyPr/>
          <a:lstStyle/>
          <a:p>
            <a:pPr marL="45720" indent="0" algn="ctr">
              <a:buNone/>
            </a:pPr>
            <a:r>
              <a:rPr lang="ru-RU" b="1" dirty="0">
                <a:solidFill>
                  <a:schemeClr val="tx1"/>
                </a:solidFill>
              </a:rPr>
              <a:t>В РАБОТАХ Н. К. КРУПСКОЙ ДЕТСКИЕ ИГРЫ ДЕЛЯТСЯ НА ДВЕ ГРУППЫ: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539552" y="1988840"/>
            <a:ext cx="3816424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1.Творческие игры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4788024" y="1988840"/>
            <a:ext cx="4032448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2. Игры с правилами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220073" y="2967334"/>
            <a:ext cx="3384376" cy="20458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1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148063" y="3244334"/>
            <a:ext cx="28083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*подвижные игры</a:t>
            </a:r>
          </a:p>
          <a:p>
            <a:r>
              <a:rPr lang="ru-RU" dirty="0"/>
              <a:t>*  дидактические игры </a:t>
            </a:r>
          </a:p>
        </p:txBody>
      </p:sp>
      <p:pic>
        <p:nvPicPr>
          <p:cNvPr id="3074" name="Picture 2" descr="0_1ba6b_eff0264f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221088"/>
            <a:ext cx="3581562" cy="219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28620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7" y="1844824"/>
            <a:ext cx="3816423" cy="4536504"/>
          </a:xfrm>
        </p:spPr>
        <p:txBody>
          <a:bodyPr/>
          <a:lstStyle/>
          <a:p>
            <a:pPr marL="0" indent="0" algn="l">
              <a:buNone/>
            </a:pPr>
            <a:r>
              <a:rPr lang="ru-RU" sz="1800" b="0" dirty="0">
                <a:solidFill>
                  <a:schemeClr val="tx1"/>
                </a:solidFill>
                <a:effectLst/>
              </a:rPr>
              <a:t>Сюжетно-ролевая игра – одна из творческих игр. В сюжетно- ролевой игре дети берут на себя те или иные функции взрослых людей и в специально создаваемых ими игровых, воображаемых условиях воспроизводят (или моделируют) деятельность взрослых и отношения между ними. В такой игре наиболее интенсивно формируются все психические качества </a:t>
            </a:r>
            <a:r>
              <a:rPr lang="ru-RU" sz="1800" b="0" dirty="0" smtClean="0">
                <a:solidFill>
                  <a:schemeClr val="tx1"/>
                </a:solidFill>
                <a:effectLst/>
              </a:rPr>
              <a:t>и особенности личности ребенка</a:t>
            </a:r>
            <a:r>
              <a:rPr lang="ru-RU" sz="1400" b="0" dirty="0" smtClean="0">
                <a:effectLst/>
              </a:rPr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2000" b="1" dirty="0"/>
              <a:t>ГЛАВНОЙ И ВЕДУЩЕЙ ДЕЯТЕЛЬНОСТЬЮ ДОШКОЛЬНОГО ВОЗРАСТА ЯВЛЯЮТСЯ ТВОРЧЕСКИЕ ИГРЫ. </a:t>
            </a:r>
            <a:endParaRPr lang="ru-RU" sz="2000" b="1" dirty="0"/>
          </a:p>
        </p:txBody>
      </p:sp>
      <p:pic>
        <p:nvPicPr>
          <p:cNvPr id="4098" name="Picture 2" descr="18615579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772816"/>
            <a:ext cx="2790825" cy="3724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18607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740816"/>
            <a:ext cx="2448272" cy="2259304"/>
          </a:xfrm>
        </p:spPr>
        <p:txBody>
          <a:bodyPr/>
          <a:lstStyle/>
          <a:p>
            <a:pPr marL="0" indent="0" algn="l">
              <a:buNone/>
            </a:pPr>
            <a:r>
              <a:rPr lang="ru-RU" sz="1600" dirty="0">
                <a:solidFill>
                  <a:schemeClr val="tx1"/>
                </a:solidFill>
                <a:effectLst/>
              </a:rPr>
              <a:t>Бытовые (игры в семью, детский сад)</a:t>
            </a:r>
            <a:r>
              <a:rPr lang="ru-RU" sz="1600" b="0" dirty="0">
                <a:effectLst/>
              </a:rPr>
              <a:t> </a:t>
            </a:r>
            <a:endParaRPr lang="ru-RU" sz="1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05752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Сюжеты игр разнообразны. Условно их делят на:</a:t>
            </a:r>
          </a:p>
          <a:p>
            <a:pPr marL="45720" indent="0" algn="ctr">
              <a:buNone/>
            </a:pPr>
            <a:endParaRPr lang="ru-RU" sz="2800" b="1" dirty="0">
              <a:solidFill>
                <a:schemeClr val="tx1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051720" y="1716387"/>
            <a:ext cx="864096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585856" y="1716387"/>
            <a:ext cx="0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904148" y="1628800"/>
            <a:ext cx="1224136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3275855" y="2740816"/>
            <a:ext cx="2664297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b="1" dirty="0" smtClean="0"/>
              <a:t>Производственные, отражающие профессиональный труд людей (больница, магазин, парикмахерская)</a:t>
            </a:r>
            <a:r>
              <a:rPr lang="ru-RU" sz="1200" dirty="0" smtClean="0"/>
              <a:t> </a:t>
            </a:r>
            <a:endParaRPr lang="ru-RU" sz="1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792924" y="2882068"/>
            <a:ext cx="22768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300192" y="2605069"/>
            <a:ext cx="201622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Общественные (День рождения, библиотека, школа, полет на Луну)</a:t>
            </a:r>
          </a:p>
        </p:txBody>
      </p:sp>
      <p:pic>
        <p:nvPicPr>
          <p:cNvPr id="5122" name="Picture 2" descr="571_04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4890" y="4324477"/>
            <a:ext cx="4086225" cy="2085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83534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317432" cy="550579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400" dirty="0">
                <a:solidFill>
                  <a:schemeClr val="tx1"/>
                </a:solidFill>
              </a:rPr>
              <a:t>В театрализованных играх (играх-драматизациях) актерами являются сами дети, которые берут на себя роли литературных или сказочных персонажей. Сценарий и сюжет такой игры дети не придумывают сами, а заимствуют из сказок, рассказов, фильмов или спектаклей. Задача такой игры состоит в том, чтобы, не отступая от известного сюжета, как можно точнее воспроизвести роль взятого на себя персонажа. Герои литературных произведений становятся действующими лицами, а их приключения, события жизни, изменение детской фантазией – сюжетом игры.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8253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692696"/>
            <a:ext cx="6832848" cy="5760640"/>
          </a:xfrm>
        </p:spPr>
        <p:txBody>
          <a:bodyPr>
            <a:normAutofit fontScale="25000" lnSpcReduction="20000"/>
          </a:bodyPr>
          <a:lstStyle/>
          <a:p>
            <a:pPr marL="45720" indent="0" algn="ctr">
              <a:buNone/>
            </a:pPr>
            <a:r>
              <a:rPr lang="ru-RU" sz="12800" b="1" dirty="0"/>
              <a:t>РАЗНОВИДНОСТЕЙ ТЕАТРАЛИЗОВАННЫХ ИГР </a:t>
            </a:r>
            <a:endParaRPr lang="ru-RU" sz="12800" b="1" dirty="0" smtClean="0"/>
          </a:p>
          <a:p>
            <a:pPr marL="45720" indent="0" algn="ctr">
              <a:buNone/>
            </a:pPr>
            <a:endParaRPr lang="ru-RU" sz="5500" dirty="0" smtClean="0"/>
          </a:p>
          <a:p>
            <a:pPr marL="45720" indent="0">
              <a:buNone/>
            </a:pPr>
            <a:r>
              <a:rPr lang="ru-RU" sz="8600" dirty="0" smtClean="0"/>
              <a:t>*Спектакль </a:t>
            </a:r>
            <a:r>
              <a:rPr lang="ru-RU" sz="8600" dirty="0"/>
              <a:t>– дети как актеры выполняют каждый свою роль. </a:t>
            </a:r>
            <a:endParaRPr lang="ru-RU" sz="8600" dirty="0" smtClean="0"/>
          </a:p>
          <a:p>
            <a:pPr marL="45720" indent="0">
              <a:buNone/>
            </a:pPr>
            <a:r>
              <a:rPr lang="ru-RU" sz="8600" dirty="0" smtClean="0"/>
              <a:t>*Настольный </a:t>
            </a:r>
            <a:r>
              <a:rPr lang="ru-RU" sz="8600" dirty="0"/>
              <a:t>театр с объемными или плоскостными фигурками</a:t>
            </a:r>
            <a:r>
              <a:rPr lang="ru-RU" sz="8600" dirty="0" smtClean="0"/>
              <a:t>.</a:t>
            </a:r>
          </a:p>
          <a:p>
            <a:pPr marL="45720" indent="0">
              <a:buNone/>
            </a:pPr>
            <a:r>
              <a:rPr lang="ru-RU" sz="8600" dirty="0" smtClean="0"/>
              <a:t>* </a:t>
            </a:r>
            <a:r>
              <a:rPr lang="ru-RU" sz="8600" dirty="0" err="1" smtClean="0"/>
              <a:t>Фланелеграф</a:t>
            </a:r>
            <a:r>
              <a:rPr lang="ru-RU" sz="8600" dirty="0" smtClean="0"/>
              <a:t>  </a:t>
            </a:r>
            <a:r>
              <a:rPr lang="ru-RU" sz="8600" dirty="0"/>
              <a:t>(показ сказок, рассказов на </a:t>
            </a:r>
            <a:r>
              <a:rPr lang="ru-RU" sz="8600" dirty="0" smtClean="0"/>
              <a:t>  экране</a:t>
            </a:r>
            <a:r>
              <a:rPr lang="ru-RU" sz="8600" dirty="0"/>
              <a:t>) Теневой </a:t>
            </a:r>
            <a:r>
              <a:rPr lang="ru-RU" sz="8600" dirty="0" smtClean="0"/>
              <a:t>театр</a:t>
            </a:r>
          </a:p>
          <a:p>
            <a:pPr marL="45720" indent="0">
              <a:buNone/>
            </a:pPr>
            <a:r>
              <a:rPr lang="ru-RU" sz="8600" dirty="0" smtClean="0"/>
              <a:t>* </a:t>
            </a:r>
            <a:r>
              <a:rPr lang="ru-RU" sz="8600" dirty="0"/>
              <a:t>Театр петрушки </a:t>
            </a:r>
            <a:endParaRPr lang="ru-RU" sz="8600" dirty="0" smtClean="0"/>
          </a:p>
          <a:p>
            <a:pPr marL="45720" indent="0">
              <a:buNone/>
            </a:pPr>
            <a:r>
              <a:rPr lang="ru-RU" sz="8600" dirty="0" smtClean="0"/>
              <a:t>*Театр </a:t>
            </a:r>
            <a:r>
              <a:rPr lang="ru-RU" sz="8600" dirty="0"/>
              <a:t>– бибабо (на ширме) </a:t>
            </a:r>
            <a:endParaRPr lang="ru-RU" sz="8600" dirty="0" smtClean="0"/>
          </a:p>
          <a:p>
            <a:pPr marL="45720" indent="0">
              <a:buNone/>
            </a:pPr>
            <a:r>
              <a:rPr lang="ru-RU" sz="8600" dirty="0" smtClean="0"/>
              <a:t>*Театр </a:t>
            </a:r>
            <a:r>
              <a:rPr lang="ru-RU" sz="8600" dirty="0"/>
              <a:t>марионеток (водят по сцене, дергая сверху за нитки, закрепленные на планках) </a:t>
            </a:r>
            <a:endParaRPr lang="ru-RU" sz="8600" dirty="0" smtClean="0"/>
          </a:p>
          <a:p>
            <a:pPr marL="45720" indent="0">
              <a:buNone/>
            </a:pPr>
            <a:r>
              <a:rPr lang="ru-RU" sz="8600" dirty="0" smtClean="0"/>
              <a:t>*Игрушки </a:t>
            </a:r>
            <a:r>
              <a:rPr lang="ru-RU" sz="8600" dirty="0"/>
              <a:t>– самоделки (из бросового материала, вязаные, сшитые и др.)</a:t>
            </a:r>
            <a:endParaRPr lang="ru-RU" sz="8600" dirty="0"/>
          </a:p>
        </p:txBody>
      </p:sp>
    </p:spTree>
    <p:extLst>
      <p:ext uri="{BB962C8B-B14F-4D97-AF65-F5344CB8AC3E}">
        <p14:creationId xmlns:p14="http://schemas.microsoft.com/office/powerpoint/2010/main" val="1097065090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154</TotalTime>
  <Words>441</Words>
  <Application>Microsoft Office PowerPoint</Application>
  <PresentationFormat>Экран (4:3)</PresentationFormat>
  <Paragraphs>35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* режиссерские  * сюжетно-ролевые  *театрализованные  * игры со строительным материалом </vt:lpstr>
      <vt:lpstr>Сюжетно-ролевая игра – одна из творческих игр. В сюжетно- ролевой игре дети берут на себя те или иные функции взрослых людей и в специально создаваемых ими игровых, воображаемых условиях воспроизводят (или моделируют) деятельность взрослых и отношения между ними. В такой игре наиболее интенсивно формируются все психические качества и особенности личности ребенка.</vt:lpstr>
      <vt:lpstr>Бытовые (игры в семью, детский сад) </vt:lpstr>
      <vt:lpstr>Презентация PowerPoint</vt:lpstr>
      <vt:lpstr>Презентация PowerPoint</vt:lpstr>
      <vt:lpstr> Главная задача таких игр неукоснительно соблюдать правила, поэтому они требуют высокой степени произвольного поведения и, в свою очередь, формируют его. Такие игры характерны в основном  для старших дошкольников.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Bosss</dc:creator>
  <cp:lastModifiedBy>Bosss</cp:lastModifiedBy>
  <cp:revision>14</cp:revision>
  <dcterms:created xsi:type="dcterms:W3CDTF">2015-10-09T13:25:36Z</dcterms:created>
  <dcterms:modified xsi:type="dcterms:W3CDTF">2015-10-09T15:59:47Z</dcterms:modified>
</cp:coreProperties>
</file>