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rawings/drawing1.xml" ContentType="application/vnd.openxmlformats-officedocument.drawingml.chartshapes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0" r:id="rId17"/>
    <p:sldId id="272" r:id="rId18"/>
    <p:sldId id="273" r:id="rId19"/>
    <p:sldId id="274" r:id="rId20"/>
    <p:sldId id="275" r:id="rId21"/>
    <p:sldId id="276" r:id="rId22"/>
    <p:sldId id="278" r:id="rId23"/>
    <p:sldId id="277" r:id="rId24"/>
    <p:sldId id="279" r:id="rId25"/>
    <p:sldId id="281" r:id="rId26"/>
    <p:sldId id="280" r:id="rId27"/>
    <p:sldId id="282" r:id="rId28"/>
    <p:sldId id="283" r:id="rId29"/>
    <p:sldId id="286" r:id="rId30"/>
    <p:sldId id="285" r:id="rId31"/>
    <p:sldId id="288" r:id="rId32"/>
    <p:sldId id="287" r:id="rId33"/>
    <p:sldId id="289" r:id="rId34"/>
    <p:sldId id="290" r:id="rId35"/>
    <p:sldId id="291" r:id="rId36"/>
    <p:sldId id="292" r:id="rId37"/>
    <p:sldId id="295" r:id="rId38"/>
    <p:sldId id="296" r:id="rId3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Кв. 1</c:v>
                </c:pt>
                <c:pt idx="1">
                  <c:v>Кв. 2</c:v>
                </c:pt>
                <c:pt idx="2">
                  <c:v>Кв. 3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5</c:v>
                </c:pt>
                <c:pt idx="1">
                  <c:v>5</c:v>
                </c:pt>
                <c:pt idx="2">
                  <c:v>5</c:v>
                </c:pt>
              </c:numCache>
            </c:numRef>
          </c:val>
        </c:ser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58435DF-3355-4C35-9311-8DEF2E8251E5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D39D262-4D0C-4FC7-AF16-0BEADA0DFC71}">
      <dgm:prSet phldrT="[Текст]"/>
      <dgm:spPr/>
      <dgm:t>
        <a:bodyPr/>
        <a:lstStyle/>
        <a:p>
          <a:r>
            <a:rPr lang="ru-RU" b="1" dirty="0" smtClean="0"/>
            <a:t>Телевидение, интернет, видео</a:t>
          </a:r>
          <a:endParaRPr lang="ru-RU" b="1" dirty="0"/>
        </a:p>
      </dgm:t>
    </dgm:pt>
    <dgm:pt modelId="{68A3226C-A0DA-4635-AD6A-C4C6CF642CD4}" type="parTrans" cxnId="{BC969088-5CDB-4C17-B9E7-EFB4A027B5EC}">
      <dgm:prSet/>
      <dgm:spPr/>
      <dgm:t>
        <a:bodyPr/>
        <a:lstStyle/>
        <a:p>
          <a:endParaRPr lang="ru-RU"/>
        </a:p>
      </dgm:t>
    </dgm:pt>
    <dgm:pt modelId="{150D8535-38F6-4561-927C-2E8D3D7AAA5B}" type="sibTrans" cxnId="{BC969088-5CDB-4C17-B9E7-EFB4A027B5EC}">
      <dgm:prSet/>
      <dgm:spPr/>
      <dgm:t>
        <a:bodyPr/>
        <a:lstStyle/>
        <a:p>
          <a:endParaRPr lang="ru-RU"/>
        </a:p>
      </dgm:t>
    </dgm:pt>
    <dgm:pt modelId="{FD511FFA-AA4A-4499-A9D2-905CE9365835}">
      <dgm:prSet phldrT="[Текст]"/>
      <dgm:spPr/>
      <dgm:t>
        <a:bodyPr/>
        <a:lstStyle/>
        <a:p>
          <a:pPr algn="ctr"/>
          <a:r>
            <a:rPr lang="ru-RU" b="1" dirty="0" smtClean="0"/>
            <a:t>Пассивная информация</a:t>
          </a:r>
          <a:endParaRPr lang="ru-RU" b="1" dirty="0"/>
        </a:p>
      </dgm:t>
    </dgm:pt>
    <dgm:pt modelId="{C6AD9FAB-2498-4B05-A84D-01661A99F31C}" type="parTrans" cxnId="{4783F630-6B14-443D-AF4E-6CC05E174C96}">
      <dgm:prSet/>
      <dgm:spPr/>
      <dgm:t>
        <a:bodyPr/>
        <a:lstStyle/>
        <a:p>
          <a:endParaRPr lang="ru-RU"/>
        </a:p>
      </dgm:t>
    </dgm:pt>
    <dgm:pt modelId="{9E6F023C-7220-42D7-B4D3-A3F25A05EC07}" type="sibTrans" cxnId="{4783F630-6B14-443D-AF4E-6CC05E174C96}">
      <dgm:prSet/>
      <dgm:spPr/>
      <dgm:t>
        <a:bodyPr/>
        <a:lstStyle/>
        <a:p>
          <a:endParaRPr lang="ru-RU"/>
        </a:p>
      </dgm:t>
    </dgm:pt>
    <dgm:pt modelId="{6E576FD2-1357-43A5-B47E-A0AE2D9678C9}">
      <dgm:prSet phldrT="[Текст]"/>
      <dgm:spPr/>
      <dgm:t>
        <a:bodyPr/>
        <a:lstStyle/>
        <a:p>
          <a:r>
            <a:rPr lang="ru-RU" b="1" dirty="0" smtClean="0"/>
            <a:t>Игровые действия </a:t>
          </a:r>
          <a:endParaRPr lang="ru-RU" b="1" dirty="0"/>
        </a:p>
      </dgm:t>
    </dgm:pt>
    <dgm:pt modelId="{B8FE218B-A184-4768-B283-A315A5025786}" type="parTrans" cxnId="{9689E0A4-FBB2-4520-8886-3AFFF92D6799}">
      <dgm:prSet/>
      <dgm:spPr/>
      <dgm:t>
        <a:bodyPr/>
        <a:lstStyle/>
        <a:p>
          <a:endParaRPr lang="ru-RU"/>
        </a:p>
      </dgm:t>
    </dgm:pt>
    <dgm:pt modelId="{48762178-6540-4CC4-AE64-6C2285DC7794}" type="sibTrans" cxnId="{9689E0A4-FBB2-4520-8886-3AFFF92D6799}">
      <dgm:prSet/>
      <dgm:spPr/>
      <dgm:t>
        <a:bodyPr/>
        <a:lstStyle/>
        <a:p>
          <a:endParaRPr lang="ru-RU"/>
        </a:p>
      </dgm:t>
    </dgm:pt>
    <dgm:pt modelId="{BAE1B6CA-E223-4004-BE7A-A1299CF1E1BD}">
      <dgm:prSet phldrT="[Текст]"/>
      <dgm:spPr/>
      <dgm:t>
        <a:bodyPr/>
        <a:lstStyle/>
        <a:p>
          <a:r>
            <a:rPr lang="ru-RU" b="1" dirty="0" smtClean="0"/>
            <a:t>Развитие самостоятельных умений оценивать и применять полученную информацию</a:t>
          </a:r>
          <a:endParaRPr lang="ru-RU" b="1" dirty="0"/>
        </a:p>
      </dgm:t>
    </dgm:pt>
    <dgm:pt modelId="{453BC99A-61C8-48FC-B4FC-7658607A97A9}" type="parTrans" cxnId="{BC0DE8E5-99A1-496C-98DD-AF51377FA2E9}">
      <dgm:prSet/>
      <dgm:spPr/>
      <dgm:t>
        <a:bodyPr/>
        <a:lstStyle/>
        <a:p>
          <a:endParaRPr lang="ru-RU"/>
        </a:p>
      </dgm:t>
    </dgm:pt>
    <dgm:pt modelId="{B2BD1AB1-2AF3-432E-ACD1-E4D6B67E46D5}" type="sibTrans" cxnId="{BC0DE8E5-99A1-496C-98DD-AF51377FA2E9}">
      <dgm:prSet/>
      <dgm:spPr/>
      <dgm:t>
        <a:bodyPr/>
        <a:lstStyle/>
        <a:p>
          <a:endParaRPr lang="ru-RU"/>
        </a:p>
      </dgm:t>
    </dgm:pt>
    <dgm:pt modelId="{E7449E9F-AF86-4E1B-864E-572E292F4701}">
      <dgm:prSet phldrT="[Текст]"/>
      <dgm:spPr/>
      <dgm:t>
        <a:bodyPr/>
        <a:lstStyle/>
        <a:p>
          <a:pPr algn="ctr"/>
          <a:endParaRPr lang="ru-RU" dirty="0"/>
        </a:p>
      </dgm:t>
    </dgm:pt>
    <dgm:pt modelId="{39A2E7C5-0090-4283-9825-3C7909149C5F}" type="parTrans" cxnId="{B2817CF9-4A63-4DEC-AB49-E7A8D26A0A14}">
      <dgm:prSet/>
      <dgm:spPr/>
      <dgm:t>
        <a:bodyPr/>
        <a:lstStyle/>
        <a:p>
          <a:endParaRPr lang="ru-RU"/>
        </a:p>
      </dgm:t>
    </dgm:pt>
    <dgm:pt modelId="{A093BF8F-B60F-4A27-846F-C2E6180B7F9A}" type="sibTrans" cxnId="{B2817CF9-4A63-4DEC-AB49-E7A8D26A0A14}">
      <dgm:prSet/>
      <dgm:spPr/>
      <dgm:t>
        <a:bodyPr/>
        <a:lstStyle/>
        <a:p>
          <a:endParaRPr lang="ru-RU"/>
        </a:p>
      </dgm:t>
    </dgm:pt>
    <dgm:pt modelId="{D7FEC451-C490-4A14-BDB7-7A44D7855509}">
      <dgm:prSet phldrT="[Текст]"/>
      <dgm:spPr/>
      <dgm:t>
        <a:bodyPr/>
        <a:lstStyle/>
        <a:p>
          <a:pPr algn="ctr"/>
          <a:endParaRPr lang="ru-RU" dirty="0"/>
        </a:p>
      </dgm:t>
    </dgm:pt>
    <dgm:pt modelId="{E21212AA-0932-453D-9C4D-DD59871B2423}" type="parTrans" cxnId="{62CAF775-19AC-462A-9FC5-A3CD356FBF7C}">
      <dgm:prSet/>
      <dgm:spPr/>
      <dgm:t>
        <a:bodyPr/>
        <a:lstStyle/>
        <a:p>
          <a:endParaRPr lang="ru-RU"/>
        </a:p>
      </dgm:t>
    </dgm:pt>
    <dgm:pt modelId="{C3082053-A89C-4E20-95CC-91AB3DB97FBA}" type="sibTrans" cxnId="{62CAF775-19AC-462A-9FC5-A3CD356FBF7C}">
      <dgm:prSet/>
      <dgm:spPr/>
      <dgm:t>
        <a:bodyPr/>
        <a:lstStyle/>
        <a:p>
          <a:endParaRPr lang="ru-RU"/>
        </a:p>
      </dgm:t>
    </dgm:pt>
    <dgm:pt modelId="{1DC9630B-575D-41C0-B0BB-E2A6E2E75A8C}" type="pres">
      <dgm:prSet presAssocID="{058435DF-3355-4C35-9311-8DEF2E8251E5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1360EDFF-711A-4F7D-8EAD-9EFA20D989B7}" type="pres">
      <dgm:prSet presAssocID="{9D39D262-4D0C-4FC7-AF16-0BEADA0DFC71}" presName="linNode" presStyleCnt="0"/>
      <dgm:spPr/>
    </dgm:pt>
    <dgm:pt modelId="{12F782C0-4DE1-4ECC-A179-C11F89127809}" type="pres">
      <dgm:prSet presAssocID="{9D39D262-4D0C-4FC7-AF16-0BEADA0DFC71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84F2D2-FE16-4280-893F-2F6F139A4D5E}" type="pres">
      <dgm:prSet presAssocID="{9D39D262-4D0C-4FC7-AF16-0BEADA0DFC71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B9A970-DF16-4397-B268-DE42EFB90711}" type="pres">
      <dgm:prSet presAssocID="{150D8535-38F6-4561-927C-2E8D3D7AAA5B}" presName="spacing" presStyleCnt="0"/>
      <dgm:spPr/>
    </dgm:pt>
    <dgm:pt modelId="{3E7384C9-B4C4-4204-B4AC-0CBBFD3186EB}" type="pres">
      <dgm:prSet presAssocID="{6E576FD2-1357-43A5-B47E-A0AE2D9678C9}" presName="linNode" presStyleCnt="0"/>
      <dgm:spPr/>
    </dgm:pt>
    <dgm:pt modelId="{0A6A97C2-7FB7-4EC5-8B22-724D76D27CDE}" type="pres">
      <dgm:prSet presAssocID="{6E576FD2-1357-43A5-B47E-A0AE2D9678C9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785573-70B7-4239-A04C-414ACC6914A4}" type="pres">
      <dgm:prSet presAssocID="{6E576FD2-1357-43A5-B47E-A0AE2D9678C9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C0DE8E5-99A1-496C-98DD-AF51377FA2E9}" srcId="{6E576FD2-1357-43A5-B47E-A0AE2D9678C9}" destId="{BAE1B6CA-E223-4004-BE7A-A1299CF1E1BD}" srcOrd="0" destOrd="0" parTransId="{453BC99A-61C8-48FC-B4FC-7658607A97A9}" sibTransId="{B2BD1AB1-2AF3-432E-ACD1-E4D6B67E46D5}"/>
    <dgm:cxn modelId="{9689E0A4-FBB2-4520-8886-3AFFF92D6799}" srcId="{058435DF-3355-4C35-9311-8DEF2E8251E5}" destId="{6E576FD2-1357-43A5-B47E-A0AE2D9678C9}" srcOrd="1" destOrd="0" parTransId="{B8FE218B-A184-4768-B283-A315A5025786}" sibTransId="{48762178-6540-4CC4-AE64-6C2285DC7794}"/>
    <dgm:cxn modelId="{547B51B3-D1D2-43F9-8A26-99F04B48C590}" type="presOf" srcId="{E7449E9F-AF86-4E1B-864E-572E292F4701}" destId="{8884F2D2-FE16-4280-893F-2F6F139A4D5E}" srcOrd="0" destOrd="0" presId="urn:microsoft.com/office/officeart/2005/8/layout/vList6"/>
    <dgm:cxn modelId="{BC969088-5CDB-4C17-B9E7-EFB4A027B5EC}" srcId="{058435DF-3355-4C35-9311-8DEF2E8251E5}" destId="{9D39D262-4D0C-4FC7-AF16-0BEADA0DFC71}" srcOrd="0" destOrd="0" parTransId="{68A3226C-A0DA-4635-AD6A-C4C6CF642CD4}" sibTransId="{150D8535-38F6-4561-927C-2E8D3D7AAA5B}"/>
    <dgm:cxn modelId="{04B42674-2FB2-4A16-94EA-3A86F23C2D29}" type="presOf" srcId="{9D39D262-4D0C-4FC7-AF16-0BEADA0DFC71}" destId="{12F782C0-4DE1-4ECC-A179-C11F89127809}" srcOrd="0" destOrd="0" presId="urn:microsoft.com/office/officeart/2005/8/layout/vList6"/>
    <dgm:cxn modelId="{9FA9F454-D051-4FFA-AA65-823AA48744CA}" type="presOf" srcId="{D7FEC451-C490-4A14-BDB7-7A44D7855509}" destId="{8884F2D2-FE16-4280-893F-2F6F139A4D5E}" srcOrd="0" destOrd="1" presId="urn:microsoft.com/office/officeart/2005/8/layout/vList6"/>
    <dgm:cxn modelId="{62CAF775-19AC-462A-9FC5-A3CD356FBF7C}" srcId="{9D39D262-4D0C-4FC7-AF16-0BEADA0DFC71}" destId="{D7FEC451-C490-4A14-BDB7-7A44D7855509}" srcOrd="1" destOrd="0" parTransId="{E21212AA-0932-453D-9C4D-DD59871B2423}" sibTransId="{C3082053-A89C-4E20-95CC-91AB3DB97FBA}"/>
    <dgm:cxn modelId="{B01DFDC2-70AB-4580-A343-661570D58F64}" type="presOf" srcId="{BAE1B6CA-E223-4004-BE7A-A1299CF1E1BD}" destId="{3E785573-70B7-4239-A04C-414ACC6914A4}" srcOrd="0" destOrd="0" presId="urn:microsoft.com/office/officeart/2005/8/layout/vList6"/>
    <dgm:cxn modelId="{B2817CF9-4A63-4DEC-AB49-E7A8D26A0A14}" srcId="{9D39D262-4D0C-4FC7-AF16-0BEADA0DFC71}" destId="{E7449E9F-AF86-4E1B-864E-572E292F4701}" srcOrd="0" destOrd="0" parTransId="{39A2E7C5-0090-4283-9825-3C7909149C5F}" sibTransId="{A093BF8F-B60F-4A27-846F-C2E6180B7F9A}"/>
    <dgm:cxn modelId="{4783F630-6B14-443D-AF4E-6CC05E174C96}" srcId="{9D39D262-4D0C-4FC7-AF16-0BEADA0DFC71}" destId="{FD511FFA-AA4A-4499-A9D2-905CE9365835}" srcOrd="2" destOrd="0" parTransId="{C6AD9FAB-2498-4B05-A84D-01661A99F31C}" sibTransId="{9E6F023C-7220-42D7-B4D3-A3F25A05EC07}"/>
    <dgm:cxn modelId="{D19B0C1C-7CFD-42A6-857F-AAC2B6F33E80}" type="presOf" srcId="{6E576FD2-1357-43A5-B47E-A0AE2D9678C9}" destId="{0A6A97C2-7FB7-4EC5-8B22-724D76D27CDE}" srcOrd="0" destOrd="0" presId="urn:microsoft.com/office/officeart/2005/8/layout/vList6"/>
    <dgm:cxn modelId="{04709909-E8CF-48EC-83B3-0B186BECB1E9}" type="presOf" srcId="{FD511FFA-AA4A-4499-A9D2-905CE9365835}" destId="{8884F2D2-FE16-4280-893F-2F6F139A4D5E}" srcOrd="0" destOrd="2" presId="urn:microsoft.com/office/officeart/2005/8/layout/vList6"/>
    <dgm:cxn modelId="{EB4A2A0E-7662-4132-9162-F181D36BA159}" type="presOf" srcId="{058435DF-3355-4C35-9311-8DEF2E8251E5}" destId="{1DC9630B-575D-41C0-B0BB-E2A6E2E75A8C}" srcOrd="0" destOrd="0" presId="urn:microsoft.com/office/officeart/2005/8/layout/vList6"/>
    <dgm:cxn modelId="{E0E1FCC8-967F-443E-BE91-BDCFCE1D81F0}" type="presParOf" srcId="{1DC9630B-575D-41C0-B0BB-E2A6E2E75A8C}" destId="{1360EDFF-711A-4F7D-8EAD-9EFA20D989B7}" srcOrd="0" destOrd="0" presId="urn:microsoft.com/office/officeart/2005/8/layout/vList6"/>
    <dgm:cxn modelId="{56D81A71-BBFF-4B74-B309-03A5D1C95D4F}" type="presParOf" srcId="{1360EDFF-711A-4F7D-8EAD-9EFA20D989B7}" destId="{12F782C0-4DE1-4ECC-A179-C11F89127809}" srcOrd="0" destOrd="0" presId="urn:microsoft.com/office/officeart/2005/8/layout/vList6"/>
    <dgm:cxn modelId="{E9922561-F7F6-43AB-B17B-7A91838D778B}" type="presParOf" srcId="{1360EDFF-711A-4F7D-8EAD-9EFA20D989B7}" destId="{8884F2D2-FE16-4280-893F-2F6F139A4D5E}" srcOrd="1" destOrd="0" presId="urn:microsoft.com/office/officeart/2005/8/layout/vList6"/>
    <dgm:cxn modelId="{6640DFA6-DA94-4B77-A8E5-FC5824747963}" type="presParOf" srcId="{1DC9630B-575D-41C0-B0BB-E2A6E2E75A8C}" destId="{40B9A970-DF16-4397-B268-DE42EFB90711}" srcOrd="1" destOrd="0" presId="urn:microsoft.com/office/officeart/2005/8/layout/vList6"/>
    <dgm:cxn modelId="{8F517FD0-0C0A-4253-9A99-5D7EDBEBB5C1}" type="presParOf" srcId="{1DC9630B-575D-41C0-B0BB-E2A6E2E75A8C}" destId="{3E7384C9-B4C4-4204-B4AC-0CBBFD3186EB}" srcOrd="2" destOrd="0" presId="urn:microsoft.com/office/officeart/2005/8/layout/vList6"/>
    <dgm:cxn modelId="{74548939-149C-40A6-906D-DB478442B96D}" type="presParOf" srcId="{3E7384C9-B4C4-4204-B4AC-0CBBFD3186EB}" destId="{0A6A97C2-7FB7-4EC5-8B22-724D76D27CDE}" srcOrd="0" destOrd="0" presId="urn:microsoft.com/office/officeart/2005/8/layout/vList6"/>
    <dgm:cxn modelId="{E144F2F3-29E0-4321-9F3A-B8E4AFDABD9A}" type="presParOf" srcId="{3E7384C9-B4C4-4204-B4AC-0CBBFD3186EB}" destId="{3E785573-70B7-4239-A04C-414ACC6914A4}" srcOrd="1" destOrd="0" presId="urn:microsoft.com/office/officeart/2005/8/layout/vList6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0.10417</cdr:x>
      <cdr:y>0.27083</cdr:y>
    </cdr:from>
    <cdr:to>
      <cdr:x>0.57292</cdr:x>
      <cdr:y>0.4375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714380" y="967390"/>
          <a:ext cx="3214710" cy="59531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pPr marL="0" marR="0" lvl="0" indent="0" algn="l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tabLst/>
          </a:pPr>
          <a:r>
            <a:rPr kumimoji="0" lang="ru-RU" sz="1600" b="1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rPr>
            <a:t>                         Концептуальная </a:t>
          </a:r>
          <a:r>
            <a:rPr kumimoji="0" lang="ru-RU" sz="1800" b="1" i="0" u="none" strike="noStrike" cap="none" normalizeH="0" baseline="0" dirty="0" smtClean="0">
              <a:ln>
                <a:noFill/>
              </a:ln>
              <a:solidFill>
                <a:srgbClr val="2F4F4F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rPr>
            <a:t> </a:t>
          </a:r>
          <a:r>
            <a: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rPr>
            <a:t> </a:t>
          </a:r>
          <a:endParaRPr kumimoji="0" lang="ru-RU" sz="1800" b="1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Calibri" pitchFamily="34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0.48958</cdr:x>
      <cdr:y>0.2</cdr:y>
    </cdr:from>
    <cdr:to>
      <cdr:x>0.9375</cdr:x>
      <cdr:y>0.596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3357586" y="714380"/>
          <a:ext cx="3071834" cy="14144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pPr lvl="0" algn="l" rtl="0"/>
          <a:endParaRPr kumimoji="0" lang="ru-RU" sz="1800" b="1" i="0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Times New Roman" pitchFamily="18" charset="0"/>
            <a:cs typeface="Times New Roman" pitchFamily="18" charset="0"/>
          </a:endParaRPr>
        </a:p>
        <a:p xmlns:a="http://schemas.openxmlformats.org/drawingml/2006/main">
          <a:pPr lvl="0" algn="l" rtl="0"/>
          <a:r>
            <a:rPr lang="ru-RU" sz="1800" b="1" dirty="0">
              <a:solidFill>
                <a:schemeClr val="tx1"/>
              </a:solidFill>
              <a:latin typeface="Calibri" pitchFamily="34" charset="0"/>
              <a:ea typeface="Times New Roman" pitchFamily="18" charset="0"/>
              <a:cs typeface="Times New Roman" pitchFamily="18" charset="0"/>
            </a:rPr>
            <a:t> </a:t>
          </a:r>
          <a:r>
            <a:rPr lang="ru-RU" sz="1800" b="1" dirty="0" smtClean="0">
              <a:solidFill>
                <a:schemeClr val="tx1"/>
              </a:solidFill>
              <a:latin typeface="Calibri" pitchFamily="34" charset="0"/>
              <a:ea typeface="Times New Roman" pitchFamily="18" charset="0"/>
              <a:cs typeface="Times New Roman" pitchFamily="18" charset="0"/>
            </a:rPr>
            <a:t>   </a:t>
          </a:r>
        </a:p>
        <a:p xmlns:a="http://schemas.openxmlformats.org/drawingml/2006/main">
          <a:pPr lvl="0" algn="l" rtl="0"/>
          <a:r>
            <a:rPr kumimoji="0" lang="ru-RU" sz="1600" b="1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rPr>
            <a:t>Содержательная </a:t>
          </a:r>
        </a:p>
        <a:p xmlns:a="http://schemas.openxmlformats.org/drawingml/2006/main">
          <a:pPr lvl="0" algn="l" rtl="0"/>
          <a:r>
            <a: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rPr>
            <a:t>  </a:t>
          </a:r>
          <a:endParaRPr kumimoji="0" lang="ru-RU" b="1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Calibri" pitchFamily="34" charset="0"/>
            <a:cs typeface="Times New Roman" pitchFamily="18" charset="0"/>
          </a:endParaRPr>
        </a:p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0.27083</cdr:x>
      <cdr:y>0.68</cdr:y>
    </cdr:from>
    <cdr:to>
      <cdr:x>0.78125</cdr:x>
      <cdr:y>1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1857388" y="2428892"/>
          <a:ext cx="3500462" cy="114300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kumimoji="0" lang="ru-RU" sz="1800" b="1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rPr>
            <a:t>            Процессуальная</a:t>
          </a:r>
          <a:endParaRPr lang="ru-RU" sz="1800" dirty="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A6FD46-25B0-4692-9B5C-8CEA16379966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1081A7-74F8-4A7D-B858-F5F8A81213E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A6FD46-25B0-4692-9B5C-8CEA16379966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1081A7-74F8-4A7D-B858-F5F8A81213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A6FD46-25B0-4692-9B5C-8CEA16379966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1081A7-74F8-4A7D-B858-F5F8A81213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A6FD46-25B0-4692-9B5C-8CEA16379966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1081A7-74F8-4A7D-B858-F5F8A81213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A6FD46-25B0-4692-9B5C-8CEA16379966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1081A7-74F8-4A7D-B858-F5F8A81213E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A6FD46-25B0-4692-9B5C-8CEA16379966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1081A7-74F8-4A7D-B858-F5F8A81213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A6FD46-25B0-4692-9B5C-8CEA16379966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1081A7-74F8-4A7D-B858-F5F8A81213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A6FD46-25B0-4692-9B5C-8CEA16379966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1081A7-74F8-4A7D-B858-F5F8A81213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A6FD46-25B0-4692-9B5C-8CEA16379966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1081A7-74F8-4A7D-B858-F5F8A81213E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A6FD46-25B0-4692-9B5C-8CEA16379966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1081A7-74F8-4A7D-B858-F5F8A81213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A6FD46-25B0-4692-9B5C-8CEA16379966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1081A7-74F8-4A7D-B858-F5F8A81213E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31A6FD46-25B0-4692-9B5C-8CEA16379966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111081A7-74F8-4A7D-B858-F5F8A81213E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wedge/>
  </p:transition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gif"/><Relationship Id="rId3" Type="http://schemas.openxmlformats.org/officeDocument/2006/relationships/image" Target="../media/image38.jpeg"/><Relationship Id="rId7" Type="http://schemas.openxmlformats.org/officeDocument/2006/relationships/image" Target="../media/image42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10" Type="http://schemas.openxmlformats.org/officeDocument/2006/relationships/image" Target="../media/image45.png"/><Relationship Id="rId4" Type="http://schemas.openxmlformats.org/officeDocument/2006/relationships/image" Target="../media/image39.jpeg"/><Relationship Id="rId9" Type="http://schemas.openxmlformats.org/officeDocument/2006/relationships/image" Target="../media/image44.gi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jpeg"/><Relationship Id="rId3" Type="http://schemas.openxmlformats.org/officeDocument/2006/relationships/image" Target="../media/image52.jpeg"/><Relationship Id="rId7" Type="http://schemas.openxmlformats.org/officeDocument/2006/relationships/image" Target="../media/image56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5.jpeg"/><Relationship Id="rId5" Type="http://schemas.openxmlformats.org/officeDocument/2006/relationships/image" Target="../media/image54.jpeg"/><Relationship Id="rId10" Type="http://schemas.openxmlformats.org/officeDocument/2006/relationships/image" Target="../media/image59.png"/><Relationship Id="rId4" Type="http://schemas.openxmlformats.org/officeDocument/2006/relationships/image" Target="../media/image53.jpeg"/><Relationship Id="rId9" Type="http://schemas.openxmlformats.org/officeDocument/2006/relationships/image" Target="../media/image58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2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7" Type="http://schemas.openxmlformats.org/officeDocument/2006/relationships/image" Target="../media/image68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7.jpeg"/><Relationship Id="rId5" Type="http://schemas.openxmlformats.org/officeDocument/2006/relationships/image" Target="../media/image66.jpeg"/><Relationship Id="rId4" Type="http://schemas.openxmlformats.org/officeDocument/2006/relationships/image" Target="../media/image65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gif"/><Relationship Id="rId7" Type="http://schemas.openxmlformats.org/officeDocument/2006/relationships/image" Target="../media/image74.gif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3.gif"/><Relationship Id="rId5" Type="http://schemas.openxmlformats.org/officeDocument/2006/relationships/image" Target="../media/image72.gif"/><Relationship Id="rId4" Type="http://schemas.openxmlformats.org/officeDocument/2006/relationships/image" Target="../media/image71.gi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jpeg"/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728" y="1928802"/>
            <a:ext cx="7406640" cy="1472184"/>
          </a:xfr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b="1" dirty="0" smtClean="0"/>
              <a:t>Игровые технологии в работе с дошкольниками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3857628"/>
            <a:ext cx="7406640" cy="1752600"/>
          </a:xfrm>
        </p:spPr>
        <p:txBody>
          <a:bodyPr>
            <a:normAutofit lnSpcReduction="10000"/>
          </a:bodyPr>
          <a:lstStyle/>
          <a:p>
            <a:pPr algn="r"/>
            <a:r>
              <a:rPr lang="ru-RU" b="1" dirty="0" smtClean="0"/>
              <a:t>Подготовили: </a:t>
            </a:r>
          </a:p>
          <a:p>
            <a:pPr algn="r"/>
            <a:r>
              <a:rPr lang="ru-RU" b="1" dirty="0" smtClean="0"/>
              <a:t>Володина И.Г., учитель-логопед,</a:t>
            </a:r>
          </a:p>
          <a:p>
            <a:pPr algn="r"/>
            <a:r>
              <a:rPr lang="ru-RU" b="1" dirty="0" err="1" smtClean="0"/>
              <a:t>Ромадина</a:t>
            </a:r>
            <a:r>
              <a:rPr lang="ru-RU" b="1" dirty="0" smtClean="0"/>
              <a:t> Н.В., воспитатель</a:t>
            </a:r>
          </a:p>
          <a:p>
            <a:pPr algn="r"/>
            <a:r>
              <a:rPr lang="ru-RU" b="1" dirty="0" smtClean="0"/>
              <a:t>МКДОУ «</a:t>
            </a:r>
            <a:r>
              <a:rPr lang="ru-RU" b="1" dirty="0" err="1" smtClean="0"/>
              <a:t>ЦРР-д</a:t>
            </a:r>
            <a:r>
              <a:rPr lang="ru-RU" b="1" dirty="0" smtClean="0"/>
              <a:t>/с №4»,</a:t>
            </a:r>
            <a:r>
              <a:rPr lang="ru-RU" b="1" smtClean="0"/>
              <a:t>п.г.тАнна</a:t>
            </a:r>
            <a:endParaRPr lang="ru-RU" b="1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86443" y="332656"/>
            <a:ext cx="466666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5400" b="1" cap="none" spc="0" dirty="0" smtClean="0">
                <a:ln w="11430"/>
                <a:solidFill>
                  <a:schemeClr val="bg2">
                    <a:lumMod val="2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Ролевые игры</a:t>
            </a:r>
            <a:endParaRPr lang="ru-RU" sz="5400" b="1" cap="none" spc="0" dirty="0">
              <a:ln w="11430"/>
              <a:solidFill>
                <a:schemeClr val="bg2">
                  <a:lumMod val="25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3" name="Picture 2" descr="C:\Users\Admin\Desktop\работа\Новая папка\100_813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82955" y="1358842"/>
            <a:ext cx="4245029" cy="2696102"/>
          </a:xfrm>
          <a:prstGeom prst="rect">
            <a:avLst/>
          </a:prstGeom>
          <a:noFill/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3629" y="3356992"/>
            <a:ext cx="3920108" cy="2940469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714356"/>
            <a:ext cx="76814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5400" b="1" cap="none" spc="0" dirty="0" smtClean="0">
                <a:ln w="11430"/>
                <a:solidFill>
                  <a:schemeClr val="bg2">
                    <a:lumMod val="2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Сюжетно-ролевые игры</a:t>
            </a:r>
            <a:endParaRPr lang="ru-RU" sz="5400" b="1" cap="none" spc="0" dirty="0">
              <a:ln w="11430"/>
              <a:solidFill>
                <a:schemeClr val="bg2">
                  <a:lumMod val="25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3568" y="3429000"/>
            <a:ext cx="3600400" cy="2700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697955" y="1556792"/>
            <a:ext cx="3620844" cy="2717454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500042"/>
            <a:ext cx="75495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5400" b="1" cap="none" spc="0" dirty="0" smtClean="0">
                <a:ln w="11430"/>
                <a:solidFill>
                  <a:schemeClr val="bg2">
                    <a:lumMod val="2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Театрализованная игра</a:t>
            </a:r>
            <a:endParaRPr lang="ru-RU" sz="5400" b="1" cap="none" spc="0" dirty="0">
              <a:ln w="11430"/>
              <a:solidFill>
                <a:schemeClr val="bg2">
                  <a:lumMod val="25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3" name="Picture 2" descr="D:\фото цифровые\2011-12-18 фото цифровые\фото цифровые 01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1714488"/>
            <a:ext cx="4238623" cy="3178967"/>
          </a:xfrm>
          <a:prstGeom prst="rect">
            <a:avLst/>
          </a:prstGeom>
          <a:noFill/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9560" y="3140968"/>
            <a:ext cx="4102964" cy="2956816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00166" y="0"/>
            <a:ext cx="637802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5400" b="1" cap="none" spc="0" dirty="0" smtClean="0">
                <a:ln w="11430"/>
                <a:solidFill>
                  <a:schemeClr val="bg2">
                    <a:lumMod val="2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Строительные игры</a:t>
            </a:r>
            <a:endParaRPr lang="ru-RU" sz="5400" b="1" cap="none" spc="0" dirty="0">
              <a:ln w="11430"/>
              <a:solidFill>
                <a:schemeClr val="bg2">
                  <a:lumMod val="25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785794"/>
            <a:ext cx="3857652" cy="289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4876" y="821513"/>
            <a:ext cx="3786214" cy="2839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00298" y="3714752"/>
            <a:ext cx="3857652" cy="289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5" y="357166"/>
            <a:ext cx="8072495" cy="200054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4000" b="1" cap="none" spc="0" dirty="0" smtClean="0">
                <a:ln w="11430"/>
                <a:solidFill>
                  <a:schemeClr val="bg2">
                    <a:lumMod val="2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Игры на развитие </a:t>
            </a:r>
            <a:r>
              <a:rPr lang="ru-RU" sz="4000" b="1" dirty="0" err="1">
                <a:ln w="11430"/>
                <a:solidFill>
                  <a:schemeClr val="bg2">
                    <a:lumMod val="2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и</a:t>
            </a:r>
            <a:r>
              <a:rPr lang="ru-RU" sz="4000" b="1" cap="none" spc="0" dirty="0" err="1" smtClean="0">
                <a:ln w="11430"/>
                <a:solidFill>
                  <a:schemeClr val="bg2">
                    <a:lumMod val="2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формационно-коммуникативных</a:t>
            </a:r>
            <a:endParaRPr lang="ru-RU" sz="4000" b="1" cap="none" spc="0" dirty="0" smtClean="0">
              <a:ln w="11430"/>
              <a:solidFill>
                <a:schemeClr val="bg2">
                  <a:lumMod val="25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/>
            <a:r>
              <a:rPr lang="ru-RU" sz="4000" b="1" cap="none" spc="0" dirty="0" smtClean="0">
                <a:ln w="11430"/>
                <a:solidFill>
                  <a:schemeClr val="bg2">
                    <a:lumMod val="2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умений</a:t>
            </a:r>
            <a:endParaRPr lang="ru-RU" sz="4000" b="1" cap="none" spc="0" dirty="0">
              <a:ln w="11430"/>
              <a:solidFill>
                <a:schemeClr val="bg2">
                  <a:lumMod val="25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7" y="2357714"/>
            <a:ext cx="3600115" cy="270008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3429000"/>
            <a:ext cx="3743400" cy="280755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85918" y="642918"/>
            <a:ext cx="56751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5400" b="1" dirty="0">
                <a:ln w="11430"/>
                <a:solidFill>
                  <a:schemeClr val="bg2">
                    <a:lumMod val="2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</a:t>
            </a:r>
            <a:r>
              <a:rPr lang="ru-RU" sz="5400" b="1" cap="none" spc="0" dirty="0" smtClean="0">
                <a:ln w="11430"/>
                <a:solidFill>
                  <a:schemeClr val="bg2">
                    <a:lumMod val="2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одвижные игры</a:t>
            </a:r>
            <a:endParaRPr lang="ru-RU" sz="5400" b="1" cap="none" spc="0" dirty="0">
              <a:ln w="11430"/>
              <a:solidFill>
                <a:schemeClr val="bg2">
                  <a:lumMod val="25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1785926"/>
            <a:ext cx="3595713" cy="2696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429000"/>
            <a:ext cx="3563888" cy="2672916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85852" y="357166"/>
            <a:ext cx="67744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5400" b="1" cap="none" spc="0" dirty="0" smtClean="0">
                <a:ln w="11430"/>
                <a:solidFill>
                  <a:schemeClr val="bg2">
                    <a:lumMod val="2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Дидактические игры</a:t>
            </a:r>
            <a:endParaRPr lang="ru-RU" sz="5400" b="1" cap="none" spc="0" dirty="0">
              <a:ln w="11430"/>
              <a:solidFill>
                <a:schemeClr val="bg2">
                  <a:lumMod val="25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1357298"/>
            <a:ext cx="4143404" cy="3107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3438" y="3071810"/>
            <a:ext cx="4286280" cy="3214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5057" y="357166"/>
            <a:ext cx="877894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5400" b="1" cap="none" spc="0" dirty="0" smtClean="0">
                <a:ln w="11430"/>
                <a:solidFill>
                  <a:schemeClr val="bg2">
                    <a:lumMod val="2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Дидактические игры</a:t>
            </a:r>
          </a:p>
          <a:p>
            <a:pPr algn="ctr"/>
            <a:r>
              <a:rPr lang="ru-RU" sz="5400" b="1" cap="none" spc="0" dirty="0" smtClean="0">
                <a:ln w="11430"/>
                <a:solidFill>
                  <a:schemeClr val="bg2">
                    <a:lumMod val="2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по содержанию делятся на:</a:t>
            </a:r>
            <a:endParaRPr lang="ru-RU" sz="5400" b="1" cap="none" spc="0" dirty="0">
              <a:ln w="11430"/>
              <a:solidFill>
                <a:schemeClr val="bg2">
                  <a:lumMod val="25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57290" y="2857496"/>
            <a:ext cx="600079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b="1" dirty="0" smtClean="0"/>
              <a:t>Математические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/>
              <a:t>Сенсорные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FF0000"/>
                </a:solidFill>
              </a:rPr>
              <a:t>Речевые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/>
              <a:t>Музыкальные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/>
              <a:t>Для ознакомления с окружающим миром</a:t>
            </a:r>
            <a:endParaRPr lang="ru-RU" sz="2400" b="1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1714488"/>
            <a:ext cx="7929618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chemeClr val="bg2">
                    <a:lumMod val="2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Игры и игровые приёмы </a:t>
            </a:r>
          </a:p>
          <a:p>
            <a:pPr algn="ctr"/>
            <a:r>
              <a:rPr lang="ru-RU" sz="5400" b="1" cap="none" spc="0" dirty="0" smtClean="0">
                <a:ln w="11430"/>
                <a:solidFill>
                  <a:schemeClr val="bg2">
                    <a:lumMod val="2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для развития </a:t>
            </a:r>
          </a:p>
          <a:p>
            <a:pPr algn="ctr"/>
            <a:r>
              <a:rPr lang="ru-RU" sz="5400" b="1" cap="none" spc="0" dirty="0" smtClean="0">
                <a:ln w="11430"/>
                <a:solidFill>
                  <a:schemeClr val="bg2">
                    <a:lumMod val="2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фонематического восприятия</a:t>
            </a:r>
            <a:endParaRPr lang="ru-RU" sz="5400" b="1" cap="none" spc="0" dirty="0">
              <a:ln w="11430"/>
              <a:solidFill>
                <a:schemeClr val="bg2">
                  <a:lumMod val="25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Admin\Desktop\2012-03-13\0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6248" y="3071810"/>
            <a:ext cx="4665667" cy="3498547"/>
          </a:xfrm>
          <a:prstGeom prst="rect">
            <a:avLst/>
          </a:prstGeom>
          <a:noFill/>
        </p:spPr>
      </p:pic>
      <p:pic>
        <p:nvPicPr>
          <p:cNvPr id="3" name="Picture 2" descr="C:\Users\Admin\Desktop\2012-03-13\00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596" y="1071546"/>
            <a:ext cx="4214842" cy="3160497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258902" y="142852"/>
            <a:ext cx="745650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solidFill>
                  <a:schemeClr val="bg2">
                    <a:lumMod val="2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«Звуковые  символы»  </a:t>
            </a:r>
            <a:endParaRPr lang="ru-RU" sz="5400" b="1" cap="none" spc="0" dirty="0">
              <a:ln w="11430"/>
              <a:solidFill>
                <a:schemeClr val="bg2">
                  <a:lumMod val="25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142976" y="590116"/>
            <a:ext cx="7715304" cy="1200329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Технология 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– это совокупность приемов, применяемых в каком-либо деле, мастерстве, искусстве.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(толковый словарь)</a:t>
            </a: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1071538" y="3000372"/>
            <a:ext cx="7786742" cy="230832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Педагогическая технология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это совокупность психолого-педагогических установок, определяющих специальный набор и компоновку форм, методов, способов, приёмов обучения, воспитательных средств; она есть организационно - методический инструментарий педагогического процесса    (Б.Т.Лихачёв).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142908" y="0"/>
            <a:ext cx="928690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5400" b="1" dirty="0" smtClean="0">
                <a:ln w="11430"/>
                <a:solidFill>
                  <a:schemeClr val="bg2">
                    <a:lumMod val="2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«</a:t>
            </a:r>
            <a:r>
              <a:rPr lang="ru-RU" sz="5400" b="1" cap="none" spc="0" dirty="0" smtClean="0">
                <a:ln w="11430"/>
                <a:solidFill>
                  <a:schemeClr val="bg2">
                    <a:lumMod val="2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Определи место звука в слове»</a:t>
            </a:r>
            <a:endParaRPr lang="ru-RU" sz="5400" b="1" cap="none" spc="0" dirty="0">
              <a:ln w="11430"/>
              <a:solidFill>
                <a:schemeClr val="bg2">
                  <a:lumMod val="25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3" name="Picture 4" descr="C:\Users\Admin\Desktop\2012-03-13\01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29322" y="4429132"/>
            <a:ext cx="2928958" cy="2196277"/>
          </a:xfrm>
          <a:prstGeom prst="rect">
            <a:avLst/>
          </a:prstGeom>
          <a:noFill/>
        </p:spPr>
      </p:pic>
      <p:pic>
        <p:nvPicPr>
          <p:cNvPr id="4" name="Picture 3" descr="C:\Users\Admin\Desktop\2012-03-13\01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71802" y="3071810"/>
            <a:ext cx="3000396" cy="2249845"/>
          </a:xfrm>
          <a:prstGeom prst="rect">
            <a:avLst/>
          </a:prstGeom>
          <a:noFill/>
        </p:spPr>
      </p:pic>
      <p:pic>
        <p:nvPicPr>
          <p:cNvPr id="5" name="Picture 2" descr="C:\Users\Admin\Desktop\2012-03-13\01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8596" y="1643050"/>
            <a:ext cx="2902525" cy="2176457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6" y="428604"/>
            <a:ext cx="707245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5400" b="1" dirty="0">
                <a:ln w="11430"/>
                <a:solidFill>
                  <a:schemeClr val="bg2">
                    <a:lumMod val="2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Л</a:t>
            </a:r>
            <a:r>
              <a:rPr lang="ru-RU" sz="5400" b="1" cap="none" spc="0" dirty="0" smtClean="0">
                <a:ln w="11430"/>
                <a:solidFill>
                  <a:schemeClr val="bg2">
                    <a:lumMod val="2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огопедические бусы</a:t>
            </a:r>
            <a:endParaRPr lang="ru-RU" sz="5400" b="1" cap="none" spc="0" dirty="0">
              <a:ln w="11430"/>
              <a:solidFill>
                <a:schemeClr val="bg2">
                  <a:lumMod val="25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763434"/>
            <a:ext cx="3528392" cy="264629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9201" y="3429000"/>
            <a:ext cx="3851920" cy="288894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99795" y="357166"/>
            <a:ext cx="74167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chemeClr val="bg2">
                    <a:lumMod val="2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Конструирование букв</a:t>
            </a:r>
            <a:endParaRPr lang="ru-RU" sz="5400" b="1" cap="none" spc="0" dirty="0">
              <a:ln w="11430"/>
              <a:solidFill>
                <a:schemeClr val="bg2">
                  <a:lumMod val="25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3" name="Picture 1" descr="C:\Users\Admin\Desktop\2012-03-13\00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1214422"/>
            <a:ext cx="4046040" cy="3033921"/>
          </a:xfrm>
          <a:prstGeom prst="rect">
            <a:avLst/>
          </a:prstGeom>
          <a:noFill/>
        </p:spPr>
      </p:pic>
      <p:pic>
        <p:nvPicPr>
          <p:cNvPr id="4" name="Picture 2" descr="C:\Users\Admin\Desktop\2012-03-13\01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29124" y="3178901"/>
            <a:ext cx="4379915" cy="3284277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57356" y="500042"/>
            <a:ext cx="5942652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5400" b="1" cap="none" spc="0" dirty="0" smtClean="0">
                <a:ln w="11430"/>
                <a:solidFill>
                  <a:schemeClr val="bg2">
                    <a:lumMod val="2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Игры на слоговое </a:t>
            </a:r>
          </a:p>
          <a:p>
            <a:pPr algn="ctr"/>
            <a:r>
              <a:rPr lang="ru-RU" sz="5400" b="1" cap="none" spc="0" dirty="0" smtClean="0">
                <a:ln w="11430"/>
                <a:solidFill>
                  <a:schemeClr val="bg2">
                    <a:lumMod val="2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деление слов</a:t>
            </a:r>
            <a:endParaRPr lang="ru-RU" sz="5400" b="1" cap="none" spc="0" dirty="0">
              <a:ln w="11430"/>
              <a:solidFill>
                <a:schemeClr val="bg2">
                  <a:lumMod val="25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3" name="Picture 1" descr="C:\Users\Admin\Desktop\2012-03-13\00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71670" y="2214554"/>
            <a:ext cx="5357850" cy="4017581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2" name="Picture 4" descr="Image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1538" y="1214422"/>
            <a:ext cx="7381900" cy="21526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813" name="Picture 4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57224" y="3857628"/>
            <a:ext cx="2819400" cy="207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814" name="Picture 4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943600" y="571480"/>
            <a:ext cx="3124200" cy="1943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817" name="Picture 49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953000" y="3857628"/>
            <a:ext cx="3505200" cy="1323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818" name="WordArt 50"/>
          <p:cNvSpPr>
            <a:spLocks noChangeArrowheads="1" noChangeShapeType="1" noTextEdit="1"/>
          </p:cNvSpPr>
          <p:nvPr/>
        </p:nvSpPr>
        <p:spPr bwMode="auto">
          <a:xfrm>
            <a:off x="1600200" y="4343400"/>
            <a:ext cx="11430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КА</a:t>
            </a:r>
          </a:p>
        </p:txBody>
      </p:sp>
      <p:sp>
        <p:nvSpPr>
          <p:cNvPr id="32819" name="WordArt 51"/>
          <p:cNvSpPr>
            <a:spLocks noChangeArrowheads="1" noChangeShapeType="1" noTextEdit="1"/>
          </p:cNvSpPr>
          <p:nvPr/>
        </p:nvSpPr>
        <p:spPr bwMode="auto">
          <a:xfrm>
            <a:off x="5791200" y="3810000"/>
            <a:ext cx="11430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ТА</a:t>
            </a:r>
          </a:p>
        </p:txBody>
      </p:sp>
      <p:sp>
        <p:nvSpPr>
          <p:cNvPr id="32820" name="WordArt 52"/>
          <p:cNvSpPr>
            <a:spLocks noChangeArrowheads="1" noChangeShapeType="1" noTextEdit="1"/>
          </p:cNvSpPr>
          <p:nvPr/>
        </p:nvSpPr>
        <p:spPr bwMode="auto">
          <a:xfrm>
            <a:off x="6705600" y="1143000"/>
            <a:ext cx="11430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ПУС</a:t>
            </a:r>
          </a:p>
        </p:txBody>
      </p:sp>
      <p:pic>
        <p:nvPicPr>
          <p:cNvPr id="32821" name="Picture 5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85786" y="3786190"/>
            <a:ext cx="7772400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822" name="WordArt 54"/>
          <p:cNvSpPr>
            <a:spLocks noChangeArrowheads="1" noChangeShapeType="1" noTextEdit="1"/>
          </p:cNvSpPr>
          <p:nvPr/>
        </p:nvSpPr>
        <p:spPr bwMode="auto">
          <a:xfrm>
            <a:off x="1295400" y="4343400"/>
            <a:ext cx="11430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КА</a:t>
            </a:r>
          </a:p>
        </p:txBody>
      </p:sp>
      <p:sp>
        <p:nvSpPr>
          <p:cNvPr id="32823" name="WordArt 55"/>
          <p:cNvSpPr>
            <a:spLocks noChangeArrowheads="1" noChangeShapeType="1" noTextEdit="1"/>
          </p:cNvSpPr>
          <p:nvPr/>
        </p:nvSpPr>
        <p:spPr bwMode="auto">
          <a:xfrm>
            <a:off x="6324600" y="4343400"/>
            <a:ext cx="11430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ТА</a:t>
            </a:r>
          </a:p>
        </p:txBody>
      </p:sp>
      <p:sp>
        <p:nvSpPr>
          <p:cNvPr id="32824" name="WordArt 56"/>
          <p:cNvSpPr>
            <a:spLocks noChangeArrowheads="1" noChangeShapeType="1" noTextEdit="1"/>
          </p:cNvSpPr>
          <p:nvPr/>
        </p:nvSpPr>
        <p:spPr bwMode="auto">
          <a:xfrm>
            <a:off x="3657600" y="4419600"/>
            <a:ext cx="11430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ПУС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08300" y="142852"/>
            <a:ext cx="772128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chemeClr val="bg2">
                    <a:lumMod val="2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Логопедические </a:t>
            </a:r>
            <a:r>
              <a:rPr lang="ru-RU" sz="4400" b="1" cap="none" spc="0" dirty="0" err="1" smtClean="0">
                <a:ln w="11430"/>
                <a:solidFill>
                  <a:schemeClr val="bg2">
                    <a:lumMod val="2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пазлы</a:t>
            </a:r>
            <a:endParaRPr lang="ru-RU" sz="4400" b="1" cap="none" spc="0" dirty="0">
              <a:ln w="11430"/>
              <a:solidFill>
                <a:schemeClr val="bg2">
                  <a:lumMod val="25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408332" y="2967335"/>
            <a:ext cx="32733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1000"/>
                                        <p:tgtEl>
                                          <p:spTgt spid="328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9" dur="1000"/>
                                        <p:tgtEl>
                                          <p:spTgt spid="328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2" dur="1000"/>
                                        <p:tgtEl>
                                          <p:spTgt spid="328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5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5" dur="1000"/>
                                        <p:tgtEl>
                                          <p:spTgt spid="328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5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8" dur="1000"/>
                                        <p:tgtEl>
                                          <p:spTgt spid="328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1" dur="1000"/>
                                        <p:tgtEl>
                                          <p:spTgt spid="328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1000"/>
                                        <p:tgtEl>
                                          <p:spTgt spid="32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1000"/>
                                        <p:tgtEl>
                                          <p:spTgt spid="32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1000"/>
                                        <p:tgtEl>
                                          <p:spTgt spid="32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1000"/>
                                        <p:tgtEl>
                                          <p:spTgt spid="32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818" grpId="0" animBg="1"/>
      <p:bldP spid="32819" grpId="0" animBg="1"/>
      <p:bldP spid="32820" grpId="0" animBg="1"/>
      <p:bldP spid="32822" grpId="0" animBg="1"/>
      <p:bldP spid="32823" grpId="0" animBg="1"/>
      <p:bldP spid="3282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КАРТИНКИ\Быт\Еда\CAK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00166" y="714356"/>
            <a:ext cx="1513290" cy="1476380"/>
          </a:xfrm>
          <a:prstGeom prst="rect">
            <a:avLst/>
          </a:prstGeom>
          <a:noFill/>
        </p:spPr>
      </p:pic>
      <p:pic>
        <p:nvPicPr>
          <p:cNvPr id="1027" name="Picture 3" descr="C:\Users\Admin\Desktop\КАРТИНКИ\Быт\Еда\CORN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00430" y="5143512"/>
            <a:ext cx="2219931" cy="1223962"/>
          </a:xfrm>
          <a:prstGeom prst="rect">
            <a:avLst/>
          </a:prstGeom>
          <a:noFill/>
        </p:spPr>
      </p:pic>
      <p:pic>
        <p:nvPicPr>
          <p:cNvPr id="1028" name="Picture 4" descr="C:\Users\Admin\Desktop\КАРТИНКИ\Быт\Еда\яблоко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15008" y="857232"/>
            <a:ext cx="2014326" cy="1356351"/>
          </a:xfrm>
          <a:prstGeom prst="rect">
            <a:avLst/>
          </a:prstGeom>
          <a:noFill/>
        </p:spPr>
      </p:pic>
      <p:pic>
        <p:nvPicPr>
          <p:cNvPr id="1029" name="Picture 5" descr="C:\Users\Admin\Desktop\КАРТИНКИ\Быт\Головные уборы, обувь\shlyapa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571868" y="3000372"/>
            <a:ext cx="1357322" cy="1289455"/>
          </a:xfrm>
          <a:prstGeom prst="rect">
            <a:avLst/>
          </a:prstGeom>
          <a:noFill/>
        </p:spPr>
      </p:pic>
      <p:pic>
        <p:nvPicPr>
          <p:cNvPr id="1030" name="Picture 6" descr="C:\Users\Admin\Desktop\КАРТИНКИ\Быт\Время\036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143636" y="4857760"/>
            <a:ext cx="1565272" cy="1744730"/>
          </a:xfrm>
          <a:prstGeom prst="rect">
            <a:avLst/>
          </a:prstGeom>
          <a:noFill/>
        </p:spPr>
      </p:pic>
      <p:pic>
        <p:nvPicPr>
          <p:cNvPr id="1032" name="Picture 8" descr="C:\Users\Admin\Desktop\КАРТИНКИ\Быт\Инструменты\ПОЖАР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929323" y="3071810"/>
            <a:ext cx="1388532" cy="1289351"/>
          </a:xfrm>
          <a:prstGeom prst="rect">
            <a:avLst/>
          </a:prstGeom>
          <a:noFill/>
        </p:spPr>
      </p:pic>
      <p:pic>
        <p:nvPicPr>
          <p:cNvPr id="1033" name="Picture 9" descr="C:\Users\Admin\Desktop\КАРТИНКИ\Быт\Прочее\games.gif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1500166" y="5143512"/>
            <a:ext cx="1632755" cy="1214446"/>
          </a:xfrm>
          <a:prstGeom prst="rect">
            <a:avLst/>
          </a:prstGeom>
          <a:noFill/>
        </p:spPr>
      </p:pic>
      <p:pic>
        <p:nvPicPr>
          <p:cNvPr id="1034" name="Picture 10" descr="C:\Users\Admin\Desktop\КАРТИНКИ\Быт\Прочее\2.gif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3357554" y="785794"/>
            <a:ext cx="2052816" cy="1428760"/>
          </a:xfrm>
          <a:prstGeom prst="rect">
            <a:avLst/>
          </a:prstGeom>
          <a:noFill/>
        </p:spPr>
      </p:pic>
      <p:pic>
        <p:nvPicPr>
          <p:cNvPr id="1037" name="Picture 13" descr="C:\Users\Admin\Desktop\КАРТИНКИ\Машины\поезд.bmp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1428728" y="3143248"/>
            <a:ext cx="1704975" cy="1104900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3000364" y="0"/>
            <a:ext cx="32524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</a:rPr>
              <a:t>Игра «Соседи»</a:t>
            </a:r>
            <a:endParaRPr lang="ru-RU" sz="3600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6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1  E" pathEditMode="relative" ptsTypes="">
                                      <p:cBhvr>
                                        <p:cTn id="10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1  E" pathEditMode="relative" ptsTypes="">
                                      <p:cBhvr>
                                        <p:cTn id="14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042" y="1285860"/>
            <a:ext cx="8956746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solidFill>
                  <a:schemeClr val="bg2">
                    <a:lumMod val="2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Игры и игровые приёмы </a:t>
            </a:r>
          </a:p>
          <a:p>
            <a:pPr algn="ctr"/>
            <a:r>
              <a:rPr lang="ru-RU" sz="5400" b="1" dirty="0" smtClean="0">
                <a:ln w="11430"/>
                <a:solidFill>
                  <a:schemeClr val="bg2">
                    <a:lumMod val="2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на развитие и активизацию </a:t>
            </a:r>
          </a:p>
          <a:p>
            <a:pPr algn="ctr"/>
            <a:r>
              <a:rPr lang="ru-RU" sz="5400" b="1" dirty="0" smtClean="0">
                <a:ln w="11430"/>
                <a:solidFill>
                  <a:schemeClr val="bg2">
                    <a:lumMod val="2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словарного запаса и </a:t>
            </a:r>
          </a:p>
          <a:p>
            <a:pPr algn="ctr"/>
            <a:r>
              <a:rPr lang="ru-RU" sz="5400" b="1" dirty="0" smtClean="0">
                <a:ln w="11430"/>
                <a:solidFill>
                  <a:schemeClr val="bg2">
                    <a:lumMod val="2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грамматического строя речи</a:t>
            </a:r>
            <a:endParaRPr lang="ru-RU" sz="5400" b="1" dirty="0">
              <a:ln w="11430"/>
              <a:solidFill>
                <a:schemeClr val="bg2">
                  <a:lumMod val="25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57356" y="714356"/>
            <a:ext cx="61302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chemeClr val="bg2">
                    <a:lumMod val="2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«Скажи наоборот»</a:t>
            </a:r>
            <a:endParaRPr lang="ru-RU" sz="5400" b="1" cap="none" spc="0" dirty="0">
              <a:ln w="11430"/>
              <a:solidFill>
                <a:schemeClr val="bg2">
                  <a:lumMod val="25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3" name="Picture 3" descr="D:\Documents\Scanned Documents\антонимы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71625" y="1714500"/>
            <a:ext cx="5929313" cy="435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D:\2012-01-24 фото цифровые\фото цифровые 0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14876" y="1285860"/>
            <a:ext cx="4071934" cy="3053951"/>
          </a:xfrm>
          <a:prstGeom prst="rect">
            <a:avLst/>
          </a:prstGeom>
          <a:noFill/>
        </p:spPr>
      </p:pic>
      <p:pic>
        <p:nvPicPr>
          <p:cNvPr id="3" name="Picture 4" descr="D:\2012-01-24 фото цифровые\фото цифровые 02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44" y="3286124"/>
            <a:ext cx="4333874" cy="325040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572132" y="571480"/>
            <a:ext cx="29289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«За грибами»</a:t>
            </a:r>
            <a:endParaRPr lang="ru-RU" sz="2400" b="1" dirty="0">
              <a:solidFill>
                <a:schemeClr val="bg2">
                  <a:lumMod val="25000"/>
                </a:schemeClr>
              </a:solidFill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2910" y="2428868"/>
            <a:ext cx="31995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</a:rPr>
              <a:t>«Накорми животных»</a:t>
            </a:r>
            <a:endParaRPr lang="ru-RU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7170" name="Picture 2" descr="D:\2012-01-24 фото цифровые\фото цифровые 03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14546" y="3429000"/>
            <a:ext cx="4381499" cy="3286124"/>
          </a:xfrm>
          <a:prstGeom prst="rect">
            <a:avLst/>
          </a:prstGeom>
          <a:noFill/>
        </p:spPr>
      </p:pic>
      <p:pic>
        <p:nvPicPr>
          <p:cNvPr id="7171" name="Picture 3" descr="D:\2012-01-24 фото цифровые\фото цифровые 03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14546" y="0"/>
            <a:ext cx="4357686" cy="326852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143636" y="0"/>
            <a:ext cx="769121" cy="6286544"/>
          </a:xfrm>
          <a:prstGeom prst="rect">
            <a:avLst/>
          </a:prstGeom>
          <a:noFill/>
        </p:spPr>
        <p:txBody>
          <a:bodyPr vert="wordArtVert" wrap="square" rtlCol="0">
            <a:spAutoFit/>
          </a:bodyPr>
          <a:lstStyle/>
          <a:p>
            <a:r>
              <a:rPr lang="ru-RU" sz="3200" b="1" dirty="0" smtClean="0">
                <a:solidFill>
                  <a:srgbClr val="92D050"/>
                </a:solidFill>
              </a:rPr>
              <a:t> </a:t>
            </a:r>
            <a:endParaRPr lang="ru-RU" sz="3200" b="1" dirty="0">
              <a:solidFill>
                <a:srgbClr val="92D05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28662" y="1285860"/>
            <a:ext cx="651140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chemeClr val="bg2">
                    <a:lumMod val="25000"/>
                  </a:schemeClr>
                </a:solidFill>
              </a:rPr>
              <a:t>Н</a:t>
            </a:r>
          </a:p>
          <a:p>
            <a:r>
              <a:rPr lang="ru-RU" sz="4800" b="1" dirty="0" smtClean="0">
                <a:solidFill>
                  <a:schemeClr val="bg2">
                    <a:lumMod val="25000"/>
                  </a:schemeClr>
                </a:solidFill>
              </a:rPr>
              <a:t>А</a:t>
            </a:r>
          </a:p>
          <a:p>
            <a:r>
              <a:rPr lang="ru-RU" sz="4800" b="1" dirty="0" smtClean="0">
                <a:solidFill>
                  <a:schemeClr val="bg2">
                    <a:lumMod val="25000"/>
                  </a:schemeClr>
                </a:solidFill>
              </a:rPr>
              <a:t>Й</a:t>
            </a:r>
          </a:p>
          <a:p>
            <a:r>
              <a:rPr lang="ru-RU" sz="4800" b="1" dirty="0" smtClean="0">
                <a:solidFill>
                  <a:schemeClr val="bg2">
                    <a:lumMod val="25000"/>
                  </a:schemeClr>
                </a:solidFill>
              </a:rPr>
              <a:t>Д</a:t>
            </a:r>
          </a:p>
          <a:p>
            <a:r>
              <a:rPr lang="ru-RU" sz="4800" b="1" dirty="0" smtClean="0">
                <a:solidFill>
                  <a:schemeClr val="bg2">
                    <a:lumMod val="25000"/>
                  </a:schemeClr>
                </a:solidFill>
              </a:rPr>
              <a:t>И</a:t>
            </a:r>
            <a:endParaRPr lang="ru-RU" sz="4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358082" y="1785926"/>
            <a:ext cx="692818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chemeClr val="bg2">
                    <a:lumMod val="25000"/>
                  </a:schemeClr>
                </a:solidFill>
              </a:rPr>
              <a:t>М</a:t>
            </a:r>
          </a:p>
          <a:p>
            <a:r>
              <a:rPr lang="ru-RU" sz="4800" b="1" dirty="0" smtClean="0">
                <a:solidFill>
                  <a:schemeClr val="bg2">
                    <a:lumMod val="25000"/>
                  </a:schemeClr>
                </a:solidFill>
              </a:rPr>
              <a:t>А</a:t>
            </a:r>
          </a:p>
          <a:p>
            <a:r>
              <a:rPr lang="ru-RU" sz="4800" b="1" dirty="0" smtClean="0">
                <a:solidFill>
                  <a:schemeClr val="bg2">
                    <a:lumMod val="25000"/>
                  </a:schemeClr>
                </a:solidFill>
              </a:rPr>
              <a:t>М</a:t>
            </a:r>
          </a:p>
          <a:p>
            <a:r>
              <a:rPr lang="ru-RU" sz="4800" b="1" dirty="0" smtClean="0">
                <a:solidFill>
                  <a:schemeClr val="bg2">
                    <a:lumMod val="25000"/>
                  </a:schemeClr>
                </a:solidFill>
              </a:rPr>
              <a:t>У</a:t>
            </a:r>
            <a:endParaRPr lang="ru-RU" sz="4800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857224" y="1014225"/>
            <a:ext cx="7929618" cy="4062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Основные    критерии</a:t>
            </a:r>
            <a:r>
              <a:rPr kumimoji="0" lang="ru-RU" sz="3600" b="1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педагогической технологии: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Концептуальность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Системность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Управляемость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Эффективность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Воспроизводимость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786874" cy="500066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>
                <a:solidFill>
                  <a:schemeClr val="bg2">
                    <a:lumMod val="25000"/>
                  </a:schemeClr>
                </a:solidFill>
                <a:latin typeface="+mn-lt"/>
              </a:rPr>
              <a:t>Игра «Почини игрушку»  </a:t>
            </a:r>
            <a:endParaRPr lang="ru-RU" sz="4400" dirty="0">
              <a:solidFill>
                <a:schemeClr val="bg2">
                  <a:lumMod val="25000"/>
                </a:schemeClr>
              </a:solidFill>
              <a:latin typeface="+mn-lt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122" name="Picture 2" descr="D:\2012-01-24 фото цифровые\фото цифровые 01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785794"/>
            <a:ext cx="3548087" cy="2661066"/>
          </a:xfrm>
          <a:prstGeom prst="rect">
            <a:avLst/>
          </a:prstGeom>
          <a:noFill/>
        </p:spPr>
      </p:pic>
      <p:pic>
        <p:nvPicPr>
          <p:cNvPr id="5" name="Picture 18" descr="Image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643306" y="5500702"/>
            <a:ext cx="1624018" cy="1143000"/>
          </a:xfrm>
          <a:prstGeom prst="rect">
            <a:avLst/>
          </a:prstGeom>
          <a:noFill/>
          <a:ln w="57150" cmpd="thickThin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5123" name="Picture 3" descr="D:\2012-01-24 фото цифровые\фото цифровые 02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57752" y="857232"/>
            <a:ext cx="3523968" cy="2643189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000100" y="3429000"/>
            <a:ext cx="7206653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/>
                <a:solidFill>
                  <a:schemeClr val="bg2">
                    <a:lumMod val="25000"/>
                  </a:schemeClr>
                </a:solidFill>
              </a:rPr>
              <a:t>Игра «Что без чего?»</a:t>
            </a:r>
            <a:endParaRPr lang="ru-RU" sz="4400" b="1" cap="none" spc="0" dirty="0">
              <a:ln/>
              <a:solidFill>
                <a:schemeClr val="bg2">
                  <a:lumMod val="25000"/>
                </a:schemeClr>
              </a:solidFill>
              <a:effectLst/>
            </a:endParaRPr>
          </a:p>
        </p:txBody>
      </p:sp>
      <p:pic>
        <p:nvPicPr>
          <p:cNvPr id="8" name="Picture 14" descr="Image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14876" y="4143380"/>
            <a:ext cx="1600200" cy="1147762"/>
          </a:xfrm>
          <a:prstGeom prst="rect">
            <a:avLst/>
          </a:prstGeom>
          <a:noFill/>
          <a:ln w="57150" cmpd="thickThin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9" name="Picture 10" descr="Image2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357290" y="5429264"/>
            <a:ext cx="1643074" cy="1277480"/>
          </a:xfrm>
          <a:prstGeom prst="rect">
            <a:avLst/>
          </a:prstGeom>
          <a:noFill/>
          <a:ln w="57150" cmpd="thickThin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10" name="Picture 12" descr="Image2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57158" y="4214818"/>
            <a:ext cx="1600200" cy="1066800"/>
          </a:xfrm>
          <a:prstGeom prst="rect">
            <a:avLst/>
          </a:prstGeom>
          <a:noFill/>
          <a:ln w="57150" cmpd="thickThin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11" name="Picture 20" descr="Image2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571736" y="4286256"/>
            <a:ext cx="1524000" cy="914400"/>
          </a:xfrm>
          <a:prstGeom prst="rect">
            <a:avLst/>
          </a:prstGeom>
          <a:noFill/>
          <a:ln w="57150" cmpd="thickThin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12" name="Picture 16" descr="Image2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5857884" y="5500702"/>
            <a:ext cx="1600200" cy="1143000"/>
          </a:xfrm>
          <a:prstGeom prst="rect">
            <a:avLst/>
          </a:prstGeom>
          <a:noFill/>
          <a:ln w="57150" cmpd="thickThin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13" name="Picture 8" descr="Image2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7072330" y="4143380"/>
            <a:ext cx="1643074" cy="1143000"/>
          </a:xfrm>
          <a:prstGeom prst="rect">
            <a:avLst/>
          </a:prstGeom>
          <a:noFill/>
          <a:ln w="57150" cmpd="thickThin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6146" name="Picture 2" descr="D:\2012-01-24 фото цифровые\фото цифровые 02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48" y="3929066"/>
            <a:ext cx="3571868" cy="2678901"/>
          </a:xfrm>
          <a:prstGeom prst="rect">
            <a:avLst/>
          </a:prstGeom>
          <a:noFill/>
        </p:spPr>
      </p:pic>
      <p:pic>
        <p:nvPicPr>
          <p:cNvPr id="6147" name="Picture 3" descr="D:\2012-01-24 фото цифровые\фото цифровые 02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29190" y="3929066"/>
            <a:ext cx="3631806" cy="2724073"/>
          </a:xfrm>
          <a:prstGeom prst="rect">
            <a:avLst/>
          </a:prstGeom>
          <a:noFill/>
        </p:spPr>
      </p:pic>
      <p:pic>
        <p:nvPicPr>
          <p:cNvPr id="6148" name="Picture 4" descr="D:\2012-01-24 фото цифровые\фото цифровые 03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714612" y="1142984"/>
            <a:ext cx="3500462" cy="2625557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28596" y="357166"/>
            <a:ext cx="84296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</a:rPr>
              <a:t>Игра «Кому что нужно для работы?»</a:t>
            </a:r>
            <a:endParaRPr lang="ru-RU" sz="3200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85728"/>
            <a:ext cx="7772400" cy="750390"/>
          </a:xfrm>
        </p:spPr>
        <p:txBody>
          <a:bodyPr/>
          <a:lstStyle/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Игра «Что   делает …?»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3074" name="Picture 2" descr="D:\2012-01-25\01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85786" y="1000108"/>
            <a:ext cx="2857488" cy="2143116"/>
          </a:xfrm>
          <a:prstGeom prst="rect">
            <a:avLst/>
          </a:prstGeom>
          <a:noFill/>
        </p:spPr>
      </p:pic>
      <p:pic>
        <p:nvPicPr>
          <p:cNvPr id="3075" name="Picture 3" descr="C:\Users\Admin\Desktop\КАРТИНКИ\Природа\Животные\Собаки\S_57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143768" y="1500174"/>
            <a:ext cx="1765300" cy="2667000"/>
          </a:xfrm>
          <a:prstGeom prst="rect">
            <a:avLst/>
          </a:prstGeom>
          <a:noFill/>
        </p:spPr>
      </p:pic>
      <p:pic>
        <p:nvPicPr>
          <p:cNvPr id="3076" name="Picture 4" descr="C:\Users\Admin\Desktop\КАРТИНКИ\Природа\Животные\Лошади\K_57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929322" y="4643446"/>
            <a:ext cx="3036087" cy="2024058"/>
          </a:xfrm>
          <a:prstGeom prst="rect">
            <a:avLst/>
          </a:prstGeom>
          <a:noFill/>
        </p:spPr>
      </p:pic>
      <p:pic>
        <p:nvPicPr>
          <p:cNvPr id="3077" name="Picture 5" descr="C:\Users\Admin\Desktop\КАРТИНКИ\Машины\OMSOCEAN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14282" y="3214686"/>
            <a:ext cx="2928937" cy="2196703"/>
          </a:xfrm>
          <a:prstGeom prst="rect">
            <a:avLst/>
          </a:prstGeom>
          <a:noFill/>
        </p:spPr>
      </p:pic>
      <p:pic>
        <p:nvPicPr>
          <p:cNvPr id="3081" name="Picture 9" descr="C:\Users\Admin\Desktop\КАРТИНКИ\Природа\Птицы\F_016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857752" y="1214422"/>
            <a:ext cx="1801813" cy="2702719"/>
          </a:xfrm>
          <a:prstGeom prst="rect">
            <a:avLst/>
          </a:prstGeom>
          <a:noFill/>
        </p:spPr>
      </p:pic>
      <p:pic>
        <p:nvPicPr>
          <p:cNvPr id="3082" name="Picture 10" descr="C:\Users\Admin\Desktop\КАРТИНКИ\Природа\Лес\IMG0096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786050" y="4643446"/>
            <a:ext cx="3000396" cy="2000264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121442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24699" y="214290"/>
            <a:ext cx="771236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5400" b="1" cap="none" spc="0" dirty="0" smtClean="0">
                <a:ln w="11430"/>
                <a:solidFill>
                  <a:schemeClr val="bg2">
                    <a:lumMod val="2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Что можно делать с …?»</a:t>
            </a:r>
            <a:endParaRPr lang="ru-RU" sz="5400" b="1" cap="none" spc="0" dirty="0">
              <a:ln w="11430"/>
              <a:solidFill>
                <a:schemeClr val="bg2">
                  <a:lumMod val="2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099" name="Picture 3" descr="C:\Users\Admin\Desktop\КАРТИНКИ\Быт\Инструменты\ПОЖАР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48" y="1357298"/>
            <a:ext cx="1857388" cy="1725660"/>
          </a:xfrm>
          <a:prstGeom prst="rect">
            <a:avLst/>
          </a:prstGeom>
          <a:noFill/>
        </p:spPr>
      </p:pic>
      <p:pic>
        <p:nvPicPr>
          <p:cNvPr id="4100" name="Picture 4" descr="C:\Users\Admin\Desktop\КАРТИНКИ\Быт\спорт\mia4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286512" y="1639982"/>
            <a:ext cx="1857388" cy="1471198"/>
          </a:xfrm>
          <a:prstGeom prst="rect">
            <a:avLst/>
          </a:prstGeom>
          <a:noFill/>
        </p:spPr>
      </p:pic>
      <p:pic>
        <p:nvPicPr>
          <p:cNvPr id="4101" name="Picture 5" descr="C:\Users\Admin\Desktop\КАРТИНКИ\Быт\Еда\51r5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1472" y="4143380"/>
            <a:ext cx="1643074" cy="1643074"/>
          </a:xfrm>
          <a:prstGeom prst="rect">
            <a:avLst/>
          </a:prstGeom>
          <a:noFill/>
        </p:spPr>
      </p:pic>
      <p:pic>
        <p:nvPicPr>
          <p:cNvPr id="4102" name="Picture 6" descr="C:\Users\Admin\Desktop\КАРТИНКИ\Быт\Еда\photo94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286117" y="1757348"/>
            <a:ext cx="1928826" cy="115729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103" name="Picture 7" descr="C:\Users\Admin\Desktop\КАРТИНКИ\Быт\Музыка\6r2.gif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000892" y="4267200"/>
            <a:ext cx="1143008" cy="209551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104" name="Picture 8" descr="C:\Users\Admin\Desktop\КАРТИНКИ\Быт\Головные уборы, обувь\38r6.gif"/>
          <p:cNvPicPr>
            <a:picLocks noChangeAspect="1" noChangeArrowheads="1" noCrop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786182" y="4572008"/>
            <a:ext cx="1571636" cy="124733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6146" name="Picture 2" descr="D:\2012-01-25\01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2786058"/>
            <a:ext cx="4489075" cy="3367077"/>
          </a:xfrm>
          <a:prstGeom prst="rect">
            <a:avLst/>
          </a:prstGeom>
          <a:noFill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14942" y="2000240"/>
            <a:ext cx="3667666" cy="4151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825571" y="428604"/>
            <a:ext cx="753514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Игра «Чей, чья, чьё?»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347114" y="142852"/>
            <a:ext cx="835812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ru-RU" sz="5400" b="1" cap="all" spc="0" dirty="0" smtClean="0">
                <a:ln/>
                <a:solidFill>
                  <a:schemeClr val="bg2">
                    <a:lumMod val="2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игра «Назови блюдо»</a:t>
            </a:r>
            <a:endParaRPr lang="ru-RU" sz="5400" b="1" cap="all" spc="0" dirty="0">
              <a:ln/>
              <a:solidFill>
                <a:schemeClr val="bg2">
                  <a:lumMod val="25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24" name="Picture 3" descr="D:\2012-01-25\02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14876" y="1142984"/>
            <a:ext cx="4095778" cy="3071834"/>
          </a:xfrm>
          <a:prstGeom prst="rect">
            <a:avLst/>
          </a:prstGeom>
          <a:noFill/>
        </p:spPr>
      </p:pic>
      <p:pic>
        <p:nvPicPr>
          <p:cNvPr id="25" name="Picture 2" descr="D:\2012-01-25\01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596" y="3286124"/>
            <a:ext cx="4012860" cy="3009887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500042"/>
            <a:ext cx="7772400" cy="750390"/>
          </a:xfrm>
        </p:spPr>
        <p:txBody>
          <a:bodyPr/>
          <a:lstStyle/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Игра «Назови одежду»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3010" name="Picture 2" descr="D:\2012-01-25\02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688" y="3214686"/>
            <a:ext cx="4095779" cy="3071834"/>
          </a:xfrm>
          <a:prstGeom prst="rect">
            <a:avLst/>
          </a:prstGeom>
          <a:noFill/>
        </p:spPr>
      </p:pic>
      <p:pic>
        <p:nvPicPr>
          <p:cNvPr id="43011" name="Picture 3" descr="D:\2012-01-25\02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19610" y="1357298"/>
            <a:ext cx="4333904" cy="3250689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1524000" y="1397000"/>
          <a:ext cx="6834214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2643174" y="285728"/>
            <a:ext cx="37497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5400" b="1" cap="none" spc="0" dirty="0" smtClean="0">
                <a:ln w="11430"/>
                <a:solidFill>
                  <a:schemeClr val="bg2">
                    <a:lumMod val="2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Это важно!</a:t>
            </a:r>
            <a:endParaRPr lang="ru-RU" sz="5400" b="1" cap="none" spc="0" dirty="0">
              <a:ln w="11430"/>
              <a:solidFill>
                <a:schemeClr val="bg2">
                  <a:lumMod val="25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14480" y="1000108"/>
            <a:ext cx="7103419" cy="1928826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hevron">
              <a:avLst/>
            </a:prstTxWarp>
            <a:spAutoFit/>
            <a:scene3d>
              <a:camera prst="perspectiveRigh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chemeClr val="bg2">
                    <a:lumMod val="2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Спасибо за внимание!</a:t>
            </a:r>
            <a:endParaRPr lang="ru-RU" sz="5400" b="1" cap="none" spc="0" dirty="0">
              <a:ln w="11430"/>
              <a:solidFill>
                <a:schemeClr val="bg2">
                  <a:lumMod val="25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4" name="Picture 2" descr="C:\Users\андрей\Desktop\ФОТО 14-15\Акция Воронежские дети- детям Новороссии\DSCN057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55776" y="2951707"/>
            <a:ext cx="4857784" cy="321471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7290" y="500042"/>
            <a:ext cx="728667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spc="300" dirty="0" smtClean="0">
                <a:ln w="11430" cmpd="sng">
                  <a:solidFill>
                    <a:schemeClr val="accent1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bg2">
                    <a:lumMod val="25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Структура </a:t>
            </a:r>
          </a:p>
          <a:p>
            <a:pPr algn="ctr"/>
            <a:r>
              <a:rPr lang="ru-RU" sz="3600" b="1" spc="300" dirty="0" smtClean="0">
                <a:ln w="11430" cmpd="sng">
                  <a:solidFill>
                    <a:schemeClr val="accent1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bg2">
                    <a:lumMod val="25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образовательной</a:t>
            </a:r>
          </a:p>
          <a:p>
            <a:pPr algn="ctr"/>
            <a:r>
              <a:rPr lang="ru-RU" sz="3600" b="1" spc="300" dirty="0" smtClean="0">
                <a:ln w="11430" cmpd="sng">
                  <a:solidFill>
                    <a:schemeClr val="accent1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bg2">
                    <a:lumMod val="25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технологии</a:t>
            </a:r>
            <a:endParaRPr lang="ru-RU" sz="3600" b="1" cap="none" spc="300" dirty="0">
              <a:ln w="11430" cmpd="sng">
                <a:solidFill>
                  <a:schemeClr val="accent1">
                    <a:lumMod val="50000"/>
                  </a:schemeClr>
                </a:solidFill>
                <a:prstDash val="solid"/>
                <a:miter lim="800000"/>
              </a:ln>
              <a:solidFill>
                <a:schemeClr val="bg2">
                  <a:lumMod val="25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1428728" y="2214554"/>
          <a:ext cx="6858048" cy="35719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14290"/>
            <a:ext cx="8729121" cy="153888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ru-RU" sz="4000" b="1" spc="300" dirty="0" smtClean="0">
                <a:ln w="11430" cmpd="sng">
                  <a:solidFill>
                    <a:srgbClr val="7030A0"/>
                  </a:solidFill>
                  <a:prstDash val="solid"/>
                  <a:miter lim="800000"/>
                </a:ln>
                <a:solidFill>
                  <a:schemeClr val="bg2">
                    <a:lumMod val="25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Современные образовательные</a:t>
            </a:r>
          </a:p>
          <a:p>
            <a:pPr algn="ctr"/>
            <a:r>
              <a:rPr lang="ru-RU" sz="4000" b="1" spc="300" dirty="0">
                <a:ln w="11430" cmpd="sng">
                  <a:solidFill>
                    <a:srgbClr val="7030A0"/>
                  </a:solidFill>
                  <a:prstDash val="solid"/>
                  <a:miter lim="800000"/>
                </a:ln>
                <a:solidFill>
                  <a:schemeClr val="bg2">
                    <a:lumMod val="25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т</a:t>
            </a:r>
            <a:r>
              <a:rPr lang="ru-RU" sz="4000" b="1" spc="300" dirty="0" smtClean="0">
                <a:ln w="11430" cmpd="sng">
                  <a:solidFill>
                    <a:srgbClr val="7030A0"/>
                  </a:solidFill>
                  <a:prstDash val="solid"/>
                  <a:miter lim="800000"/>
                </a:ln>
                <a:solidFill>
                  <a:schemeClr val="bg2">
                    <a:lumMod val="25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ехнологии в ДОУ</a:t>
            </a:r>
            <a:endParaRPr lang="ru-RU" sz="4000" b="1" spc="300" dirty="0">
              <a:ln w="11430" cmpd="sng">
                <a:solidFill>
                  <a:srgbClr val="7030A0"/>
                </a:solidFill>
                <a:prstDash val="solid"/>
                <a:miter lim="800000"/>
              </a:ln>
              <a:solidFill>
                <a:schemeClr val="bg2">
                  <a:lumMod val="25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0" y="-430887"/>
            <a:ext cx="359394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.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28728" y="2143116"/>
            <a:ext cx="664373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400" dirty="0">
                <a:solidFill>
                  <a:prstClr val="black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здоровьесберегающие технологии;</a:t>
            </a:r>
            <a:endParaRPr lang="ru-RU" sz="2400" dirty="0">
              <a:solidFill>
                <a:prstClr val="black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400" dirty="0">
                <a:solidFill>
                  <a:prstClr val="black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технологии проектной деятельности</a:t>
            </a:r>
            <a:endParaRPr lang="ru-RU" sz="2400" dirty="0">
              <a:solidFill>
                <a:prstClr val="black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400" dirty="0">
                <a:solidFill>
                  <a:prstClr val="black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технология исследовательской деятельности</a:t>
            </a:r>
            <a:endParaRPr lang="ru-RU" sz="2400" dirty="0">
              <a:solidFill>
                <a:prstClr val="black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400" dirty="0">
                <a:solidFill>
                  <a:prstClr val="black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информационно-коммуникационные технологии;</a:t>
            </a:r>
            <a:endParaRPr lang="ru-RU" sz="2400" dirty="0">
              <a:solidFill>
                <a:prstClr val="black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400" dirty="0">
                <a:solidFill>
                  <a:prstClr val="black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личностно-ориентированные технологии;</a:t>
            </a:r>
            <a:endParaRPr lang="ru-RU" sz="2400" dirty="0">
              <a:solidFill>
                <a:prstClr val="black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400" dirty="0">
                <a:solidFill>
                  <a:prstClr val="black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технология </a:t>
            </a:r>
            <a:r>
              <a:rPr lang="ru-RU" sz="2400" dirty="0" err="1">
                <a:solidFill>
                  <a:prstClr val="black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портфолио</a:t>
            </a:r>
            <a:r>
              <a:rPr lang="ru-RU" sz="2400" dirty="0">
                <a:solidFill>
                  <a:prstClr val="black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дошкольника и воспитателя</a:t>
            </a:r>
            <a:endParaRPr lang="ru-RU" sz="2400" dirty="0">
              <a:solidFill>
                <a:prstClr val="black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400" b="1" dirty="0">
                <a:solidFill>
                  <a:prstClr val="black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игровая технология</a:t>
            </a:r>
            <a:endParaRPr lang="ru-RU" sz="2400" b="1" dirty="0">
              <a:solidFill>
                <a:prstClr val="black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400" dirty="0">
                <a:solidFill>
                  <a:prstClr val="black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технология «ТРИЗ» и др.</a:t>
            </a:r>
            <a:endParaRPr lang="ru-RU" sz="24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dmin\Desktop\работа\Новая папка\100_813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1714488"/>
            <a:ext cx="3314701" cy="214314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285852" y="357166"/>
            <a:ext cx="7286676" cy="120032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Игровые педагогические технологии -   группа методов и приемов организации педагогического процесса в форме различных педагогических игр. </a:t>
            </a:r>
            <a:endParaRPr lang="ru-RU" sz="2400" dirty="0"/>
          </a:p>
        </p:txBody>
      </p:sp>
      <p:pic>
        <p:nvPicPr>
          <p:cNvPr id="5" name="Picture 4" descr="C:\Users\Admin\Desktop\прс 2011\SAM_013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868" y="2714620"/>
            <a:ext cx="2196686" cy="2928915"/>
          </a:xfrm>
          <a:prstGeom prst="rect">
            <a:avLst/>
          </a:prstGeom>
          <a:noFill/>
        </p:spPr>
      </p:pic>
      <p:pic>
        <p:nvPicPr>
          <p:cNvPr id="6" name="Picture 3" descr="C:\Users\Admin\Desktop\работа\Новая папка\100_8095.JPG"/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5643569" y="1643049"/>
            <a:ext cx="3192087" cy="1999211"/>
          </a:xfrm>
          <a:prstGeom prst="rect">
            <a:avLst/>
          </a:prstGeom>
          <a:noFill/>
        </p:spPr>
      </p:pic>
      <p:pic>
        <p:nvPicPr>
          <p:cNvPr id="7" name="Picture 5" descr="C:\Users\Admin\Desktop\работа\Новая папка\100_814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643570" y="4143380"/>
            <a:ext cx="3176565" cy="2382424"/>
          </a:xfrm>
          <a:prstGeom prst="rect">
            <a:avLst/>
          </a:prstGeom>
          <a:noFill/>
        </p:spPr>
      </p:pic>
      <p:pic>
        <p:nvPicPr>
          <p:cNvPr id="8" name="Picture 4" descr="C:\Users\Admin\Desktop\работа\Новая папка\100_8141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85720" y="4214818"/>
            <a:ext cx="3286148" cy="2357454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571472" y="332883"/>
            <a:ext cx="8215370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Цель и задачи  применения  игровых технологий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 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повышение мотивации к занятиям 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актуализация    знаний дошкольников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обеспечение заинтересованного восприятия изучаемого материала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стимуляция речевой активности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формирование положительного отношения к  образовательному процессу в целом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571472" y="2928934"/>
            <a:ext cx="8429684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Технология развивающих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игр Б.П. Никитина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Игровая технология интеллектуально-творческого развития детей 3-7 лет «Сказочные лабиринты игры»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В.В. Воскобовича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Технология «Цветные палочки»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Х.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Кюизенера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Технология саморазвития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М.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Монтессори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642918"/>
            <a:ext cx="8715436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solidFill>
                  <a:schemeClr val="bg2">
                    <a:lumMod val="2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Общепризнанные игровые технологии в дошкольном образовании</a:t>
            </a:r>
            <a:endParaRPr lang="ru-RU" sz="4400" b="1" cap="none" spc="0" dirty="0">
              <a:ln w="11430"/>
              <a:solidFill>
                <a:schemeClr val="bg2">
                  <a:lumMod val="25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29058" y="357166"/>
            <a:ext cx="1785950" cy="9144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Игры</a:t>
            </a:r>
            <a:r>
              <a:rPr lang="ru-RU" dirty="0" smtClean="0"/>
              <a:t> </a:t>
            </a:r>
            <a:endParaRPr lang="ru-RU" dirty="0"/>
          </a:p>
        </p:txBody>
      </p:sp>
      <p:cxnSp>
        <p:nvCxnSpPr>
          <p:cNvPr id="4" name="Прямая со стрелкой 3"/>
          <p:cNvCxnSpPr/>
          <p:nvPr/>
        </p:nvCxnSpPr>
        <p:spPr>
          <a:xfrm>
            <a:off x="5357818" y="1071546"/>
            <a:ext cx="914400" cy="914400"/>
          </a:xfrm>
          <a:prstGeom prst="straightConnector1">
            <a:avLst/>
          </a:prstGeom>
          <a:ln w="349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rot="5400000">
            <a:off x="3500430" y="1285860"/>
            <a:ext cx="571504" cy="57150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Овал 9"/>
          <p:cNvSpPr/>
          <p:nvPr/>
        </p:nvSpPr>
        <p:spPr>
          <a:xfrm>
            <a:off x="1142976" y="1857364"/>
            <a:ext cx="2771788" cy="914400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творческие</a:t>
            </a:r>
            <a:endParaRPr lang="ru-RU" sz="2400" b="1" dirty="0"/>
          </a:p>
        </p:txBody>
      </p:sp>
      <p:sp>
        <p:nvSpPr>
          <p:cNvPr id="12" name="Овал 11"/>
          <p:cNvSpPr/>
          <p:nvPr/>
        </p:nvSpPr>
        <p:spPr>
          <a:xfrm>
            <a:off x="5357818" y="2000240"/>
            <a:ext cx="2500330" cy="914400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/>
              <a:t>и</a:t>
            </a:r>
            <a:r>
              <a:rPr lang="ru-RU" sz="2400" b="1" dirty="0" smtClean="0"/>
              <a:t>гры с правилами</a:t>
            </a:r>
            <a:endParaRPr lang="ru-RU" sz="2400" b="1" dirty="0"/>
          </a:p>
        </p:txBody>
      </p:sp>
      <p:cxnSp>
        <p:nvCxnSpPr>
          <p:cNvPr id="14" name="Прямая со стрелкой 13"/>
          <p:cNvCxnSpPr/>
          <p:nvPr/>
        </p:nvCxnSpPr>
        <p:spPr>
          <a:xfrm rot="5400000">
            <a:off x="1427934" y="2929728"/>
            <a:ext cx="430216" cy="142876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5400000">
            <a:off x="1893869" y="3392487"/>
            <a:ext cx="1213652" cy="79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3286116" y="2786058"/>
            <a:ext cx="214314" cy="142876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Скругленный прямоугольник 23"/>
          <p:cNvSpPr/>
          <p:nvPr/>
        </p:nvSpPr>
        <p:spPr>
          <a:xfrm>
            <a:off x="571472" y="3286124"/>
            <a:ext cx="1628780" cy="91440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ролевые</a:t>
            </a:r>
            <a:endParaRPr lang="ru-RU" sz="2400" b="1" dirty="0"/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1643042" y="4286256"/>
            <a:ext cx="1843094" cy="91440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/>
              <a:t>с</a:t>
            </a:r>
            <a:r>
              <a:rPr lang="ru-RU" sz="2400" b="1" dirty="0" smtClean="0"/>
              <a:t>южетно-ролевые </a:t>
            </a:r>
            <a:endParaRPr lang="ru-RU" sz="2400" b="1" dirty="0"/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2714612" y="3071810"/>
            <a:ext cx="2286016" cy="1128714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/>
              <a:t>и</a:t>
            </a:r>
            <a:r>
              <a:rPr lang="ru-RU" sz="2400" b="1" dirty="0" smtClean="0"/>
              <a:t>гры со строительным материалом</a:t>
            </a:r>
            <a:endParaRPr lang="ru-RU" sz="2400" b="1" dirty="0"/>
          </a:p>
        </p:txBody>
      </p:sp>
      <p:cxnSp>
        <p:nvCxnSpPr>
          <p:cNvPr id="29" name="Прямая со стрелкой 28"/>
          <p:cNvCxnSpPr/>
          <p:nvPr/>
        </p:nvCxnSpPr>
        <p:spPr>
          <a:xfrm rot="5400000">
            <a:off x="2322497" y="5392751"/>
            <a:ext cx="500066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Прямоугольник с двумя вырезанными противолежащими углами 33"/>
          <p:cNvSpPr/>
          <p:nvPr/>
        </p:nvSpPr>
        <p:spPr>
          <a:xfrm>
            <a:off x="1000100" y="5643578"/>
            <a:ext cx="3143272" cy="914400"/>
          </a:xfrm>
          <a:prstGeom prst="snip2Diag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театрализованные</a:t>
            </a:r>
            <a:endParaRPr lang="ru-RU" sz="2400" b="1" dirty="0"/>
          </a:p>
        </p:txBody>
      </p:sp>
      <p:cxnSp>
        <p:nvCxnSpPr>
          <p:cNvPr id="37" name="Прямая со стрелкой 36"/>
          <p:cNvCxnSpPr/>
          <p:nvPr/>
        </p:nvCxnSpPr>
        <p:spPr>
          <a:xfrm>
            <a:off x="7286644" y="2786058"/>
            <a:ext cx="914400" cy="9144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>
            <a:stCxn id="12" idx="4"/>
          </p:cNvCxnSpPr>
          <p:nvPr/>
        </p:nvCxnSpPr>
        <p:spPr>
          <a:xfrm rot="16200000" flipH="1">
            <a:off x="5439968" y="4082654"/>
            <a:ext cx="2371750" cy="35721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Скругленный прямоугольник 41"/>
          <p:cNvSpPr/>
          <p:nvPr/>
        </p:nvSpPr>
        <p:spPr>
          <a:xfrm>
            <a:off x="5357818" y="5286388"/>
            <a:ext cx="2428892" cy="91440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дидактические</a:t>
            </a:r>
            <a:endParaRPr lang="ru-RU" sz="2400" b="1" dirty="0"/>
          </a:p>
        </p:txBody>
      </p:sp>
      <p:sp>
        <p:nvSpPr>
          <p:cNvPr id="43" name="Скругленный прямоугольник 42"/>
          <p:cNvSpPr/>
          <p:nvPr/>
        </p:nvSpPr>
        <p:spPr>
          <a:xfrm>
            <a:off x="7000892" y="3786190"/>
            <a:ext cx="1914532" cy="91440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подвижные</a:t>
            </a:r>
            <a:endParaRPr lang="ru-RU" sz="2400" b="1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307</TotalTime>
  <Words>409</Words>
  <Application>Microsoft Office PowerPoint</Application>
  <PresentationFormat>Экран (4:3)</PresentationFormat>
  <Paragraphs>136</Paragraphs>
  <Slides>38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39" baseType="lpstr">
      <vt:lpstr>Солнцестояние</vt:lpstr>
      <vt:lpstr>Игровые технологии в работе с дошкольниками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 </vt:lpstr>
      <vt:lpstr>Игра «Почини игрушку»  </vt:lpstr>
      <vt:lpstr> </vt:lpstr>
      <vt:lpstr>Игра «Что   делает …?»</vt:lpstr>
      <vt:lpstr> </vt:lpstr>
      <vt:lpstr> </vt:lpstr>
      <vt:lpstr> </vt:lpstr>
      <vt:lpstr>Игра «Назови одежду»</vt:lpstr>
      <vt:lpstr>Слайд 37</vt:lpstr>
      <vt:lpstr>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Игровые технологии в работе с дошкольниками</dc:title>
  <dc:creator>Admin</dc:creator>
  <cp:lastModifiedBy>андрей</cp:lastModifiedBy>
  <cp:revision>37</cp:revision>
  <dcterms:created xsi:type="dcterms:W3CDTF">2015-02-08T13:24:41Z</dcterms:created>
  <dcterms:modified xsi:type="dcterms:W3CDTF">2015-10-19T10:38:51Z</dcterms:modified>
</cp:coreProperties>
</file>