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3" r:id="rId3"/>
    <p:sldId id="256" r:id="rId4"/>
    <p:sldId id="257" r:id="rId5"/>
    <p:sldId id="258" r:id="rId6"/>
    <p:sldId id="259" r:id="rId7"/>
    <p:sldId id="27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071546"/>
            <a:ext cx="81889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вагоностроения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C:\Documents and Settings\ПТУ\Рабочий стол\элективные курсы\Форма\15.jpg"/>
          <p:cNvPicPr>
            <a:picLocks noChangeAspect="1" noChangeArrowheads="1"/>
          </p:cNvPicPr>
          <p:nvPr/>
        </p:nvPicPr>
        <p:blipFill>
          <a:blip r:embed="rId2"/>
          <a:srcRect t="25064"/>
          <a:stretch>
            <a:fillRect/>
          </a:stretch>
        </p:blipFill>
        <p:spPr bwMode="auto">
          <a:xfrm>
            <a:off x="785786" y="3000372"/>
            <a:ext cx="7620000" cy="2776541"/>
          </a:xfrm>
          <a:prstGeom prst="rect">
            <a:avLst/>
          </a:prstGeom>
          <a:noFill/>
        </p:spPr>
      </p:pic>
    </p:spTree>
  </p:cSld>
  <p:clrMapOvr>
    <a:masterClrMapping/>
  </p:clrMapOvr>
  <p:transition advTm="389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ТУ\Рабочий стол\элективные курсы\Форма\15.jpg"/>
          <p:cNvPicPr>
            <a:picLocks noChangeAspect="1" noChangeArrowheads="1"/>
          </p:cNvPicPr>
          <p:nvPr/>
        </p:nvPicPr>
        <p:blipFill>
          <a:blip r:embed="rId2"/>
          <a:srcRect t="25064"/>
          <a:stretch>
            <a:fillRect/>
          </a:stretch>
        </p:blipFill>
        <p:spPr bwMode="auto">
          <a:xfrm>
            <a:off x="714348" y="0"/>
            <a:ext cx="7620000" cy="2776541"/>
          </a:xfrm>
          <a:prstGeom prst="rect">
            <a:avLst/>
          </a:prstGeom>
          <a:noFill/>
        </p:spPr>
      </p:pic>
      <p:pic>
        <p:nvPicPr>
          <p:cNvPr id="6" name="Picture 2" descr="C:\Documents and Settings\ПТУ\Рабочий стол\элективные курсы\фото для кружка\новые вагоны1.jpg"/>
          <p:cNvPicPr>
            <a:picLocks noChangeAspect="1" noChangeArrowheads="1"/>
          </p:cNvPicPr>
          <p:nvPr/>
        </p:nvPicPr>
        <p:blipFill>
          <a:blip r:embed="rId3"/>
          <a:srcRect t="19963" b="12637"/>
          <a:stretch>
            <a:fillRect/>
          </a:stretch>
        </p:blipFill>
        <p:spPr bwMode="auto">
          <a:xfrm>
            <a:off x="571472" y="3428976"/>
            <a:ext cx="8215370" cy="3429024"/>
          </a:xfrm>
          <a:prstGeom prst="rect">
            <a:avLst/>
          </a:prstGeom>
          <a:noFill/>
        </p:spPr>
      </p:pic>
    </p:spTree>
  </p:cSld>
  <p:clrMapOvr>
    <a:masterClrMapping/>
  </p:clrMapOvr>
  <p:transition advTm="1262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ПТУ\Рабочий стол\элективные курсы\Форма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7"/>
            <a:ext cx="8786874" cy="571504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00034" y="6143644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Двухместное СВ</a:t>
            </a:r>
            <a:endParaRPr lang="ru-RU" dirty="0"/>
          </a:p>
        </p:txBody>
      </p:sp>
    </p:spTree>
  </p:cSld>
  <p:clrMapOvr>
    <a:masterClrMapping/>
  </p:clrMapOvr>
  <p:transition advTm="735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ПТУ\Рабочий стол\элективные курсы\Форма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438001" cy="560072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596" y="55007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Современный плацкартный вагон</a:t>
            </a:r>
            <a:endParaRPr lang="ru-RU" dirty="0"/>
          </a:p>
        </p:txBody>
      </p:sp>
    </p:spTree>
  </p:cSld>
  <p:clrMapOvr>
    <a:masterClrMapping/>
  </p:clrMapOvr>
  <p:transition advTm="689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ПТУ\Рабочий стол\элективные курсы\Форма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905806" cy="55007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596" y="5429264"/>
            <a:ext cx="8229600" cy="1143000"/>
          </a:xfrm>
        </p:spPr>
        <p:txBody>
          <a:bodyPr/>
          <a:lstStyle/>
          <a:p>
            <a:r>
              <a:rPr lang="ru-RU" dirty="0" smtClean="0"/>
              <a:t>Купейный </a:t>
            </a:r>
            <a:endParaRPr lang="ru-RU" dirty="0"/>
          </a:p>
        </p:txBody>
      </p:sp>
    </p:spTree>
  </p:cSld>
  <p:clrMapOvr>
    <a:masterClrMapping/>
  </p:clrMapOvr>
  <p:transition advTm="501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ПТУ\Рабочий стол\элективные курсы\Форма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143931" cy="6524644"/>
          </a:xfrm>
          <a:prstGeom prst="rect">
            <a:avLst/>
          </a:prstGeom>
          <a:noFill/>
        </p:spPr>
      </p:pic>
    </p:spTree>
  </p:cSld>
  <p:clrMapOvr>
    <a:masterClrMapping/>
  </p:clrMapOvr>
  <p:transition advTm="396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ПТУ\Рабочий стол\элективные курсы\Форма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"/>
            <a:ext cx="8572560" cy="53578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7158" y="5500702"/>
            <a:ext cx="8229600" cy="1143000"/>
          </a:xfrm>
        </p:spPr>
        <p:txBody>
          <a:bodyPr/>
          <a:lstStyle/>
          <a:p>
            <a:r>
              <a:rPr lang="ru-RU" dirty="0" smtClean="0"/>
              <a:t>Общий мягкий </a:t>
            </a:r>
            <a:endParaRPr lang="ru-RU" dirty="0"/>
          </a:p>
        </p:txBody>
      </p:sp>
    </p:spTree>
  </p:cSld>
  <p:clrMapOvr>
    <a:masterClrMapping/>
  </p:clrMapOvr>
  <p:transition advTm="625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ПТУ\Рабочий стол\элективные курсы\Форма\двухместное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100487" cy="555309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57158" y="5500702"/>
            <a:ext cx="8229600" cy="1143000"/>
          </a:xfrm>
        </p:spPr>
        <p:txBody>
          <a:bodyPr/>
          <a:lstStyle/>
          <a:p>
            <a:r>
              <a:rPr lang="ru-RU" dirty="0" smtClean="0"/>
              <a:t>СВ люкс</a:t>
            </a:r>
            <a:endParaRPr lang="ru-RU" dirty="0"/>
          </a:p>
        </p:txBody>
      </p:sp>
    </p:spTree>
  </p:cSld>
  <p:clrMapOvr>
    <a:masterClrMapping/>
  </p:clrMapOvr>
  <p:transition advTm="543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ПТУ\Рабочий стол\элективные курсы\Форма\запр пос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069507" cy="5715040"/>
          </a:xfrm>
          <a:prstGeom prst="rect">
            <a:avLst/>
          </a:prstGeom>
          <a:noFill/>
        </p:spPr>
      </p:pic>
    </p:spTree>
  </p:cSld>
  <p:clrMapOvr>
    <a:masterClrMapping/>
  </p:clrMapOvr>
  <p:transition advTm="426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ПТУ\Рабочий стол\элективные курсы\Форма\супер ваг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358214" cy="514353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85720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Повышенной комфортности «ЛЮКС»</a:t>
            </a:r>
            <a:endParaRPr lang="ru-RU" dirty="0"/>
          </a:p>
        </p:txBody>
      </p:sp>
    </p:spTree>
  </p:cSld>
  <p:clrMapOvr>
    <a:masterClrMapping/>
  </p:clrMapOvr>
  <p:transition advTm="82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ПТУ\Рабочий стол\элективные курсы\фото для кружка\ваг нов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4643470" cy="3083264"/>
          </a:xfrm>
          <a:prstGeom prst="rect">
            <a:avLst/>
          </a:prstGeom>
          <a:noFill/>
        </p:spPr>
      </p:pic>
      <p:pic>
        <p:nvPicPr>
          <p:cNvPr id="3" name="Picture 2" descr="C:\Documents and Settings\ПТУ\Рабочий стол\элективные курсы\фото для кружка\вагон новый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9012" y="2647928"/>
            <a:ext cx="6264988" cy="421007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714876" y="428604"/>
            <a:ext cx="4229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Общий пригородный </a:t>
            </a:r>
            <a:endParaRPr lang="ru-RU" dirty="0"/>
          </a:p>
        </p:txBody>
      </p:sp>
    </p:spTree>
  </p:cSld>
  <p:clrMapOvr>
    <a:masterClrMapping/>
  </p:clrMapOvr>
  <p:transition advTm="729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ТУ\Рабочий стол\элективные курсы\Форм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358114" cy="5299416"/>
          </a:xfrm>
          <a:prstGeom prst="rect">
            <a:avLst/>
          </a:prstGeom>
          <a:noFill/>
        </p:spPr>
      </p:pic>
    </p:spTree>
  </p:cSld>
  <p:clrMapOvr>
    <a:masterClrMapping/>
  </p:clrMapOvr>
  <p:transition advTm="715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ПТУ\Рабочий стол\элективные курсы\фото для кружка\совр ва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2852"/>
            <a:ext cx="5056605" cy="3357586"/>
          </a:xfrm>
          <a:prstGeom prst="rect">
            <a:avLst/>
          </a:prstGeom>
          <a:noFill/>
        </p:spPr>
      </p:pic>
      <p:pic>
        <p:nvPicPr>
          <p:cNvPr id="19459" name="Picture 3" descr="C:\Documents and Settings\ПТУ\Рабочий стол\элективные курсы\фото для кружка\совр ваг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643314"/>
            <a:ext cx="5246702" cy="29145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457825" y="1000108"/>
            <a:ext cx="3686175" cy="2000264"/>
          </a:xfrm>
        </p:spPr>
        <p:txBody>
          <a:bodyPr>
            <a:normAutofit/>
          </a:bodyPr>
          <a:lstStyle/>
          <a:p>
            <a:r>
              <a:rPr lang="ru-RU" dirty="0" smtClean="0"/>
              <a:t>Купе для инвалидов</a:t>
            </a:r>
            <a:endParaRPr lang="ru-RU" dirty="0"/>
          </a:p>
        </p:txBody>
      </p:sp>
    </p:spTree>
  </p:cSld>
  <p:clrMapOvr>
    <a:masterClrMapping/>
  </p:clrMapOvr>
  <p:transition advTm="692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Documents and Settings\ПТУ\Рабочий стол\элективные курсы\фото для кружка\совр ваг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27128" cy="5429288"/>
          </a:xfrm>
          <a:prstGeom prst="rect">
            <a:avLst/>
          </a:prstGeom>
          <a:noFill/>
        </p:spPr>
      </p:pic>
    </p:spTree>
  </p:cSld>
  <p:clrMapOvr>
    <a:masterClrMapping/>
  </p:clrMapOvr>
  <p:transition advTm="5547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ПТУ\Рабочий стол\элективные курсы\фото для кружка\совр ваг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44" y="571480"/>
            <a:ext cx="8985912" cy="5715040"/>
          </a:xfrm>
          <a:prstGeom prst="rect">
            <a:avLst/>
          </a:prstGeom>
          <a:noFill/>
        </p:spPr>
      </p:pic>
    </p:spTree>
  </p:cSld>
  <p:clrMapOvr>
    <a:masterClrMapping/>
  </p:clrMapOvr>
  <p:transition advTm="685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ПТУ\Рабочий стол\элективные курсы\фото для кружка\совр ваг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4429156" cy="5786478"/>
          </a:xfrm>
          <a:prstGeom prst="rect">
            <a:avLst/>
          </a:prstGeom>
          <a:noFill/>
        </p:spPr>
      </p:pic>
      <p:pic>
        <p:nvPicPr>
          <p:cNvPr id="20483" name="Picture 3" descr="C:\Documents and Settings\ПТУ\Рабочий стол\элективные курсы\фото для кружка\соврем вагон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52"/>
            <a:ext cx="3725634" cy="561089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85720" y="5715000"/>
            <a:ext cx="8229600" cy="1143000"/>
          </a:xfrm>
        </p:spPr>
        <p:txBody>
          <a:bodyPr/>
          <a:lstStyle/>
          <a:p>
            <a:r>
              <a:rPr lang="ru-RU" dirty="0" smtClean="0"/>
              <a:t>Штабной вагон</a:t>
            </a:r>
            <a:endParaRPr lang="ru-RU" dirty="0"/>
          </a:p>
        </p:txBody>
      </p:sp>
    </p:spTree>
  </p:cSld>
  <p:clrMapOvr>
    <a:masterClrMapping/>
  </p:clrMapOvr>
  <p:transition advTm="760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ТУ\Рабочий стол\элективные курсы\Форма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5249780" cy="2400150"/>
          </a:xfrm>
          <a:prstGeom prst="rect">
            <a:avLst/>
          </a:prstGeom>
          <a:noFill/>
        </p:spPr>
      </p:pic>
      <p:pic>
        <p:nvPicPr>
          <p:cNvPr id="5" name="Picture 2" descr="C:\Documents and Settings\ПТУ\Рабочий стол\элективные курсы\Форма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929066"/>
            <a:ext cx="5934075" cy="27051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Первые грузовые вагоны</a:t>
            </a:r>
            <a:endParaRPr lang="ru-RU" dirty="0"/>
          </a:p>
        </p:txBody>
      </p:sp>
    </p:spTree>
  </p:cSld>
  <p:clrMapOvr>
    <a:masterClrMapping/>
  </p:clrMapOvr>
  <p:transition advTm="648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ПТУ\Рабочий стол\элективные курсы\Форма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57562"/>
            <a:ext cx="8142722" cy="350043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57158" y="500042"/>
            <a:ext cx="8515352" cy="2714644"/>
          </a:xfrm>
        </p:spPr>
        <p:txBody>
          <a:bodyPr>
            <a:noAutofit/>
          </a:bodyPr>
          <a:lstStyle/>
          <a:p>
            <a:r>
              <a:rPr lang="ru-RU" sz="2000" dirty="0" smtClean="0"/>
              <a:t>Трехосный пассажирский вагона класса «микст» – 2-й/</a:t>
            </a:r>
            <a:r>
              <a:rPr lang="ru-RU" sz="2000" dirty="0" err="1" smtClean="0"/>
              <a:t>З-й</a:t>
            </a:r>
            <a:r>
              <a:rPr lang="ru-RU" sz="2000" dirty="0" smtClean="0"/>
              <a:t> (Число осей – 3, изготовлен на Путиловском заводе, дорога начальной приписки – </a:t>
            </a:r>
            <a:r>
              <a:rPr lang="ru-RU" sz="2000" dirty="0" err="1" smtClean="0"/>
              <a:t>Рязанско-Уральская</a:t>
            </a:r>
            <a:r>
              <a:rPr lang="ru-RU" sz="2000" dirty="0" smtClean="0"/>
              <a:t>, год выпуска – примерно 1895, число спальных мест – 20. Вагоны такого типа всех классов строились по заказу частных дорог в 90-е годы XIX века. Это были последние трехосные вагоны, строившиеся «на заказ», до стандартизации пассажирского вагонного парка. Окрашивались в темно-желтый (золотистый) и зеленый цвет соответственно расположению мест 2-го и 3-го класса)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advTm="1412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Documents and Settings\ПТУ\Рабочий стол\элективные курсы\Форма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8143932" cy="3071834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Вагон-церковь (Изготовлен на Путиловском заводе в 1896 г. 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Вот </a:t>
            </a:r>
            <a:r>
              <a:rPr lang="ru-RU" sz="2200" dirty="0" smtClean="0"/>
              <a:t>что написано в фотоальбоме «Великий Сибирский путь» об этом вагоне: «Вагон-церковь сооружена на Путиловском заводе в ознаменование рождения Ее Императорского Высочества Великой Княжны Ольги Николаевны. ...Освящение церкви последовало 1 июля 1896 года в Новом Петергофе.... Вагон-церковь имеет своим прямым назначением облегчить выполнение религиозных обязанностей лицам, живущим на станциях Сибирской железной дороги, расположенных вдали от селений»)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advTm="122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ТУ\Рабочий стол\элективные курсы\Форма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81280"/>
            <a:ext cx="8572560" cy="407672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85728"/>
            <a:ext cx="8429625" cy="271464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Пассажирский четырехосный вагон 2 класса.  Это было первое в отечественной практике применение несущего кузова. В России такие вагоны начали строиться с 1896 года для Владикавказской, Китайско-Восточной </a:t>
            </a:r>
            <a:r>
              <a:rPr lang="ru-RU" sz="2200" dirty="0" smtClean="0"/>
              <a:t>железных </a:t>
            </a:r>
            <a:r>
              <a:rPr lang="ru-RU" sz="2200" dirty="0" smtClean="0"/>
              <a:t>дорог . Нигде больше распространения не получили, поскольку были тяжелые и имели большую нагрузку на ось. Эти «аристократы» тоже вошли в историю, став личными вагонами видных военачальников и политических деятелей)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1123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ПТУ\Рабочий стол\элективные курсы\Форма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7315203" cy="35504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Вагонов </a:t>
            </a:r>
            <a:r>
              <a:rPr lang="ru-RU" sz="2000" dirty="0" smtClean="0"/>
              <a:t>«Полонсо» </a:t>
            </a:r>
            <a:r>
              <a:rPr lang="ru-RU" sz="2000" dirty="0" smtClean="0"/>
              <a:t>был списан в  </a:t>
            </a:r>
            <a:r>
              <a:rPr lang="ru-RU" sz="2000" dirty="0" smtClean="0"/>
              <a:t>начале 60-х годов XX века, но конструкция их оказалась настолько надежной, что некоторые вагоны-салоны дожили в пассажирском парке до конца 1980-х годов в качестве служебных у разного ранга руководителей железных дорог. Ныне они представлены в качестве экспонатов ряда железнодорожных музеев</a:t>
            </a:r>
            <a:endParaRPr lang="ru-RU" sz="2000" dirty="0"/>
          </a:p>
        </p:txBody>
      </p:sp>
    </p:spTree>
  </p:cSld>
  <p:clrMapOvr>
    <a:masterClrMapping/>
  </p:clrMapOvr>
  <p:transition advTm="1218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ПТУ\Рабочий стол\элективные курсы\Форма\10.jpg"/>
          <p:cNvPicPr>
            <a:picLocks noChangeAspect="1" noChangeArrowheads="1"/>
          </p:cNvPicPr>
          <p:nvPr/>
        </p:nvPicPr>
        <p:blipFill>
          <a:blip r:embed="rId2"/>
          <a:srcRect t="26490" b="12251"/>
          <a:stretch>
            <a:fillRect/>
          </a:stretch>
        </p:blipFill>
        <p:spPr bwMode="auto">
          <a:xfrm>
            <a:off x="285720" y="214290"/>
            <a:ext cx="4500594" cy="1829957"/>
          </a:xfrm>
          <a:prstGeom prst="rect">
            <a:avLst/>
          </a:prstGeom>
          <a:noFill/>
        </p:spPr>
      </p:pic>
      <p:pic>
        <p:nvPicPr>
          <p:cNvPr id="1026" name="Picture 2" descr="C:\Documents and Settings\ПТУ\Мои документы\Все по проводникам\Фирм.вагоны и поезда\РОССИЯ Москва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429132"/>
            <a:ext cx="4868301" cy="2163759"/>
          </a:xfrm>
          <a:prstGeom prst="rect">
            <a:avLst/>
          </a:prstGeom>
          <a:noFill/>
        </p:spPr>
      </p:pic>
      <p:pic>
        <p:nvPicPr>
          <p:cNvPr id="1027" name="Picture 3" descr="C:\Documents and Settings\ПТУ\Рабочий стол\элективные курсы\фото для кружка\красн стр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85860"/>
            <a:ext cx="4082171" cy="28575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285992"/>
            <a:ext cx="44291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Пассажирский четырехосный вагон 1 класса </a:t>
            </a:r>
            <a:r>
              <a:rPr lang="ru-RU" sz="2000" dirty="0" smtClean="0"/>
              <a:t>на </a:t>
            </a:r>
            <a:r>
              <a:rPr lang="ru-RU" sz="2000" dirty="0" smtClean="0"/>
              <a:t>этих пассажирских вагонах стали устанавливать электрическое освещение (ранее устанавливали только в вагонах-салонах). Впоследствии из них, самых современных и комфортабельных для того времени, в 1931 году был сформирован экспресс «Красная стрела» Ленинград-Москва. </a:t>
            </a:r>
            <a:endParaRPr lang="ru-RU" sz="2000" dirty="0"/>
          </a:p>
        </p:txBody>
      </p:sp>
    </p:spTree>
  </p:cSld>
  <p:clrMapOvr>
    <a:masterClrMapping/>
  </p:clrMapOvr>
  <p:transition advTm="1117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ПТУ\Рабочий стол\элективные курсы\Форма\13.jpg"/>
          <p:cNvPicPr>
            <a:picLocks noChangeAspect="1" noChangeArrowheads="1"/>
          </p:cNvPicPr>
          <p:nvPr/>
        </p:nvPicPr>
        <p:blipFill>
          <a:blip r:embed="rId2"/>
          <a:srcRect b="11016"/>
          <a:stretch>
            <a:fillRect/>
          </a:stretch>
        </p:blipFill>
        <p:spPr bwMode="auto">
          <a:xfrm>
            <a:off x="500034" y="2714620"/>
            <a:ext cx="7643866" cy="38576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500042"/>
            <a:ext cx="8229600" cy="1714504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Первый двухэтажный вагон </a:t>
            </a:r>
            <a:r>
              <a:rPr lang="ru-RU" sz="2400" dirty="0" smtClean="0"/>
              <a:t>Германии.  </a:t>
            </a:r>
            <a:r>
              <a:rPr lang="ru-RU" sz="2400" dirty="0" smtClean="0"/>
              <a:t>В 1906 г. были построены двухэтажные пассажирские вагоны с тележками, имевшими продольно расположенные листовые рессоры. </a:t>
            </a:r>
            <a:endParaRPr lang="ru-RU" sz="2400" dirty="0"/>
          </a:p>
        </p:txBody>
      </p:sp>
    </p:spTree>
  </p:cSld>
  <p:clrMapOvr>
    <a:masterClrMapping/>
  </p:clrMapOvr>
  <p:transition advTm="1275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308</Words>
  <PresentationFormat>Экран (4:3)</PresentationFormat>
  <Paragraphs>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Первые грузовые вагоны</vt:lpstr>
      <vt:lpstr>Трехосный пассажирский вагона класса «микст» – 2-й/З-й (Число осей – 3, изготовлен на Путиловском заводе, дорога начальной приписки – Рязанско-Уральская, год выпуска – примерно 1895, число спальных мест – 20. Вагоны такого типа всех классов строились по заказу частных дорог в 90-е годы XIX века. Это были последние трехосные вагоны, строившиеся «на заказ», до стандартизации пассажирского вагонного парка. Окрашивались в темно-желтый (золотистый) и зеленый цвет соответственно расположению мест 2-го и 3-го класса) </vt:lpstr>
      <vt:lpstr>Вагон-церковь (Изготовлен на Путиловском заводе в 1896 г.   Вот что написано в фотоальбоме «Великий Сибирский путь» об этом вагоне: «Вагон-церковь сооружена на Путиловском заводе в ознаменование рождения Ее Императорского Высочества Великой Княжны Ольги Николаевны. ...Освящение церкви последовало 1 июля 1896 года в Новом Петергофе.... Вагон-церковь имеет своим прямым назначением облегчить выполнение религиозных обязанностей лицам, живущим на станциях Сибирской железной дороги, расположенных вдали от селений») </vt:lpstr>
      <vt:lpstr>Пассажирский четырехосный вагон 2 класса.  Это было первое в отечественной практике применение несущего кузова. В России такие вагоны начали строиться с 1896 года для Владикавказской, Китайско-Восточной железных дорог . Нигде больше распространения не получили, поскольку были тяжелые и имели большую нагрузку на ось. Эти «аристократы» тоже вошли в историю, став личными вагонами видных военачальников и политических деятелей) </vt:lpstr>
      <vt:lpstr>Слайд 7</vt:lpstr>
      <vt:lpstr>Слайд 8</vt:lpstr>
      <vt:lpstr>Первый двухэтажный вагон Германии.  В 1906 г. были построены двухэтажные пассажирские вагоны с тележками, имевшими продольно расположенные листовые рессоры. </vt:lpstr>
      <vt:lpstr>Слайд 10</vt:lpstr>
      <vt:lpstr>Двухместное СВ</vt:lpstr>
      <vt:lpstr>Современный плацкартный вагон</vt:lpstr>
      <vt:lpstr>Купейный </vt:lpstr>
      <vt:lpstr>Слайд 14</vt:lpstr>
      <vt:lpstr>Общий мягкий </vt:lpstr>
      <vt:lpstr>СВ люкс</vt:lpstr>
      <vt:lpstr>Слайд 17</vt:lpstr>
      <vt:lpstr>Повышенной комфортности «ЛЮКС»</vt:lpstr>
      <vt:lpstr>Общий пригородный </vt:lpstr>
      <vt:lpstr>Купе для инвалидов</vt:lpstr>
      <vt:lpstr>Слайд 21</vt:lpstr>
      <vt:lpstr>Слайд 22</vt:lpstr>
      <vt:lpstr>Штабной вагон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ГОУ</cp:lastModifiedBy>
  <cp:revision>10</cp:revision>
  <dcterms:modified xsi:type="dcterms:W3CDTF">2014-02-26T08:50:00Z</dcterms:modified>
</cp:coreProperties>
</file>