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81" r:id="rId4"/>
    <p:sldId id="282" r:id="rId5"/>
    <p:sldId id="283" r:id="rId6"/>
    <p:sldId id="285" r:id="rId7"/>
    <p:sldId id="284" r:id="rId8"/>
    <p:sldId id="286" r:id="rId9"/>
    <p:sldId id="287" r:id="rId10"/>
    <p:sldId id="288" r:id="rId11"/>
    <p:sldId id="289" r:id="rId12"/>
    <p:sldId id="291" r:id="rId13"/>
    <p:sldId id="30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A233887-42D5-450D-91DD-E1D5FF2A8EDF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25DC37B-86BA-41BF-B117-23E12FA046A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D%D0%BD%D0%B0_%D0%90%D0%B2%D1%81%D1%82%D1%80%D0%B8%D0%B9%D1%81%D0%BA%D0%B0%D1%8F" TargetMode="External"/><Relationship Id="rId2" Type="http://schemas.openxmlformats.org/officeDocument/2006/relationships/hyperlink" Target="https://ru.wikipedia.org/wiki/%D0%A4%D1%83%D0%BA%D0%B5,_%D0%9D%D0%B8%D0%BA%D0%BE%D0%BB%D1%8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A%D0%BE%D0%BB%D1%8C%D0%B1%D0%B5%D1%80,_%D0%96%D0%B0%D0%BD-%D0%91%D0%B0%D1%82%D0%B8%D1%81%D1%82" TargetMode="External"/><Relationship Id="rId5" Type="http://schemas.openxmlformats.org/officeDocument/2006/relationships/hyperlink" Target="https://ru.wikipedia.org/wiki/%D0%92%D0%BE-%D0%BB%D0%B5-%D0%92%D0%B8%D0%BA%D0%BE%D0%BD%D1%82" TargetMode="External"/><Relationship Id="rId4" Type="http://schemas.openxmlformats.org/officeDocument/2006/relationships/hyperlink" Target="https://ru.wikipedia.org/wiki/%D0%9C%D0%B0%D0%B7%D0%B0%D1%80%D0%B8%D0%BD%D0%B8,_%D0%94%D0%B6%D1%83%D0%BB%D0%B8%D0%BE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4442" y="4653136"/>
            <a:ext cx="7361974" cy="1800200"/>
          </a:xfrm>
        </p:spPr>
        <p:txBody>
          <a:bodyPr/>
          <a:lstStyle/>
          <a:p>
            <a:r>
              <a:rPr lang="ru-RU" dirty="0" smtClean="0"/>
              <a:t>МХК 11 класс по программе </a:t>
            </a:r>
            <a:r>
              <a:rPr lang="ru-RU" dirty="0" err="1" smtClean="0"/>
              <a:t>Г.И.Даниловой</a:t>
            </a:r>
            <a:r>
              <a:rPr lang="ru-RU" dirty="0" smtClean="0"/>
              <a:t>.</a:t>
            </a:r>
          </a:p>
          <a:p>
            <a:r>
              <a:rPr lang="ru-RU" dirty="0"/>
              <a:t>в</a:t>
            </a:r>
            <a:r>
              <a:rPr lang="ru-RU" dirty="0" smtClean="0"/>
              <a:t>ыполнила учитель ИЗО и МХК МАОУ СОШ № 7 </a:t>
            </a:r>
            <a:r>
              <a:rPr lang="ru-RU" dirty="0" err="1" smtClean="0"/>
              <a:t>Сысолятина</a:t>
            </a:r>
            <a:r>
              <a:rPr lang="ru-RU" dirty="0" smtClean="0"/>
              <a:t> Нина Анатольевна.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54442" y="476673"/>
            <a:ext cx="7361974" cy="341632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ИЗОБРАЗИТЕЛЬНОЕ</a:t>
            </a:r>
          </a:p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ИСКУССТВО</a:t>
            </a:r>
          </a:p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БАРОККО (ЖИВОПИСЬ)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0345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724128" y="6021288"/>
            <a:ext cx="3168352" cy="6480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художник Гиацинт </a:t>
            </a:r>
            <a:r>
              <a:rPr lang="ru-RU" dirty="0" err="1" smtClean="0"/>
              <a:t>Риго</a:t>
            </a:r>
            <a:r>
              <a:rPr lang="ru-RU" dirty="0" smtClean="0"/>
              <a:t> (1659 – 1743)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96136" y="476672"/>
            <a:ext cx="3096344" cy="1147734"/>
          </a:xfrm>
        </p:spPr>
        <p:txBody>
          <a:bodyPr/>
          <a:lstStyle/>
          <a:p>
            <a:r>
              <a:rPr lang="ru-RU" sz="3200" b="1" dirty="0" smtClean="0"/>
              <a:t>Портрет Людовика </a:t>
            </a:r>
            <a:r>
              <a:rPr lang="en-US" sz="3200" b="1" dirty="0" smtClean="0"/>
              <a:t>XIV</a:t>
            </a:r>
            <a:endParaRPr lang="ru-RU" sz="3200" b="1" dirty="0"/>
          </a:p>
        </p:txBody>
      </p:sp>
      <p:pic>
        <p:nvPicPr>
          <p:cNvPr id="26626" name="Picture 2" descr="http://biblestudyjames.com/wp-content/uploads/2010/02/louie-14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0128"/>
            <a:ext cx="5356744" cy="6519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13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g1.liveinternet.ru/images/attach/c/0/42/217/42217274_1239143131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2" y="620688"/>
            <a:ext cx="8705767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34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1" y="570156"/>
            <a:ext cx="7699934" cy="698604"/>
          </a:xfrm>
        </p:spPr>
        <p:txBody>
          <a:bodyPr/>
          <a:lstStyle/>
          <a:p>
            <a:r>
              <a:rPr lang="ru-RU" sz="3600" dirty="0" smtClean="0"/>
              <a:t>А. Ватто «Вывеска лавки </a:t>
            </a:r>
            <a:r>
              <a:rPr lang="ru-RU" sz="3600" dirty="0" err="1" smtClean="0"/>
              <a:t>Жерсена</a:t>
            </a:r>
            <a:r>
              <a:rPr lang="ru-RU" sz="3600" dirty="0" smtClean="0"/>
              <a:t>»</a:t>
            </a:r>
            <a:endParaRPr lang="ru-RU" sz="3600" dirty="0"/>
          </a:p>
        </p:txBody>
      </p:sp>
      <p:pic>
        <p:nvPicPr>
          <p:cNvPr id="28674" name="Picture 2" descr="http://s019.radikal.ru/i634/1409/5a/166c4c35ac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99" y="1484784"/>
            <a:ext cx="8745681" cy="486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591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532581"/>
          </a:xfrm>
        </p:spPr>
        <p:txBody>
          <a:bodyPr/>
          <a:lstStyle/>
          <a:p>
            <a:pPr algn="ctr"/>
            <a:r>
              <a:rPr lang="ru-RU" dirty="0" smtClean="0"/>
              <a:t>Материалы взяты из интернета.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 и литература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6002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Изобразительное искусство барокко наиболее ярко и выразительно представлено </a:t>
            </a:r>
            <a:r>
              <a:rPr lang="ru-RU" i="1" dirty="0" smtClean="0"/>
              <a:t>декоративно монументальной живописью, </a:t>
            </a:r>
            <a:r>
              <a:rPr lang="ru-RU" dirty="0" smtClean="0"/>
              <a:t>покорявшей и ослепляющей современников своим праздничным блеском, накалом страстей, </a:t>
            </a:r>
            <a:r>
              <a:rPr lang="ru-RU" dirty="0"/>
              <a:t>н</a:t>
            </a:r>
            <a:r>
              <a:rPr lang="ru-RU" dirty="0" smtClean="0"/>
              <a:t>еукротимой энергией и динамикой.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ГЛАВНЫЕ ТЕМЫ:</a:t>
            </a:r>
          </a:p>
          <a:p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Торжество Божественной справедливости</a:t>
            </a:r>
          </a:p>
          <a:p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Прославление на небесах Христа, Богоматери и святых</a:t>
            </a:r>
          </a:p>
          <a:p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Античные аллегорические сюжеты</a:t>
            </a:r>
          </a:p>
          <a:p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Прославление воинских побед</a:t>
            </a:r>
          </a:p>
          <a:p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Утверждение новых законов</a:t>
            </a:r>
          </a:p>
          <a:p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Идея неограниченной власти государства и церкви</a:t>
            </a:r>
            <a:endParaRPr lang="ru-RU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Живопись Барокко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00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220072" y="3068960"/>
            <a:ext cx="3672408" cy="3600399"/>
          </a:xfrm>
        </p:spPr>
        <p:txBody>
          <a:bodyPr>
            <a:normAutofit/>
          </a:bodyPr>
          <a:lstStyle/>
          <a:p>
            <a:r>
              <a:rPr lang="ru-RU" dirty="0" smtClean="0"/>
              <a:t>Французский художник, теоретик искусства, глава французской художественной школы эпохи Людовика </a:t>
            </a:r>
            <a:r>
              <a:rPr lang="en-US" dirty="0" smtClean="0"/>
              <a:t>XIV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60360" y="476672"/>
            <a:ext cx="3832119" cy="1296144"/>
          </a:xfrm>
        </p:spPr>
        <p:txBody>
          <a:bodyPr/>
          <a:lstStyle/>
          <a:p>
            <a:r>
              <a:rPr lang="ru-RU" sz="3200" dirty="0" smtClean="0"/>
              <a:t>Шарль </a:t>
            </a:r>
            <a:r>
              <a:rPr lang="ru-RU" sz="3200" dirty="0" err="1" smtClean="0"/>
              <a:t>Лебрен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(1619 – 1690)</a:t>
            </a:r>
            <a:endParaRPr lang="ru-RU" sz="3200" dirty="0"/>
          </a:p>
        </p:txBody>
      </p:sp>
      <p:pic>
        <p:nvPicPr>
          <p:cNvPr id="21506" name="Picture 2" descr="http://www.intofineart.com/upload1/file-admin/images/new3/LE%20BRUN,%20Charles-7852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52" y="404664"/>
            <a:ext cx="4857741" cy="600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63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0" y="333375"/>
            <a:ext cx="8964488" cy="6263977"/>
          </a:xfrm>
        </p:spPr>
        <p:txBody>
          <a:bodyPr>
            <a:normAutofit/>
          </a:bodyPr>
          <a:lstStyle/>
          <a:p>
            <a:r>
              <a:rPr lang="ru-RU" dirty="0"/>
              <a:t>Родился в Париже, в одиннадцать лет по протекции будущего канцлера Франции Пьера </a:t>
            </a:r>
            <a:r>
              <a:rPr lang="ru-RU" dirty="0" err="1"/>
              <a:t>Сегье</a:t>
            </a:r>
            <a:r>
              <a:rPr lang="ru-RU" dirty="0"/>
              <a:t> поступил в ученики к Симону </a:t>
            </a:r>
            <a:r>
              <a:rPr lang="ru-RU" dirty="0" err="1"/>
              <a:t>Вуэ</a:t>
            </a:r>
            <a:r>
              <a:rPr lang="ru-RU" dirty="0"/>
              <a:t>. В возрасте пятнадцати лет выполнял заказы кардинала </a:t>
            </a:r>
            <a:r>
              <a:rPr lang="ru-RU" dirty="0" err="1"/>
              <a:t>Ришельё</a:t>
            </a:r>
            <a:r>
              <a:rPr lang="ru-RU" dirty="0"/>
              <a:t>, был замечен признанным мастером Никола Пуссеном, в 1642 отправился вместе с Пуссеном в Рим. Благодаря стипендии от </a:t>
            </a:r>
            <a:r>
              <a:rPr lang="ru-RU" dirty="0" err="1"/>
              <a:t>Сегье</a:t>
            </a:r>
            <a:r>
              <a:rPr lang="ru-RU" dirty="0"/>
              <a:t> </a:t>
            </a:r>
            <a:r>
              <a:rPr lang="ru-RU" dirty="0" err="1"/>
              <a:t>Лебрён</a:t>
            </a:r>
            <a:r>
              <a:rPr lang="ru-RU" dirty="0"/>
              <a:t> проработал в Риме, под началом Пуссена, четыре года</a:t>
            </a:r>
            <a:r>
              <a:rPr lang="ru-RU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r>
              <a:rPr lang="ru-RU" dirty="0"/>
              <a:t>Вернувшись в Париж, </a:t>
            </a:r>
            <a:r>
              <a:rPr lang="ru-RU" dirty="0" err="1"/>
              <a:t>Лебрён</a:t>
            </a:r>
            <a:r>
              <a:rPr lang="ru-RU" dirty="0"/>
              <a:t> приобрёл новых влиятельных покровителей, в том числе суперинтенданта финансов </a:t>
            </a:r>
            <a:r>
              <a:rPr lang="ru-RU" dirty="0">
                <a:hlinkClick r:id="rId2" tooltip="Фуке, Николя"/>
              </a:rPr>
              <a:t>Никола Фуке</a:t>
            </a:r>
            <a:r>
              <a:rPr lang="ru-RU" dirty="0"/>
              <a:t>, по заказу которого был написан портрет </a:t>
            </a:r>
            <a:r>
              <a:rPr lang="ru-RU" dirty="0">
                <a:hlinkClick r:id="rId3" tooltip="Анна Австрийская"/>
              </a:rPr>
              <a:t>Анны Австрийской</a:t>
            </a:r>
            <a:r>
              <a:rPr lang="ru-RU" dirty="0"/>
              <a:t>, а затем перешёл на службу к </a:t>
            </a:r>
            <a:r>
              <a:rPr lang="ru-RU" dirty="0">
                <a:hlinkClick r:id="rId4" tooltip="Мазарини, Джулио"/>
              </a:rPr>
              <a:t>кардиналу </a:t>
            </a:r>
            <a:r>
              <a:rPr lang="ru-RU" dirty="0" err="1">
                <a:hlinkClick r:id="rId4" tooltip="Мазарини, Джулио"/>
              </a:rPr>
              <a:t>Мазарини</a:t>
            </a:r>
            <a:r>
              <a:rPr lang="ru-RU" dirty="0"/>
              <a:t>. Работая в замке </a:t>
            </a:r>
            <a:r>
              <a:rPr lang="ru-RU" dirty="0">
                <a:hlinkClick r:id="rId5" tooltip="Во-ле-Виконт"/>
              </a:rPr>
              <a:t>Во-</a:t>
            </a:r>
            <a:r>
              <a:rPr lang="ru-RU" dirty="0" err="1">
                <a:hlinkClick r:id="rId5" tooltip="Во-ле-Виконт"/>
              </a:rPr>
              <a:t>ле</a:t>
            </a:r>
            <a:r>
              <a:rPr lang="ru-RU" dirty="0">
                <a:hlinkClick r:id="rId5" tooltip="Во-ле-Виконт"/>
              </a:rPr>
              <a:t>-Виконт</a:t>
            </a:r>
            <a:r>
              <a:rPr lang="ru-RU" dirty="0"/>
              <a:t>, </a:t>
            </a:r>
            <a:r>
              <a:rPr lang="ru-RU" dirty="0" err="1"/>
              <a:t>Лебрён</a:t>
            </a:r>
            <a:r>
              <a:rPr lang="ru-RU" dirty="0"/>
              <a:t> попал в центр интриг </a:t>
            </a:r>
            <a:r>
              <a:rPr lang="ru-RU" dirty="0" err="1"/>
              <a:t>Мазарини</a:t>
            </a:r>
            <a:r>
              <a:rPr lang="ru-RU" dirty="0"/>
              <a:t>, манипулировавшего соперничеством Фуке </a:t>
            </a:r>
            <a:r>
              <a:rPr lang="ru-RU" dirty="0" err="1"/>
              <a:t>и</a:t>
            </a:r>
            <a:r>
              <a:rPr lang="ru-RU" dirty="0" err="1">
                <a:hlinkClick r:id="rId6" tooltip="Кольбер, Жан-Батист"/>
              </a:rPr>
              <a:t>Кольбера</a:t>
            </a:r>
            <a:r>
              <a:rPr lang="ru-RU" dirty="0"/>
              <a:t>. Проявив себя в этом «деле» с лучшей стороны, он приобрёл уважение победителя — </a:t>
            </a:r>
            <a:r>
              <a:rPr lang="ru-RU" dirty="0" err="1"/>
              <a:t>Кольбера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124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148064" y="5589240"/>
            <a:ext cx="3744416" cy="96784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Апофеоз Людовика XIV. 1677. Музей изобразительных искусств (Будапешт).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60032" y="332656"/>
            <a:ext cx="3584721" cy="1291750"/>
          </a:xfrm>
        </p:spPr>
        <p:txBody>
          <a:bodyPr/>
          <a:lstStyle/>
          <a:p>
            <a:r>
              <a:rPr lang="en-US" sz="3200" dirty="0" smtClean="0"/>
              <a:t>1662 </a:t>
            </a:r>
            <a:r>
              <a:rPr lang="ru-RU" sz="3200" dirty="0" smtClean="0"/>
              <a:t>год </a:t>
            </a:r>
            <a:r>
              <a:rPr lang="en-US" sz="3200" dirty="0" smtClean="0"/>
              <a:t>– </a:t>
            </a:r>
            <a:r>
              <a:rPr lang="ru-RU" sz="3200" dirty="0" smtClean="0"/>
              <a:t>первый живописец короля</a:t>
            </a:r>
            <a:endParaRPr lang="ru-RU" sz="3200" dirty="0"/>
          </a:p>
        </p:txBody>
      </p:sp>
      <p:pic>
        <p:nvPicPr>
          <p:cNvPr id="22530" name="Picture 2" descr="https://upload.wikimedia.org/wikipedia/commons/thumb/0/01/Charles_Le_Brun_001.jpg/800px-Charles_Le_Brun_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2744"/>
            <a:ext cx="4398121" cy="623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48064" y="2060848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Метод </a:t>
            </a:r>
            <a:r>
              <a:rPr lang="ru-RU" sz="2400" dirty="0" err="1" smtClean="0"/>
              <a:t>Лебрена</a:t>
            </a:r>
            <a:r>
              <a:rPr lang="ru-RU" sz="2400" dirty="0" smtClean="0"/>
              <a:t> «Метод изображения страстей», предполагавший помпезное и льстивое восхваление высокопоставленных особ, принёс художнику головокружительный успех.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5772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1512168"/>
          </a:xfrm>
        </p:spPr>
        <p:txBody>
          <a:bodyPr/>
          <a:lstStyle/>
          <a:p>
            <a:r>
              <a:rPr lang="ru-RU" sz="2800" dirty="0" smtClean="0"/>
              <a:t>Директор королевской мануфактуры гобеленов, руководитель всех декоративных работ </a:t>
            </a:r>
            <a:br>
              <a:rPr lang="ru-RU" sz="2800" dirty="0" smtClean="0"/>
            </a:br>
            <a:r>
              <a:rPr lang="ru-RU" sz="2800" dirty="0" smtClean="0"/>
              <a:t>в Версальском дворце </a:t>
            </a:r>
            <a:endParaRPr lang="ru-RU" sz="2800" dirty="0"/>
          </a:p>
        </p:txBody>
      </p:sp>
      <p:pic>
        <p:nvPicPr>
          <p:cNvPr id="23556" name="Picture 4" descr="https://classconnection.s3.amazonaws.com/698/flashcards/3810698/jpg/rm-262-versailles-145233398C671995D6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7200800" cy="480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399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citycat.ru/rest/cards/painting/lebrun/lebru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449" y="1749178"/>
            <a:ext cx="3756939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http://www.anniehoa.com/Versailles/ceil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99" y="332656"/>
            <a:ext cx="4961036" cy="3720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4293096"/>
            <a:ext cx="4680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Роспись золочёного плафона множеством аллегорических композиций, прославляющих царствование и завоевания «короля- солнца» </a:t>
            </a:r>
            <a:r>
              <a:rPr lang="ru-RU" sz="2400" dirty="0"/>
              <a:t>Людовика </a:t>
            </a:r>
            <a:r>
              <a:rPr lang="ru-RU" sz="2400" dirty="0" smtClean="0"/>
              <a:t>XIV.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68316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vsdn.ru/images/data/mus/70667_big_13927079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0" y="1772816"/>
            <a:ext cx="904286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259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Главная задача (в стиле барокко) – передача противоречивых чувств и переживаний. Тончайших психологических оттенков человеческой души. В портретах </a:t>
            </a:r>
            <a:r>
              <a:rPr lang="en-US" dirty="0" smtClean="0"/>
              <a:t>XVII </a:t>
            </a:r>
            <a:r>
              <a:rPr lang="ru-RU" dirty="0" smtClean="0"/>
              <a:t>в. нет профильных изображений, люди обращены лицом к зрителю. Величественные позы, гордые, надменные взгляды. Изобилие множества символических атрибутов и аллегорических намёков. Сложные драпировки, яркие запоминающиеся детали, занавесы из тяжёлых тканей. Создание праздничной торжественной атмосферы.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жанр </a:t>
            </a:r>
            <a:r>
              <a:rPr lang="ru-RU" sz="4400" b="1" dirty="0" smtClean="0"/>
              <a:t>ПАРАДНЫЙ ПОРТРЕТ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394784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228</TotalTime>
  <Words>342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Твердый переплет</vt:lpstr>
      <vt:lpstr>Презентация PowerPoint</vt:lpstr>
      <vt:lpstr>Живопись Барокко</vt:lpstr>
      <vt:lpstr>Шарль Лебрен  (1619 – 1690)</vt:lpstr>
      <vt:lpstr>Презентация PowerPoint</vt:lpstr>
      <vt:lpstr>1662 год – первый живописец короля</vt:lpstr>
      <vt:lpstr>Директор королевской мануфактуры гобеленов, руководитель всех декоративных работ  в Версальском дворце </vt:lpstr>
      <vt:lpstr>Презентация PowerPoint</vt:lpstr>
      <vt:lpstr>Презентация PowerPoint</vt:lpstr>
      <vt:lpstr>жанр ПАРАДНЫЙ ПОРТРЕТ</vt:lpstr>
      <vt:lpstr>Портрет Людовика XIV</vt:lpstr>
      <vt:lpstr>Презентация PowerPoint</vt:lpstr>
      <vt:lpstr>А. Ватто «Вывеска лавки Жерсена»</vt:lpstr>
      <vt:lpstr>Материалы и литература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22</dc:creator>
  <cp:lastModifiedBy>22</cp:lastModifiedBy>
  <cp:revision>24</cp:revision>
  <dcterms:created xsi:type="dcterms:W3CDTF">2015-10-11T03:49:14Z</dcterms:created>
  <dcterms:modified xsi:type="dcterms:W3CDTF">2015-10-19T14:37:23Z</dcterms:modified>
</cp:coreProperties>
</file>