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8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</p:sldIdLst>
  <p:sldSz cx="7561263" cy="10656888"/>
  <p:notesSz cx="6888163" cy="10020300"/>
  <p:defaultTextStyle>
    <a:defPPr>
      <a:defRPr lang="ru-RU"/>
    </a:defPPr>
    <a:lvl1pPr marL="0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20476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40953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61429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81906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602382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22859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43335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63812" algn="l" defTabSz="104095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752" y="-120"/>
      </p:cViewPr>
      <p:guideLst>
        <p:guide orient="horz" pos="335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10545"/>
            <a:ext cx="6427074" cy="22843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38903"/>
            <a:ext cx="5292884" cy="27234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0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0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1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2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2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3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111436" y="569849"/>
            <a:ext cx="1275964" cy="1212221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3548" y="569849"/>
            <a:ext cx="3701869" cy="1212221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8" y="6848038"/>
            <a:ext cx="6427074" cy="211657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8" y="4516845"/>
            <a:ext cx="6427074" cy="233119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04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409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1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19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23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28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33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38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3548" y="3315477"/>
            <a:ext cx="2488916" cy="937658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98485" y="3315477"/>
            <a:ext cx="2488916" cy="937658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6770"/>
            <a:ext cx="6805137" cy="177614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4" y="2385466"/>
            <a:ext cx="3340871" cy="99414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476" indent="0">
              <a:buNone/>
              <a:defRPr sz="2300" b="1"/>
            </a:lvl2pPr>
            <a:lvl3pPr marL="1040953" indent="0">
              <a:buNone/>
              <a:defRPr sz="2000" b="1"/>
            </a:lvl3pPr>
            <a:lvl4pPr marL="1561429" indent="0">
              <a:buNone/>
              <a:defRPr sz="1800" b="1"/>
            </a:lvl4pPr>
            <a:lvl5pPr marL="2081906" indent="0">
              <a:buNone/>
              <a:defRPr sz="1800" b="1"/>
            </a:lvl5pPr>
            <a:lvl6pPr marL="2602382" indent="0">
              <a:buNone/>
              <a:defRPr sz="1800" b="1"/>
            </a:lvl6pPr>
            <a:lvl7pPr marL="3122859" indent="0">
              <a:buNone/>
              <a:defRPr sz="1800" b="1"/>
            </a:lvl7pPr>
            <a:lvl8pPr marL="3643335" indent="0">
              <a:buNone/>
              <a:defRPr sz="1800" b="1"/>
            </a:lvl8pPr>
            <a:lvl9pPr marL="416381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4" y="3379614"/>
            <a:ext cx="3340871" cy="61400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85466"/>
            <a:ext cx="3342183" cy="99414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476" indent="0">
              <a:buNone/>
              <a:defRPr sz="2300" b="1"/>
            </a:lvl2pPr>
            <a:lvl3pPr marL="1040953" indent="0">
              <a:buNone/>
              <a:defRPr sz="2000" b="1"/>
            </a:lvl3pPr>
            <a:lvl4pPr marL="1561429" indent="0">
              <a:buNone/>
              <a:defRPr sz="1800" b="1"/>
            </a:lvl4pPr>
            <a:lvl5pPr marL="2081906" indent="0">
              <a:buNone/>
              <a:defRPr sz="1800" b="1"/>
            </a:lvl5pPr>
            <a:lvl6pPr marL="2602382" indent="0">
              <a:buNone/>
              <a:defRPr sz="1800" b="1"/>
            </a:lvl6pPr>
            <a:lvl7pPr marL="3122859" indent="0">
              <a:buNone/>
              <a:defRPr sz="1800" b="1"/>
            </a:lvl7pPr>
            <a:lvl8pPr marL="3643335" indent="0">
              <a:buNone/>
              <a:defRPr sz="1800" b="1"/>
            </a:lvl8pPr>
            <a:lvl9pPr marL="416381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379614"/>
            <a:ext cx="3342183" cy="61400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4303"/>
            <a:ext cx="2487604" cy="180575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24303"/>
            <a:ext cx="4226957" cy="909535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0053"/>
            <a:ext cx="2487604" cy="7289609"/>
          </a:xfrm>
        </p:spPr>
        <p:txBody>
          <a:bodyPr/>
          <a:lstStyle>
            <a:lvl1pPr marL="0" indent="0">
              <a:buNone/>
              <a:defRPr sz="1600"/>
            </a:lvl1pPr>
            <a:lvl2pPr marL="520476" indent="0">
              <a:buNone/>
              <a:defRPr sz="1400"/>
            </a:lvl2pPr>
            <a:lvl3pPr marL="1040953" indent="0">
              <a:buNone/>
              <a:defRPr sz="1100"/>
            </a:lvl3pPr>
            <a:lvl4pPr marL="1561429" indent="0">
              <a:buNone/>
              <a:defRPr sz="1000"/>
            </a:lvl4pPr>
            <a:lvl5pPr marL="2081906" indent="0">
              <a:buNone/>
              <a:defRPr sz="1000"/>
            </a:lvl5pPr>
            <a:lvl6pPr marL="2602382" indent="0">
              <a:buNone/>
              <a:defRPr sz="1000"/>
            </a:lvl6pPr>
            <a:lvl7pPr marL="3122859" indent="0">
              <a:buNone/>
              <a:defRPr sz="1000"/>
            </a:lvl7pPr>
            <a:lvl8pPr marL="3643335" indent="0">
              <a:buNone/>
              <a:defRPr sz="1000"/>
            </a:lvl8pPr>
            <a:lvl9pPr marL="416381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59822"/>
            <a:ext cx="4536758" cy="88067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2212"/>
            <a:ext cx="4536758" cy="6394133"/>
          </a:xfrm>
        </p:spPr>
        <p:txBody>
          <a:bodyPr/>
          <a:lstStyle>
            <a:lvl1pPr marL="0" indent="0">
              <a:buNone/>
              <a:defRPr sz="3600"/>
            </a:lvl1pPr>
            <a:lvl2pPr marL="520476" indent="0">
              <a:buNone/>
              <a:defRPr sz="3200"/>
            </a:lvl2pPr>
            <a:lvl3pPr marL="1040953" indent="0">
              <a:buNone/>
              <a:defRPr sz="2700"/>
            </a:lvl3pPr>
            <a:lvl4pPr marL="1561429" indent="0">
              <a:buNone/>
              <a:defRPr sz="2300"/>
            </a:lvl4pPr>
            <a:lvl5pPr marL="2081906" indent="0">
              <a:buNone/>
              <a:defRPr sz="2300"/>
            </a:lvl5pPr>
            <a:lvl6pPr marL="2602382" indent="0">
              <a:buNone/>
              <a:defRPr sz="2300"/>
            </a:lvl6pPr>
            <a:lvl7pPr marL="3122859" indent="0">
              <a:buNone/>
              <a:defRPr sz="2300"/>
            </a:lvl7pPr>
            <a:lvl8pPr marL="3643335" indent="0">
              <a:buNone/>
              <a:defRPr sz="2300"/>
            </a:lvl8pPr>
            <a:lvl9pPr marL="416381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40497"/>
            <a:ext cx="4536758" cy="1250703"/>
          </a:xfrm>
        </p:spPr>
        <p:txBody>
          <a:bodyPr/>
          <a:lstStyle>
            <a:lvl1pPr marL="0" indent="0">
              <a:buNone/>
              <a:defRPr sz="1600"/>
            </a:lvl1pPr>
            <a:lvl2pPr marL="520476" indent="0">
              <a:buNone/>
              <a:defRPr sz="1400"/>
            </a:lvl2pPr>
            <a:lvl3pPr marL="1040953" indent="0">
              <a:buNone/>
              <a:defRPr sz="1100"/>
            </a:lvl3pPr>
            <a:lvl4pPr marL="1561429" indent="0">
              <a:buNone/>
              <a:defRPr sz="1000"/>
            </a:lvl4pPr>
            <a:lvl5pPr marL="2081906" indent="0">
              <a:buNone/>
              <a:defRPr sz="1000"/>
            </a:lvl5pPr>
            <a:lvl6pPr marL="2602382" indent="0">
              <a:buNone/>
              <a:defRPr sz="1000"/>
            </a:lvl6pPr>
            <a:lvl7pPr marL="3122859" indent="0">
              <a:buNone/>
              <a:defRPr sz="1000"/>
            </a:lvl7pPr>
            <a:lvl8pPr marL="3643335" indent="0">
              <a:buNone/>
              <a:defRPr sz="1000"/>
            </a:lvl8pPr>
            <a:lvl9pPr marL="416381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6770"/>
            <a:ext cx="6805137" cy="1776148"/>
          </a:xfrm>
          <a:prstGeom prst="rect">
            <a:avLst/>
          </a:prstGeom>
        </p:spPr>
        <p:txBody>
          <a:bodyPr vert="horz" lIns="104095" tIns="52048" rIns="104095" bIns="5204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86609"/>
            <a:ext cx="6805137" cy="7033053"/>
          </a:xfrm>
          <a:prstGeom prst="rect">
            <a:avLst/>
          </a:prstGeom>
        </p:spPr>
        <p:txBody>
          <a:bodyPr vert="horz" lIns="104095" tIns="52048" rIns="104095" bIns="5204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877358"/>
            <a:ext cx="1764295" cy="567380"/>
          </a:xfrm>
          <a:prstGeom prst="rect">
            <a:avLst/>
          </a:prstGeom>
        </p:spPr>
        <p:txBody>
          <a:bodyPr vert="horz" lIns="104095" tIns="52048" rIns="104095" bIns="5204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F7167-33C2-42F4-B74B-AE639389151B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877358"/>
            <a:ext cx="2394400" cy="567380"/>
          </a:xfrm>
          <a:prstGeom prst="rect">
            <a:avLst/>
          </a:prstGeom>
        </p:spPr>
        <p:txBody>
          <a:bodyPr vert="horz" lIns="104095" tIns="52048" rIns="104095" bIns="5204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877358"/>
            <a:ext cx="1764295" cy="567380"/>
          </a:xfrm>
          <a:prstGeom prst="rect">
            <a:avLst/>
          </a:prstGeom>
        </p:spPr>
        <p:txBody>
          <a:bodyPr vert="horz" lIns="104095" tIns="52048" rIns="104095" bIns="52048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980E0-4577-4DC2-B029-4D6D8B3874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095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357" indent="-390357" algn="l" defTabSz="104095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5774" indent="-325298" algn="l" defTabSz="1040953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1191" indent="-260238" algn="l" defTabSz="1040953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1668" indent="-260238" algn="l" defTabSz="104095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2144" indent="-260238" algn="l" defTabSz="1040953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2621" indent="-260238" algn="l" defTabSz="104095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3097" indent="-260238" algn="l" defTabSz="104095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3574" indent="-260238" algn="l" defTabSz="104095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24050" indent="-260238" algn="l" defTabSz="104095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20476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40953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61429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1906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02382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22859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43335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63812" algn="l" defTabSz="10409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http://img1.liveinternet.ru/images/attach/c/6/92/127/92127713_cut_list_nv_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63527">
            <a:off x="1816631" y="988328"/>
            <a:ext cx="5459392" cy="5459392"/>
          </a:xfrm>
          <a:prstGeom prst="rect">
            <a:avLst/>
          </a:prstGeom>
          <a:noFill/>
        </p:spPr>
      </p:pic>
      <p:pic>
        <p:nvPicPr>
          <p:cNvPr id="39952" name="Picture 16" descr="http://s41.radikal.ru/i093/1009/95/f50dd68d265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" y="-1"/>
            <a:ext cx="7581595" cy="1065688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548383" y="1512020"/>
            <a:ext cx="505484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Картотека стихов</a:t>
            </a:r>
          </a:p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 осень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74338" y="10256778"/>
            <a:ext cx="328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Васильева О.В.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476375" y="1106975"/>
            <a:ext cx="46805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Опустел скворечник –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Улетели птицы,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Листьям на деревьях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Тоже не сидится.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Целый день сегодня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летят, летят...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Видно, тоже в Африку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Улететь хотят.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Кончается лето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Кончается лето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Кончается лето,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солнце не светит,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А прячется где-то.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дождь-первоклассник,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Робея немножко,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косую линейку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Линует окошко.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3108325"/>
            <a:ext cx="282575" cy="282575"/>
          </a:xfrm>
          <a:prstGeom prst="rect">
            <a:avLst/>
          </a:prstGeom>
          <a:noFill/>
        </p:spPr>
      </p:pic>
      <p:pic>
        <p:nvPicPr>
          <p:cNvPr id="33795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4513" y="187325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0" y="0"/>
            <a:ext cx="7552087" cy="10656888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04367" y="1151980"/>
            <a:ext cx="4680520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Листопад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Вьётся в воздухе листва,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жёлтых листьях вся Москва.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 окошка мы сидим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глядим наружу.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Шепчут листья: - Улетим! -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ныряют в лужу.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(Ю.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Коринец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Осенний клад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Падают с ветки жёлтые монетки...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Под ногами целый клад!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Это осень золотая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Дарит листья не считая,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Золотые дарит листья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Вам, и нам,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всем подряд.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Пивоварова)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2770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8563" y="-2654300"/>
            <a:ext cx="282575" cy="282575"/>
          </a:xfrm>
          <a:prstGeom prst="rect">
            <a:avLst/>
          </a:prstGeom>
          <a:noFill/>
        </p:spPr>
      </p:pic>
      <p:pic>
        <p:nvPicPr>
          <p:cNvPr id="32771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2113" y="92075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48383" y="863948"/>
            <a:ext cx="4608512" cy="895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Осы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Осы к осени желтее,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Полосатее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 и злее, –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Видно, бабушкин компот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Им покоя не даёт.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варенье, и повидло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Есть у нас , а им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Обидно.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 наступила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Стала сладкою рябина...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Вся трава — как веник...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Муравей несет дубину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теплый муравейник...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муравейнике напилит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Из нее поленья...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Потому что наступила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Осень... к сожаленью...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(А.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Анпилов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575" y="-3067050"/>
            <a:ext cx="282575" cy="282575"/>
          </a:xfrm>
          <a:prstGeom prst="rect">
            <a:avLst/>
          </a:prstGeom>
          <a:noFill/>
        </p:spPr>
      </p:pic>
      <p:pic>
        <p:nvPicPr>
          <p:cNvPr id="31747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8025" y="-46038"/>
            <a:ext cx="282575" cy="28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9176" y="0"/>
            <a:ext cx="7552087" cy="10656888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332359" y="1007964"/>
            <a:ext cx="4896544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Ходит осень по дорожке,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Промочила в лужах ножки.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Льют дожди,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нет просвета,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Затерялось где-то лето.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Ходит осень, бродит осень,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Ветер с клёна листья сбросил.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Под ногами коврик новый,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Жёлто-розовый кленовый.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Авдиенко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Непослушный дождь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Дождик, дождик, ты послушай: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Не ходи босой по лужам.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дорогам бродит осень,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Холода в котомке носит,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Побелеешь – снегом станешь –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 апреля не растаешь.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(Т. Конева)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2728913"/>
            <a:ext cx="282575" cy="282575"/>
          </a:xfrm>
          <a:prstGeom prst="rect">
            <a:avLst/>
          </a:prstGeom>
          <a:noFill/>
        </p:spPr>
      </p:pic>
      <p:pic>
        <p:nvPicPr>
          <p:cNvPr id="30723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0300" y="841375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620391" y="1079972"/>
            <a:ext cx="4680520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Осенние слёзы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Плакали ночью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Желтые клены.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Вспомнили клёны,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были зелёны.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жёлтой берёзы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Тоже капало.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Значит, берёза тоже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Плакала…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(Э.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Машковская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Добрая волшебница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золотой карете,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Что с конём игривым,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Проскакала Осень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 лесам и нивам.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Добрая волшебница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переиначила: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Ярко – жёлтым цветом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Землю разукрасила.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неба сонный месяц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Чуду удивляется.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кругом искрится,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переливается.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(Ю. Капустина)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3075" y="-3271838"/>
            <a:ext cx="282575" cy="282575"/>
          </a:xfrm>
          <a:prstGeom prst="rect">
            <a:avLst/>
          </a:prstGeom>
          <a:noFill/>
        </p:spPr>
      </p:pic>
      <p:pic>
        <p:nvPicPr>
          <p:cNvPr id="29699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75" y="-150813"/>
            <a:ext cx="282575" cy="28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44328" y="802116"/>
            <a:ext cx="4392487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Озорники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Закружился надо мной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Дождь из листьев озорной.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 чего же он хорош!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Где такой еще найдешь –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Без конца и без начала?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Танцевать под ним я стала,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Мы плясали, как друзья, –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Дождь из листиков и 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(Л.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Разводова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Осеннее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Улетает птичья стая,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Тучи носятся, рыдая.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Будто тонкая былинка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ветру дрожит осинка.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Говорю ей: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 Успокойся,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Белой зимушки не бойся.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Мельничук)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4600" y="-2792413"/>
            <a:ext cx="282575" cy="282575"/>
          </a:xfrm>
          <a:prstGeom prst="rect">
            <a:avLst/>
          </a:prstGeom>
          <a:noFill/>
        </p:spPr>
      </p:pic>
      <p:pic>
        <p:nvPicPr>
          <p:cNvPr id="28675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503238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88343" y="1007964"/>
            <a:ext cx="5040560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кусте-кусточке –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Жёлтые листочки,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Виснет тучка в просини, –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Значит, дело к осени!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красных листьях бережок.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листик – как флажок.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Стал наш парк осенний строже.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Бронзой весь покроется!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Осень, кажется мне, тоже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 октябрю готовится...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красных листьях бережок.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листик – как флажок!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Демьянов)</a:t>
            </a:r>
            <a:b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Я хожу, грущу один: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 рядом где-то.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Жёлтым листиком в реке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утонуло лето.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Я ему бросаю круг –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свой венок последний.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Только лето не спасти,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день – осенний.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(Г. Новицкая)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3890963"/>
            <a:ext cx="282575" cy="282575"/>
          </a:xfrm>
          <a:prstGeom prst="rect">
            <a:avLst/>
          </a:prstGeom>
          <a:noFill/>
        </p:spPr>
      </p:pic>
      <p:pic>
        <p:nvPicPr>
          <p:cNvPr id="27651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1052513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260351" y="935956"/>
            <a:ext cx="4896544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Летят дождинки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Летят, летят дождинки,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Не выйдешь из ворот.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 вымокшей тропинке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Сырой туман ползет.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 погрустневших сосен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огненных рябин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Идет и сеет осень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Душистые грибы!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Демьянов)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Дарит осень чудеса,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 еще какие!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Разнаряжены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 леса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шапки золотые.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пеньке сидят гурьбой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Рыжие опята,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паук – ловкач какой! –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Тянет сеть куда-то.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Дождь и жухлая трава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сонной чаще ночью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Непонятные слова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 утра бормочут.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(М. Геллер)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2463" y="-3616325"/>
            <a:ext cx="282575" cy="282575"/>
          </a:xfrm>
          <a:prstGeom prst="rect">
            <a:avLst/>
          </a:prstGeom>
          <a:noFill/>
        </p:spPr>
      </p:pic>
      <p:pic>
        <p:nvPicPr>
          <p:cNvPr id="26627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46038"/>
            <a:ext cx="282575" cy="28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60351" y="287884"/>
            <a:ext cx="4392488" cy="1006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Праздник урожая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 скверы украшает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Разноцветною листвой.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 кормит урожаем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Птиц, зверей и нас с тобой.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в садах, и в огороде,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в лесу, и у воды.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Приготовила природа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Всевозможные плоды.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полях идёт уборка -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Собирают люди хлеб.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Тащит мышка зёрна в норку,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был зимой обед.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Сушат белочки коренья,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запасают пчёлы мёд.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Варит бабушка варенье,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погреб яблоки кладёт.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Уродился урожай -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Собирай дары природы!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холод, в стужу, в непогоду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Пригодится урожай!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(Т. Бокова)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Улетали лебеди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Улетали лебеди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севера на юг.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Растеряли лебеди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Белый-белый пух.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 ли пух лебяжий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воздухе блестит,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 ли в окна наши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Первый снег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Летит.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Приходько)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4700" y="-4714875"/>
            <a:ext cx="282575" cy="282575"/>
          </a:xfrm>
          <a:prstGeom prst="rect">
            <a:avLst/>
          </a:prstGeom>
          <a:noFill/>
        </p:spPr>
      </p:pic>
      <p:pic>
        <p:nvPicPr>
          <p:cNvPr id="25603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088" y="1876425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044328" y="1419652"/>
            <a:ext cx="4608512" cy="681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Кричит ворона в небе: –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Кар-р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лесу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пожар-р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, в лесу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пожар-р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А было просто очень: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нем поселилась осень!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(Е.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Интулов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Осеннее одеяло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деревьях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Листьев мало.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земле –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Невпроворот.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Из лоскутьев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Одеяло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прощанье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Шьёт.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(С. Островский)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4034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2689225"/>
            <a:ext cx="282575" cy="282575"/>
          </a:xfrm>
          <a:prstGeom prst="rect">
            <a:avLst/>
          </a:prstGeom>
          <a:noFill/>
        </p:spPr>
      </p:pic>
      <p:pic>
        <p:nvPicPr>
          <p:cNvPr id="44035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-492125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548383" y="3752833"/>
            <a:ext cx="432048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2713038"/>
            <a:ext cx="282575" cy="282575"/>
          </a:xfrm>
          <a:prstGeom prst="rect">
            <a:avLst/>
          </a:prstGeom>
          <a:noFill/>
        </p:spPr>
      </p:pic>
      <p:pic>
        <p:nvPicPr>
          <p:cNvPr id="1035" name="Picture 11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900" y="582613"/>
            <a:ext cx="282575" cy="28257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60351" y="1007964"/>
            <a:ext cx="3888432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на деревьях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листья пожелтели,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в край далекий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птицы улетели,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небо хмурое,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дождик льется,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Это время года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осенью зовется.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(М.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Ходякова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 идёт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Следом за летом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 идёт.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Жёлтые песни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Ей ветер поёт,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Красную под ноги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Стелет листву,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Белой снежинкой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Летит в синеву.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pic>
        <p:nvPicPr>
          <p:cNvPr id="43010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2689225"/>
            <a:ext cx="282575" cy="282575"/>
          </a:xfrm>
          <a:prstGeom prst="rect">
            <a:avLst/>
          </a:prstGeom>
          <a:noFill/>
        </p:spPr>
      </p:pic>
      <p:pic>
        <p:nvPicPr>
          <p:cNvPr id="43011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-492125"/>
            <a:ext cx="282575" cy="282575"/>
          </a:xfrm>
          <a:prstGeom prst="rect">
            <a:avLst/>
          </a:prstGeom>
          <a:noFill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404367" y="1079972"/>
            <a:ext cx="4752528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Ходит осень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нашем парке,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Дарит осень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Всем подарки: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Бусы красные –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Рябине,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Фартук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 –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Осине,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Зонтик желтый –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Тополям,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Фрукты осень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Дарит нам.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Винокуров)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Что ни день – то резче ветер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Рвет в лесу листву с ветвей…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Что ни день – то раньше вечер,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А светает все поздней.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Медлит солнышко, как будто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Подниматься силы нет…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Потому и всходит утро над землей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Почти в обед.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Мазнин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3013" name="Picture 5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3752850"/>
            <a:ext cx="282575" cy="282575"/>
          </a:xfrm>
          <a:prstGeom prst="rect">
            <a:avLst/>
          </a:prstGeom>
          <a:noFill/>
        </p:spPr>
      </p:pic>
      <p:pic>
        <p:nvPicPr>
          <p:cNvPr id="43014" name="Picture 6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641350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pic>
        <p:nvPicPr>
          <p:cNvPr id="43010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2689225"/>
            <a:ext cx="282575" cy="282575"/>
          </a:xfrm>
          <a:prstGeom prst="rect">
            <a:avLst/>
          </a:prstGeom>
          <a:noFill/>
        </p:spPr>
      </p:pic>
      <p:pic>
        <p:nvPicPr>
          <p:cNvPr id="43011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0" y="-492125"/>
            <a:ext cx="282575" cy="282575"/>
          </a:xfrm>
          <a:prstGeom prst="rect">
            <a:avLst/>
          </a:prstGeom>
          <a:noFill/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836415" y="935956"/>
            <a:ext cx="3816424" cy="87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Осень-лиса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Прошла лиса под кустом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обожгла листву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Хвостом.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Огонь по веточкам полез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запылал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Осенний лес.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(Н. Красильников)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Осенью 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журавлином небе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Ветер тучи носит.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Шепчет верба вербе: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"Осень. Снова осень!"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Листьев желтый ливень,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Солнце ниже сосен.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Шепчет ива иве: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"Осень. Скоро осень!"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кустарник иней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Белый плащ набросил.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Шепчет дуб рябине: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"Осень. Скоро осень!"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Шепчут елям ели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Средь лесного бора: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"Скоро заметелит</a:t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завьюжит скоро!"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(А. Ефимцев)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2238" y="-3919538"/>
            <a:ext cx="282575" cy="282575"/>
          </a:xfrm>
          <a:prstGeom prst="rect">
            <a:avLst/>
          </a:prstGeom>
          <a:noFill/>
        </p:spPr>
      </p:pic>
      <p:pic>
        <p:nvPicPr>
          <p:cNvPr id="47107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2025" y="-1316038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9176" y="0"/>
            <a:ext cx="7552087" cy="10656888"/>
          </a:xfrm>
          <a:prstGeom prst="rect">
            <a:avLst/>
          </a:prstGeom>
          <a:noFill/>
        </p:spPr>
      </p:pic>
      <p:pic>
        <p:nvPicPr>
          <p:cNvPr id="43010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-2689225"/>
            <a:ext cx="282575" cy="282575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-461665"/>
            <a:ext cx="29885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124447" y="3930675"/>
            <a:ext cx="33123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6415" y="1656036"/>
            <a:ext cx="40485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 берега несмело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Ложится хрупкий лед.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Печально туча серая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дну пруда плывет.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Суровой дышит осенью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Прозрачная вода.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Деревья листья сбросили,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Встречая холода.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(Г.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Ладонщиков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pic>
        <p:nvPicPr>
          <p:cNvPr id="12" name="Picture 12" descr="http://www.playcast.ru/uploads/2014/08/23/95996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16330">
            <a:off x="456576" y="3336747"/>
            <a:ext cx="6599238" cy="6599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980431" y="719932"/>
            <a:ext cx="3600400" cy="895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Хлопотунья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Далеко ещё зима,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Но не для потехи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Тащит белка в закрома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Ягоды, орехи...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Где же взять зимой сластей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детей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для гостей?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В лесу осиновом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лесу осиновом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Дрожат осинки.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Срывает ветер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осин косынки.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Он на тропинки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Косынки сбросит –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лесу осиновом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Наступит осень.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3675" y="-2928938"/>
            <a:ext cx="282575" cy="282575"/>
          </a:xfrm>
          <a:prstGeom prst="rect">
            <a:avLst/>
          </a:prstGeom>
          <a:noFill/>
        </p:spPr>
      </p:pic>
      <p:pic>
        <p:nvPicPr>
          <p:cNvPr id="41987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6588" y="366713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76375" y="731546"/>
            <a:ext cx="4248472" cy="840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Птицы улетают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Птиц провожают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дорогу леса: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Долгое эхо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Летит в небеса.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Птиц провожают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дорогу луга: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Выросли травы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большие стога.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Даже вослед им,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будто крылом,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Пугало машет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Пустым рукавом.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Степанов)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Осень, осень.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гости просим!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Осень, осень,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Погости недель восемь: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обильными хлебами,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высокими снопами,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листопадом и дождем,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перелетным журавлем.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(И. Суриков)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4200" y="-3398838"/>
            <a:ext cx="282575" cy="282575"/>
          </a:xfrm>
          <a:prstGeom prst="rect">
            <a:avLst/>
          </a:prstGeom>
          <a:noFill/>
        </p:spPr>
      </p:pic>
      <p:pic>
        <p:nvPicPr>
          <p:cNvPr id="40963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995363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908423" y="574319"/>
            <a:ext cx="3312368" cy="895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Сентябрь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Стало вдруг светлее вдвое,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Двор как в солнечных лучах –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Это платье золотое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 березы на плечах.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Утром мы во двор идём –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Листья сыплются дождём,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Под ногами шелестят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летят…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…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…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Пролетают паутинки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 паучками в серединке,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высоко от земли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Пролетают журавли.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летит! Должно быть, это 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Улетает наше лето.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(Е. Трутнева)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Осина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саду осеннем,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 дорожки,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Осина хлопает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 ладошки.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Вот почему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той неделе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Ее ладошки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Покраснели.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(Р. 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Сеф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25" y="-3522663"/>
            <a:ext cx="282575" cy="282575"/>
          </a:xfrm>
          <a:prstGeom prst="rect">
            <a:avLst/>
          </a:prstGeom>
          <a:noFill/>
        </p:spPr>
      </p:pic>
      <p:pic>
        <p:nvPicPr>
          <p:cNvPr id="38915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" y="1150938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188343" y="1223988"/>
            <a:ext cx="5256583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Почему деревья осенью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сбрасывают листья?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Почему к зиме деревья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Раздеваются кругом?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А деревьям тоже нужно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Раздеваться перед сном!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Орлов)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Листопад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Листопад, листопад,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Листья желтые летят.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Желтый клен, желтый бук,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Желтый в небе солнца круг.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Желтый двор, желтый дом.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Вся земля желта кругом.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Желтизна, желтизна,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Значит, осень – не весна.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Нирович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1563" y="-2300288"/>
            <a:ext cx="282575" cy="282575"/>
          </a:xfrm>
          <a:prstGeom prst="rect">
            <a:avLst/>
          </a:prstGeom>
          <a:noFill/>
        </p:spPr>
      </p:pic>
      <p:pic>
        <p:nvPicPr>
          <p:cNvPr id="37891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8563" y="-103188"/>
            <a:ext cx="282575" cy="28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24447" y="575916"/>
            <a:ext cx="3238451" cy="978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Листопад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Опавшей листвы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Разговор еле слышен: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Мы с кленов 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Мы с яблонь 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Мы с вишен 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С осинки 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С черемухи 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С дуба 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С березы…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Везде листопад: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На пороге морозы!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(Ю. Капотов)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Ути-ути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Под берёзой,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Под осиной,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Шевелясь едва-едва,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Будто выводок утиный,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 реке плывёт листва.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Не забудьте, не забудьте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Возвратиться к нам весной!..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– 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Ути-ути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!..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Ути-ути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...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Утихает мир лесной.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стоят деревья-мамы,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тревожно шелестят,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И глядят на самых-самых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Жёлтых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маленьких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листят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(М. 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Яснов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8563" y="-4576763"/>
            <a:ext cx="282575" cy="282575"/>
          </a:xfrm>
          <a:prstGeom prst="rect">
            <a:avLst/>
          </a:prstGeom>
          <a:noFill/>
        </p:spPr>
      </p:pic>
      <p:pic>
        <p:nvPicPr>
          <p:cNvPr id="36867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-457200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332359" y="1151980"/>
            <a:ext cx="4968552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Октябрь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Вот на ветке лист кленовый.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Нынче он совсем как новый!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Весь румяный, золотой.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Ты куда, листок? Постой!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(В. Берестов)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Осенняя Гамма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Пусто чижика гнездо.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День осенний на дворе.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Ре.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Воет ветер за дверьми.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До. Ре. Ми.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Светлых дней пуста графа.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Фа.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Побелела вся земля.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Ля.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Лёд на лужах, словно соль.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Соль.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Шапку тёплую носи.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Си.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До. Ре. Ми. Фа. Соль. Ля. Си. До.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Дождь. Дождь. Дождь. Дождь.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Снег!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Лучезар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Станчев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5842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425" y="-3752850"/>
            <a:ext cx="282575" cy="282575"/>
          </a:xfrm>
          <a:prstGeom prst="rect">
            <a:avLst/>
          </a:prstGeom>
          <a:noFill/>
        </p:spPr>
      </p:pic>
      <p:pic>
        <p:nvPicPr>
          <p:cNvPr id="35843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0" y="-1555750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rerefat.ru/tw_files2/urls_1/255/d-254882/254882_html_m4ed1a4bc.png"/>
          <p:cNvPicPr>
            <a:picLocks noChangeAspect="1" noChangeArrowheads="1"/>
          </p:cNvPicPr>
          <p:nvPr/>
        </p:nvPicPr>
        <p:blipFill>
          <a:blip r:embed="rId2" cstate="print"/>
          <a:srcRect t="1922" r="2425" b="1876"/>
          <a:stretch>
            <a:fillRect/>
          </a:stretch>
        </p:blipFill>
        <p:spPr bwMode="auto">
          <a:xfrm>
            <a:off x="-1" y="0"/>
            <a:ext cx="7552087" cy="10656888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476375" y="1518117"/>
            <a:ext cx="4608512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В октябре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Серый день короче ночи,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Холодна в реке вода,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Частый дождик землю мочит,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Свищет ветер в проводах.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Опадают листья в лужи,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Хлеб убрали в закрома,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До прихода зимней стужи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Утепляются дома.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(Г.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Ладонщиков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Поздняя осень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У берега несмело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Ложится хрупкий лед.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Печально туча серая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дну пруда плывет.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Суровой дышит осенью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Прозрачная вода.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Деревья листья сбросили,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Встречая холода.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(Г.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Ладонщиков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1425" y="-2928938"/>
            <a:ext cx="282575" cy="282575"/>
          </a:xfrm>
          <a:prstGeom prst="rect">
            <a:avLst/>
          </a:prstGeom>
          <a:noFill/>
        </p:spPr>
      </p:pic>
      <p:pic>
        <p:nvPicPr>
          <p:cNvPr id="34819" name="Picture 3" descr="http://zanimatika.narod.ru/Listi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2913" y="366713"/>
            <a:ext cx="282575" cy="2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43</Words>
  <Application>Microsoft Office PowerPoint</Application>
  <PresentationFormat>Произвольный</PresentationFormat>
  <Paragraphs>115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43</cp:revision>
  <dcterms:created xsi:type="dcterms:W3CDTF">2015-10-04T08:23:14Z</dcterms:created>
  <dcterms:modified xsi:type="dcterms:W3CDTF">2015-10-04T16:48:53Z</dcterms:modified>
</cp:coreProperties>
</file>