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1B29-C282-44B7-870A-756963B5022A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0F3B-4C30-4B0A-97FC-E08A6CA11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1B29-C282-44B7-870A-756963B5022A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0F3B-4C30-4B0A-97FC-E08A6CA11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1B29-C282-44B7-870A-756963B5022A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0F3B-4C30-4B0A-97FC-E08A6CA11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1B29-C282-44B7-870A-756963B5022A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0F3B-4C30-4B0A-97FC-E08A6CA11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1B29-C282-44B7-870A-756963B5022A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0F3B-4C30-4B0A-97FC-E08A6CA11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1B29-C282-44B7-870A-756963B5022A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0F3B-4C30-4B0A-97FC-E08A6CA11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1B29-C282-44B7-870A-756963B5022A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0F3B-4C30-4B0A-97FC-E08A6CA11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1B29-C282-44B7-870A-756963B5022A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0F3B-4C30-4B0A-97FC-E08A6CA11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1B29-C282-44B7-870A-756963B5022A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0F3B-4C30-4B0A-97FC-E08A6CA11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1B29-C282-44B7-870A-756963B5022A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0F3B-4C30-4B0A-97FC-E08A6CA11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1B29-C282-44B7-870A-756963B5022A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0F3B-4C30-4B0A-97FC-E08A6CA11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B1B29-C282-44B7-870A-756963B5022A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70F3B-4C30-4B0A-97FC-E08A6CA11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/>
              <a:t>Категории этики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372200" y="4941168"/>
            <a:ext cx="2664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выполнила </a:t>
            </a:r>
          </a:p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педагог и учитель обществознания</a:t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лицея №7</a:t>
            </a:r>
          </a:p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Райникова Елена Владимировна 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Справедливость считают синонимом правосудия. Правосу­дие с древних времен изображали с повязкой на глазах, с веса­ми и мечом. Это означает, что судящий должен быть беспри­страстен, что прежде, чем решить, он обязан точно взвесить все "за" и "против", а решив, непреклонно проводить справед­ливое решение в жизнь.</a:t>
            </a:r>
          </a:p>
          <a:p>
            <a:r>
              <a:rPr lang="ru-RU" dirty="0" smtClean="0"/>
              <a:t>В юридической деятельности принципиальна проблема со­отношения законности и справедливости. В силу известной кон­сервативности законодательства и сложности регулируемых им отношений могут возникать ситуации, когда решение, формально соответствующее букве закона, окажется несправедливым, а также ситуации противоположного рода.</a:t>
            </a:r>
          </a:p>
          <a:p>
            <a:r>
              <a:rPr lang="ru-RU" dirty="0" smtClean="0"/>
              <a:t>Между тем незаконное решение в принципе нельзя при­знавать справедливым, поэтому необходимо своевременно от­ражать в законодательстве происходящие в обществе измене­ния, предусматривать возможность выбора решений в зависи­мости от обстоятельств дела (например, процесс смягчить на­казание или вовсе от него освободить). Уже созданы суды при­сяжных, правомочных принять решение в соответствии с их совестью, народным пониманием справедливости.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Долг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i="1" dirty="0" smtClean="0"/>
              <a:t>Долг —</a:t>
            </a:r>
            <a:r>
              <a:rPr lang="ru-RU" dirty="0" smtClean="0"/>
              <a:t> категория этики, означающая отношение личности к обществу, другим людям, выражающееся в нравственной обя­занности по отношению к ним в конкретных условиях.</a:t>
            </a:r>
          </a:p>
          <a:p>
            <a:r>
              <a:rPr lang="ru-RU" dirty="0" smtClean="0"/>
              <a:t>Долг представляет собой нравственную задачу, которую человек формулирует для себя сам на основании нравственных требований, обращенных ко всем. Это личная задача конкрет­ного лица в конкретной ситуации.</a:t>
            </a:r>
          </a:p>
          <a:p>
            <a:r>
              <a:rPr lang="ru-RU" dirty="0" smtClean="0"/>
              <a:t>Долг может быть социальным: патриотический, воин­ский, долг врача, долг судьи, долг следователя и т. п. Долг личный: родительский, сыновний, супружеский, товарище­ский и пр.</a:t>
            </a:r>
          </a:p>
          <a:p>
            <a:r>
              <a:rPr lang="ru-RU" dirty="0" smtClean="0"/>
              <a:t>Успешно выполнять свои функции работники судов и про­куратуры могут только тогда, когда они глубоко осознали соци­альное значение своей деятельности и обладают высоким чув­ством долга, готовы до конца, вопреки всем трудностям и пре­пятствиям, его выполнить. Судья, прокурор, следователь не может мириться с нарушениями законов, прав человека, инте­ресов общества и государства.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1600200"/>
            <a:ext cx="6186502" cy="452596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 глазах общества судья, прокурор, следователь — непреклонный страж законности, которым движет только чувство долга, не допускающий компромиссов, сделок с совестью, не поддающийся каким-либо влияниям и служащий только закону и справедливости. Но чтобы действовать таким образом, недостаточно занимать определенную должность и знать законы. Необходимы еще соответствующие нравственные качества, позволяющие твердо стоять на страже справедливости, несмотря ни на какие влияния.</a:t>
            </a:r>
          </a:p>
          <a:p>
            <a:r>
              <a:rPr lang="ru-RU" dirty="0" smtClean="0"/>
              <a:t>Судья, впервые избранный на должность, приносит прися­гу (см. ст. 8 Закона о статусе судей в Российской Федерации), в которой торжественно клянется быть беспристрастным и спра­ведливым, как велят ему долг судьи и его совесть.</a:t>
            </a:r>
          </a:p>
          <a:p>
            <a:endParaRPr lang="ru-RU" dirty="0"/>
          </a:p>
        </p:txBody>
      </p:sp>
      <p:pic>
        <p:nvPicPr>
          <p:cNvPr id="14338" name="Picture 2" descr="Набор новых судей &quot; www.CSDS.ws - Создай свой сервер cs, csgo, l4d, cod, samp без всяких проблем. У нас много серверов, статей,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500306"/>
            <a:ext cx="2471711" cy="20478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Совесть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2143116"/>
            <a:ext cx="4686304" cy="3983047"/>
          </a:xfrm>
        </p:spPr>
        <p:txBody>
          <a:bodyPr>
            <a:normAutofit fontScale="47500" lnSpcReduction="20000"/>
          </a:bodyPr>
          <a:lstStyle/>
          <a:p>
            <a:r>
              <a:rPr lang="ru-RU" i="1" dirty="0" smtClean="0"/>
              <a:t>Совесть</a:t>
            </a:r>
            <a:r>
              <a:rPr lang="ru-RU" dirty="0" smtClean="0"/>
              <a:t> иногда называют другой стороной долга. Совесть — </a:t>
            </a:r>
            <a:r>
              <a:rPr lang="ru-RU" dirty="0" err="1" smtClean="0"/>
              <a:t>самооценивающее</a:t>
            </a:r>
            <a:r>
              <a:rPr lang="ru-RU" dirty="0" smtClean="0"/>
              <a:t> чувство, переживание, один из древнейших интимно-личностных регуляторов поведения людей.</a:t>
            </a:r>
          </a:p>
          <a:p>
            <a:r>
              <a:rPr lang="ru-RU" dirty="0" smtClean="0"/>
              <a:t>Совесть — категория этики, характеризующая способ­ность человека осуществлять нравственный самоконтроль, внутреннюю самооценку с позиций соответствия своего пове­дения требованиям нравственности, самостоятельно форму­лировать для себя нравственные задачи и требовать от себя их выполнения.</a:t>
            </a:r>
          </a:p>
          <a:p>
            <a:r>
              <a:rPr lang="ru-RU" dirty="0" smtClean="0"/>
              <a:t>Совесть — субъективное осознание личностью своего долга и ответственности перед обществом, другими людьми, выступающее как долг и ответственность перед самим со­бой </a:t>
            </a:r>
            <a:endParaRPr lang="ru-RU" dirty="0"/>
          </a:p>
        </p:txBody>
      </p:sp>
      <p:pic>
        <p:nvPicPr>
          <p:cNvPr id="13314" name="Picture 2" descr="Совесть. Что это такое. Дикая пче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214554"/>
            <a:ext cx="3000396" cy="3119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Чувство совести ограждает человека от дурного, порочно­го, стимулирует благородство, ответственность — люди неред­ко апеллируют к собственной совести и к совести других, дают оценку себе и другим, используя понятия "чистая совесть", "не­чистая совесть", "уснувшая совесть", "совестливый человек", "бессовестный", "угрызения совести" т. п.</a:t>
            </a:r>
          </a:p>
          <a:p>
            <a:r>
              <a:rPr lang="ru-RU" dirty="0" smtClean="0"/>
              <a:t>Роль совести особенно важна, когда человек находится пе­ред моральным выбором, а внешний контроль со стороны обще­ственного мнения или исключается, или затруднен.</a:t>
            </a:r>
          </a:p>
          <a:p>
            <a:r>
              <a:rPr lang="ru-RU" dirty="0" smtClean="0"/>
              <a:t>Юрист, ведя производство по делу или выполняя другие функции, действует в сфере, затрагивающей жизненно важ­ные блага людей, сталкивается со многими коллизиями, оказы­вается перед необходимостью принимать ответственные реше­ния, нередко в сложных моральных ситуациях. И только работ­ники с развитым чувством совести, способные правильно, само­критично и принципиально судить свои побуждения и поступ­ки, могут эффективно выполнять свою высокую миссию и под­держивать престиж своей профессии и личности.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Ответственность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7554" y="1600200"/>
            <a:ext cx="5329246" cy="4525963"/>
          </a:xfrm>
        </p:spPr>
        <p:txBody>
          <a:bodyPr>
            <a:normAutofit fontScale="47500" lnSpcReduction="20000"/>
          </a:bodyPr>
          <a:lstStyle/>
          <a:p>
            <a:r>
              <a:rPr lang="ru-RU" i="1" dirty="0" smtClean="0"/>
              <a:t>Ответственность —</a:t>
            </a:r>
            <a:r>
              <a:rPr lang="ru-RU" dirty="0" smtClean="0"/>
              <a:t> категория этики, характеризую­щая личность с точки зрения выполнения ею нравственных требований, соответствия ее моральной деятельности нрав­ственному долгу, рассматриваемого с позиций возможностей личности.</a:t>
            </a:r>
          </a:p>
          <a:p>
            <a:r>
              <a:rPr lang="ru-RU" dirty="0" smtClean="0"/>
              <a:t>Решая вопрос о нравственной ответственности, необходи­мо учитывать ряд факторов, в том числе: способен ли человек выполнять предписанные ему нравственные обязанности; пра­вильно ли он их понял; должен ли он отвечать за последствия своих действий, на которые влияют внешние обстоятельства; может ли человек эти последствия предвидеть.</a:t>
            </a:r>
          </a:p>
          <a:p>
            <a:r>
              <a:rPr lang="ru-RU" dirty="0" smtClean="0"/>
              <a:t>Ответственность — обязанность и необходимость давать от­чет в своих действиях, поступках, отвечать за их возможные последствия.</a:t>
            </a:r>
          </a:p>
          <a:p>
            <a:r>
              <a:rPr lang="ru-RU" dirty="0" smtClean="0"/>
              <a:t>Ответственность — в целом философско-социологическое понятие. Ответственность в этике и ответственность в праве тесно связаны. Достаточно, к примеру, напомнить теоретические обоснования уголовной ответственности, принципа личной и виновной ответственности.</a:t>
            </a:r>
          </a:p>
          <a:p>
            <a:endParaRPr lang="ru-RU" dirty="0"/>
          </a:p>
        </p:txBody>
      </p:sp>
      <p:pic>
        <p:nvPicPr>
          <p:cNvPr id="11266" name="Picture 2" descr="Олег Дуплинский - 5 способов побороть страх ответственн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00240"/>
            <a:ext cx="2419350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Достоинство и честь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00364" y="1600200"/>
            <a:ext cx="5686436" cy="4525963"/>
          </a:xfrm>
        </p:spPr>
        <p:txBody>
          <a:bodyPr>
            <a:normAutofit fontScale="40000" lnSpcReduction="20000"/>
          </a:bodyPr>
          <a:lstStyle/>
          <a:p>
            <a:r>
              <a:rPr lang="ru-RU" i="1" dirty="0" smtClean="0"/>
              <a:t>Достоинство —</a:t>
            </a:r>
            <a:r>
              <a:rPr lang="ru-RU" dirty="0" smtClean="0"/>
              <a:t> категория этики, означающая особое мо­ральное отношение человека к самому себе и отношение к нему со стороны общества, окружающих, основанное на признании ценности человека как личности.</a:t>
            </a:r>
          </a:p>
          <a:p>
            <a:r>
              <a:rPr lang="ru-RU" dirty="0" smtClean="0"/>
              <a:t>Сознание человеком собственного достоинства есть форма самосознания и самоконтроля. Человек не совершает опреде­ленного поступка, считая, что это ниже его достоинства. Досто­инство — выражение ответственности человека за свое поведе­ние перед самим собой, форма самоутверждения личности. Дос­тоинство обязывает совершать нравственные поступки, сообра­зовывать свое поведение с требованиями нравственности.</a:t>
            </a:r>
          </a:p>
          <a:p>
            <a:r>
              <a:rPr lang="ru-RU" dirty="0" smtClean="0"/>
              <a:t>В то же время достоинство личности требует от других уважения к ней, признания за человеком соответствующих прав и возможностей и обосновывает высокую требовательность к нему со стороны окружающих. В этом отношении достоинство зависит от положения человека в обществе, состояния общества, способности его обеспечить практическое утверждение неотчу­ждаемых прав человека, признание </a:t>
            </a:r>
            <a:r>
              <a:rPr lang="ru-RU" dirty="0" err="1" smtClean="0"/>
              <a:t>самоценности</a:t>
            </a:r>
            <a:r>
              <a:rPr lang="ru-RU" dirty="0" smtClean="0"/>
              <a:t> личности.</a:t>
            </a:r>
          </a:p>
          <a:p>
            <a:r>
              <a:rPr lang="ru-RU" dirty="0" smtClean="0"/>
              <a:t>Понятие достоинства личности опирается на принцип ра­венства всех людей в моральном отношении, основывается на равном праве каждого человека на уважение, запрет унижать его достоинство, независимо от того, какое социальное положе­ние он занимает. Достоинство человека </a:t>
            </a:r>
            <a:r>
              <a:rPr lang="ru-RU" i="1" dirty="0" smtClean="0"/>
              <a:t>—</a:t>
            </a:r>
            <a:r>
              <a:rPr lang="ru-RU" dirty="0" smtClean="0"/>
              <a:t> одна из высших нрав­ственных ценностей.</a:t>
            </a:r>
          </a:p>
        </p:txBody>
      </p:sp>
      <p:pic>
        <p:nvPicPr>
          <p:cNvPr id="10242" name="Picture 2" descr="Как добиться уважения, если ты не имеешь высшего образования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85926"/>
            <a:ext cx="2857500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500174"/>
            <a:ext cx="4586262" cy="4525963"/>
          </a:xfrm>
        </p:spPr>
        <p:txBody>
          <a:bodyPr>
            <a:normAutofit fontScale="40000" lnSpcReduction="20000"/>
          </a:bodyPr>
          <a:lstStyle/>
          <a:p>
            <a:r>
              <a:rPr lang="ru-RU" i="1" dirty="0" smtClean="0"/>
              <a:t>Честь</a:t>
            </a:r>
            <a:r>
              <a:rPr lang="ru-RU" dirty="0" smtClean="0"/>
              <a:t> как категория этики означает моральное отношение человека к самому себе и отношение к нему со стороны общест­ва, окружающих, когда моральная ценность личности связыва­ется с моральными заслугами человека, с его конкретным об­щественным положением, родом деятельности и признаваемы­ми за ним моральными заслугами (честь офицера, честь судьи, .честь ученого, врача, предпринимателя...).</a:t>
            </a:r>
          </a:p>
          <a:p>
            <a:r>
              <a:rPr lang="ru-RU" dirty="0" smtClean="0"/>
              <a:t>Честь и достоинство тесно связаны. Однако в отличие от достоинства, основанного на признании равенства всех людей, честь оценивает людей дифференцировано.</a:t>
            </a:r>
          </a:p>
          <a:p>
            <a:r>
              <a:rPr lang="ru-RU" dirty="0" smtClean="0"/>
              <a:t>Исторически честь в моральном сознании общества появи­лась в виде представлений о родовой и сословной чести, пред­писывающей человеку определенный образ жизни, деятельности, поведения, не унижающий достоинства сословия, к которо­му он принадлежит.</a:t>
            </a:r>
          </a:p>
          <a:p>
            <a:r>
              <a:rPr lang="ru-RU" dirty="0" smtClean="0"/>
              <a:t>Таковы были представления об офицерской чести в условиях, когда офицерский корпус комплектовался в основном из дворянства. Они были связаны с особой щепетильностью в от­ношении действий, которые затрагивали или могли затронуть честь офицера и дворянина.</a:t>
            </a:r>
          </a:p>
          <a:p>
            <a:r>
              <a:rPr lang="ru-RU" dirty="0" smtClean="0"/>
              <a:t>Честь обязывает человека оправдывать и поддерживать репутацию, которой он обладает лично и которая принадлежит социальной группе, коллективу, в котором он состоит.</a:t>
            </a:r>
          </a:p>
          <a:p>
            <a:endParaRPr lang="ru-RU" dirty="0"/>
          </a:p>
        </p:txBody>
      </p:sp>
      <p:pic>
        <p:nvPicPr>
          <p:cNvPr id="9218" name="Picture 2" descr="&quot;Все настоящее - мгновение вечности. (http://spensmaer.livejournal.com/)&quot;: RSS-канал 183452: Subscribe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071678"/>
            <a:ext cx="3429024" cy="27860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4471990" cy="4525963"/>
          </a:xfrm>
        </p:spPr>
        <p:txBody>
          <a:bodyPr>
            <a:normAutofit fontScale="55000" lnSpcReduction="20000"/>
          </a:bodyPr>
          <a:lstStyle/>
          <a:p>
            <a:r>
              <a:rPr lang="ru-RU" i="1" dirty="0" smtClean="0"/>
              <a:t>Репутация—</a:t>
            </a:r>
            <a:r>
              <a:rPr lang="ru-RU" dirty="0" smtClean="0"/>
              <a:t> мнение о нравственном облике человека, сло­жившееся у окружающих, основанное на его предшествующем поведении. Репутация определенной социальной группы скла­дывается на основании поведения принадлежащих к ней инди­видуумов в течение достаточно длительного периода их дея­тельности. Репутация, разумеется, не остается неизменной, как и сами люди, ее создающие.</a:t>
            </a:r>
          </a:p>
          <a:p>
            <a:r>
              <a:rPr lang="ru-RU" dirty="0" smtClean="0"/>
              <a:t>Кодекс чести судьи Российской Федерации, принятый в 1993 году, обязывает судью в любой ситуации сохранять лич­ное достоинство, заботиться о своей чести, избегать всего, что могло бы причинить ущерб репутации.</a:t>
            </a:r>
          </a:p>
          <a:p>
            <a:endParaRPr lang="ru-RU" dirty="0"/>
          </a:p>
        </p:txBody>
      </p:sp>
      <p:pic>
        <p:nvPicPr>
          <p:cNvPr id="8194" name="Picture 2" descr="SERM и HiddenMarketing - бесплатный вебина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928802"/>
            <a:ext cx="4229115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Гуманизм как этический принцип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 smtClean="0"/>
              <a:t>Гуманизм</a:t>
            </a:r>
            <a:r>
              <a:rPr lang="ru-RU" dirty="0" smtClean="0"/>
              <a:t> (от латинского </a:t>
            </a:r>
            <a:r>
              <a:rPr lang="en-US" dirty="0" err="1" smtClean="0"/>
              <a:t>humanus</a:t>
            </a:r>
            <a:r>
              <a:rPr lang="ru-RU" dirty="0" smtClean="0"/>
              <a:t> — человечный) — прин­цип мировоззрения, в том числе нравственности, означающий признание человека высшей ценностью, веру в человека, его способность к совершенствованию, требование свободы и защи­ты достоинства личности, идею о праве человека на счастье, о том, что удовлетворение потребностей и интересов личности должно быть конечной целью общества.</a:t>
            </a:r>
          </a:p>
          <a:p>
            <a:r>
              <a:rPr lang="ru-RU" dirty="0" smtClean="0"/>
              <a:t>Сторонники гуманизма провозглашают человека центром мироздания, венцом природы. Его стремление к счастью, насла­ждению со времен глубокой древности объявлялось основой нравственности.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/>
              <a:t>Категории этики — это основные понятия этической нау­ки, отражающие наиболее существенные элементы морали.</a:t>
            </a:r>
          </a:p>
          <a:p>
            <a:pPr>
              <a:buNone/>
            </a:pPr>
            <a:r>
              <a:rPr lang="ru-RU" dirty="0"/>
              <a:t>Категории этики — не только теоретические конструк­ции. То, что образует формальный аппарат теории, в то же время существует в стихийно формирующемся сознании об­щества. К примеру, категория справедливости, содержание которой получило истолкование еще у Аристотеля, существу­ет в сознании каждого человека, сознании любого общества, социальной группы.</a:t>
            </a:r>
          </a:p>
          <a:p>
            <a:pPr>
              <a:buNone/>
            </a:pPr>
            <a:r>
              <a:rPr lang="ru-RU" dirty="0"/>
              <a:t>При всем разнообразии подходов к определению системы этических категорий можно выделить общепризнанные, наибо­лее важные в теоретическом и практическом отношении кате­гории: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добро и зло,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благо,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справедливость,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долг,              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совесть,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ответственность,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достоинство и честь.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К категориям этики относят также смысл жизни, счастье и др.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1600200"/>
            <a:ext cx="5614998" cy="4525963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Философ И. Кант, обосновывая свою теорию нравственно­сти, в которой мораль рассматривалась как область должного, сформулировал гуманистическое в своей сущности требование, названное категорическим императивом. Категорический импе­ратив (безусловное повеление) Канта в одной из формулировок гласит: "поступай так, чтобы ты всегда относился к человечест­ву и в своем лице, и в лице всякого другого так же, как к цели, и никогда не относись к нему только как к средству".</a:t>
            </a:r>
          </a:p>
          <a:p>
            <a:r>
              <a:rPr lang="ru-RU" dirty="0" smtClean="0"/>
              <a:t>Категорический императив провозглашает важнейшее гу­манное положение, означающее, что всякий человек заслужи­вает отношения к нему как к личности, достоин быть в центре внимания других, что никто не вправе использовать человека как орудие, средство для достижения личных или социальных целей, относиться к нему как к своего рода материалу.</a:t>
            </a:r>
          </a:p>
          <a:p>
            <a:r>
              <a:rPr lang="ru-RU" dirty="0" smtClean="0"/>
              <a:t>Идею категорического императива Канта поддерживали многие мыслители, в том числе в России. Однако ее реализация в жизни, что отмечал и сам Кант, в полном объеме неосущест­вима.        </a:t>
            </a:r>
          </a:p>
          <a:p>
            <a:endParaRPr lang="ru-RU" dirty="0"/>
          </a:p>
        </p:txBody>
      </p:sp>
      <p:pic>
        <p:nvPicPr>
          <p:cNvPr id="6146" name="Picture 2" descr="The best free cultural &amp; educational media on the web - Page 142 of 655 Open Cul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85926"/>
            <a:ext cx="3143304" cy="37242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Гуманистическое начало содержит древнейшее норматив­ное нравственное требование, получившее название "Золотое правило". Оно формулируется в позитивной форме: "поступай по отношению к другим так, как ты хотел бы, чтобы они посту­пали по отношению к тебе", или же в негативной форме: "не поступай... " и т. д. В русской пословице оно получило такую интерпретацию: "чего в других не любишь, того не делай сам".</a:t>
            </a:r>
          </a:p>
          <a:p>
            <a:r>
              <a:rPr lang="ru-RU" dirty="0" smtClean="0"/>
              <a:t>"Золотое правило" содержит гуманистическую идею ра­венства всех людей. Оно означает право и обязанность лично­сти брать на себя ответственность за свои поступки, способст­вует выработке стремления ставить себя на место другого.</a:t>
            </a:r>
          </a:p>
          <a:p>
            <a:r>
              <a:rPr lang="ru-RU" dirty="0" smtClean="0"/>
              <a:t>Этические категории и принципы пронизывают всю жизнь людей, даже и тех, кто не имеет представления о их научной трактовке. Они определяют содержание права, присутствуют в законодательных актах, в том числе регулирующих конкрет­ную деятельность юриста. Знакомство с их сущностью необхо­димо юристу как для изучения и понимания права, так и для практической деятельности по его применению.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Добро и зло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68" y="1600200"/>
            <a:ext cx="5114932" cy="4525963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b="1" dirty="0"/>
          </a:p>
          <a:p>
            <a:pPr>
              <a:buNone/>
            </a:pPr>
            <a:r>
              <a:rPr lang="ru-RU" dirty="0"/>
              <a:t>Добро и зло — наиболее общие формы моральной оценки, разграничивающие нравственное и безнравственное.</a:t>
            </a:r>
          </a:p>
          <a:p>
            <a:pPr>
              <a:buNone/>
            </a:pPr>
            <a:r>
              <a:rPr lang="ru-RU" i="1" dirty="0"/>
              <a:t>Добро —</a:t>
            </a:r>
            <a:r>
              <a:rPr lang="ru-RU" dirty="0"/>
              <a:t> категория этики, объединяющая все, имеющее положительное нравственное значение, отвечающее требованиям нравственности, служащее отграничению нравственного от без­нравственного, противостоящего злу.</a:t>
            </a:r>
          </a:p>
          <a:p>
            <a:pPr>
              <a:buNone/>
            </a:pPr>
            <a:r>
              <a:rPr lang="ru-RU" dirty="0"/>
              <a:t>Со времен древности добро и зло истолковывались как две силы, господствующие над миром, </a:t>
            </a:r>
            <a:r>
              <a:rPr lang="ru-RU" dirty="0" err="1"/>
              <a:t>надприродные</a:t>
            </a:r>
            <a:r>
              <a:rPr lang="ru-RU" dirty="0"/>
              <a:t>, </a:t>
            </a:r>
            <a:r>
              <a:rPr lang="ru-RU" dirty="0" err="1"/>
              <a:t>безличност­ные</a:t>
            </a:r>
            <a:r>
              <a:rPr lang="ru-RU" dirty="0"/>
              <a:t>. Ф. Энгельс писал: "Представления о добре и зле так сильно менялись от народа к народу, от века к веку, что часто прямо противоречили одно </a:t>
            </a:r>
            <a:r>
              <a:rPr lang="ru-RU" dirty="0" smtClean="0"/>
              <a:t>другому" .</a:t>
            </a: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Религиозная этика видит добро как выражение разума или воли Бога. В различных учениях добро принято выводить из природы человека, из общественной пользы, из космического закона или мировой идеи и т. д. Само определение добра доста­точно сложно. Некоторые ученые отказываются от попытки дать определение добра, указывая, что это верховная, исходная и конечная категория, которая не может быть охвачена какой-либо дефиницией.</a:t>
            </a:r>
          </a:p>
          <a:p>
            <a:pPr>
              <a:buNone/>
            </a:pPr>
            <a:r>
              <a:rPr lang="ru-RU" i="1" dirty="0"/>
              <a:t>Зло</a:t>
            </a:r>
            <a:r>
              <a:rPr lang="ru-RU" dirty="0"/>
              <a:t> — категория этики, по своему содержанию противопо­ложная добру, обобщенно выражающая представление о без­нравственном, противоречащем требованиям морали, заслужи­вающем осуждения. Это общая абстрактная характеристика отрицательных моральных качеств.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3554" name="AutoShape 2" descr="Good-vs-Evil-copia Lorecal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Good-vs-Evil-copia Lorecal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8" name="Picture 6" descr="&quot;BEST-JPEG\&quot;'=- Нокия - программы для смартфонов и сотовых телефонов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14554"/>
            <a:ext cx="3143240" cy="3143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4614866" cy="4768865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Моральное зло следует отличать от социального зла (</a:t>
            </a:r>
            <a:r>
              <a:rPr lang="ru-RU" dirty="0" smtClean="0"/>
              <a:t>противоположности </a:t>
            </a:r>
            <a:r>
              <a:rPr lang="ru-RU" dirty="0"/>
              <a:t>блага). Моральное зло имеет место тогда, ко­гда оно — проявление воли определенного лица, группы лиц, социального слоя. Обычно как моральное зло оценивают </a:t>
            </a:r>
            <a:r>
              <a:rPr lang="ru-RU" dirty="0" smtClean="0"/>
              <a:t>отрицательные </a:t>
            </a:r>
            <a:r>
              <a:rPr lang="ru-RU" dirty="0"/>
              <a:t>поступки людей.</a:t>
            </a:r>
          </a:p>
          <a:p>
            <a:r>
              <a:rPr lang="ru-RU" dirty="0"/>
              <a:t>Происхождение зла объясняется по-разному. В религиоз­ных учениях зло </a:t>
            </a:r>
            <a:r>
              <a:rPr lang="ru-RU" dirty="0" smtClean="0"/>
              <a:t>—фатальная </a:t>
            </a:r>
            <a:r>
              <a:rPr lang="ru-RU" dirty="0"/>
              <a:t>неизбежность человеческого су­ществования. </a:t>
            </a:r>
            <a:r>
              <a:rPr lang="ru-RU" dirty="0" err="1"/>
              <a:t>Иммануил</a:t>
            </a:r>
            <a:r>
              <a:rPr lang="ru-RU" dirty="0"/>
              <a:t> Кант считал зло необходимым следст­вием чувственной природы человека. Французские просветите­ли объясняли зло результатом непонимания человеком своей подлинной природы. Марксисты связывают зло с антагонисти­ческим устройством общества.</a:t>
            </a:r>
          </a:p>
          <a:p>
            <a:endParaRPr lang="ru-RU" dirty="0"/>
          </a:p>
        </p:txBody>
      </p:sp>
      <p:pic>
        <p:nvPicPr>
          <p:cNvPr id="22530" name="Picture 2" descr="болезнь Записи с меткой болезнь ВСЕЛЕННАЯ КАК ОТВЕТ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785926"/>
            <a:ext cx="2857480" cy="33194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С категорией добра связано и такое понятие, как </a:t>
            </a:r>
            <a:r>
              <a:rPr lang="ru-RU" dirty="0" smtClean="0"/>
              <a:t>добродетель </a:t>
            </a:r>
            <a:r>
              <a:rPr lang="ru-RU" dirty="0"/>
              <a:t>— устойчивые положительные качества личности, указывающие на ее моральную ценность. Добродетели противостоит порок.</a:t>
            </a:r>
          </a:p>
          <a:p>
            <a:r>
              <a:rPr lang="ru-RU" dirty="0"/>
              <a:t>Добродетельный человек не только признает положитель­ные нравственные принципы и требования, но и творит добро, поступая в соответствии с ними (</a:t>
            </a:r>
            <a:r>
              <a:rPr lang="ru-RU" dirty="0" err="1"/>
              <a:t>добродеять</a:t>
            </a:r>
            <a:r>
              <a:rPr lang="ru-RU" dirty="0"/>
              <a:t> — делать добро). Представления о добродетели, как и о добре, исторически из­менялись. Так, в Древней Греции в соответствии с учением Платона добродетель связывалась с такими нравственными ка­чествами, как мужество, умеренность, мудрость, справедливость. Христианская вера в эпоху средневековья выдвинула три ос­новные добродетели: веру, надежду, любовь (как веру в Бога, надежду на его милость и любовь к нему).</a:t>
            </a:r>
          </a:p>
          <a:p>
            <a:r>
              <a:rPr lang="ru-RU" dirty="0"/>
              <a:t>При всей изменчивости взглядов в разное время и в </a:t>
            </a:r>
            <a:r>
              <a:rPr lang="ru-RU" dirty="0" smtClean="0"/>
              <a:t>различных </a:t>
            </a:r>
            <a:r>
              <a:rPr lang="ru-RU" dirty="0"/>
              <a:t>слоях общества честность, гуманность, мужество, </a:t>
            </a:r>
            <a:r>
              <a:rPr lang="ru-RU" dirty="0" smtClean="0"/>
              <a:t>бескорыстие</a:t>
            </a:r>
            <a:r>
              <a:rPr lang="ru-RU" dirty="0"/>
              <a:t>, верность и т. п. оценивались и оцениваются положительно.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1600200"/>
            <a:ext cx="5829312" cy="452596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/>
              <a:t>Добродетели иногда связывают с определенным социаль­ным положением личности. Так, можно говорить о воинских добродетелях. А. В. Суворов в наставлении И. О. </a:t>
            </a:r>
            <a:r>
              <a:rPr lang="ru-RU" dirty="0" err="1"/>
              <a:t>Курису</a:t>
            </a:r>
            <a:r>
              <a:rPr lang="ru-RU" dirty="0"/>
              <a:t> писал: "1. Добродетель, замыкающаяся в честности, которая одна тверда. Она: в </a:t>
            </a:r>
            <a:r>
              <a:rPr lang="ru-RU" dirty="0" err="1"/>
              <a:t>сдержании</a:t>
            </a:r>
            <a:r>
              <a:rPr lang="ru-RU" dirty="0"/>
              <a:t> слова, в </a:t>
            </a:r>
            <a:r>
              <a:rPr lang="ru-RU" dirty="0" err="1"/>
              <a:t>безлукавствии</a:t>
            </a:r>
            <a:r>
              <a:rPr lang="ru-RU" dirty="0"/>
              <a:t> и осторожности, в </a:t>
            </a:r>
            <a:r>
              <a:rPr lang="ru-RU" dirty="0" err="1"/>
              <a:t>безмщении</a:t>
            </a:r>
            <a:r>
              <a:rPr lang="ru-RU" dirty="0"/>
              <a:t>. 2. Солдату — бодрость, офицеру — храбрость, ге­нералу — мужество".</a:t>
            </a:r>
          </a:p>
          <a:p>
            <a:pPr>
              <a:buNone/>
            </a:pPr>
            <a:r>
              <a:rPr lang="ru-RU" dirty="0"/>
              <a:t>У средневековых рыцарей существовал целый культ "труд­ных добродетелей", среди которых на первом месте были храб­рость и мужество, необходимые для защиты чести и достоин­ства. Рыцарь предпочитал скорее смерть, чем унижение. Наряду с понятием добра в этике употребляется термин </a:t>
            </a:r>
            <a:r>
              <a:rPr lang="ru-RU" i="1" dirty="0"/>
              <a:t>благо.</a:t>
            </a:r>
            <a:endParaRPr lang="ru-RU" dirty="0"/>
          </a:p>
          <a:p>
            <a:pPr>
              <a:buNone/>
            </a:pPr>
            <a:r>
              <a:rPr lang="ru-RU" dirty="0"/>
              <a:t>В обыденной жизни благо — все, что способствует челове­ческой жизни, служит удовлетворению материальных и духов­ных потребностей людей, является средством для достижения определенных целей. Это и природные блага, и духовные (по­знание, образование, предметы культурного потребления). По­лезность не всегда совпадает с благом. Например, искусство лишено утилитарной пользы; развитие промышленности, мате­риального производства приводит человечество на грань эколо­гической катастрофы.</a:t>
            </a:r>
          </a:p>
          <a:p>
            <a:pPr>
              <a:buNone/>
            </a:pPr>
            <a:r>
              <a:rPr lang="ru-RU" dirty="0"/>
              <a:t>Добро — разновидность духовного блага. В этическом смысле понятие блага часто употребляется как синоним добра.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482" name="Picture 2" descr="Час нравственности в рамках Основ православной культуры посвящен дню памяти Святого Иоанна Златоуста как образа добродетели о д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928802"/>
            <a:ext cx="2866127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Справедливость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543428" cy="4525963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Справедливость в обществе понимается в различных ас­пектах. Это категория морально-политическая и правовая. В этике справедливость — категория, означающая такое положе­ние вещей, которое рассматривается как должное, отвечающее представлениям о сущности человека, его неотъемлемых пра­вах, исходящее из признания равенства между всеми людьми и необходимости соответствия между деянием и воздаянием за добро и зло, практической ролью разных людей и их социаль­ным положением, правами и обязанностями, заслугами и их признанием </a:t>
            </a:r>
            <a:endParaRPr lang="ru-RU" dirty="0"/>
          </a:p>
        </p:txBody>
      </p:sp>
      <p:pic>
        <p:nvPicPr>
          <p:cNvPr id="19458" name="Picture 2" descr="Lady Justice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928802"/>
            <a:ext cx="3500462" cy="3862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1600200"/>
            <a:ext cx="5400684" cy="4525963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Аристотель впервые разделил справедливость на уравни­тельную (справедливость равенства) и распределительную (спра­ведливость пропорциональности). Эти аспекты справедливости сохраняют свое значение и в современных условиях.</a:t>
            </a:r>
          </a:p>
          <a:p>
            <a:r>
              <a:rPr lang="ru-RU" dirty="0" smtClean="0"/>
              <a:t>Несправедливость противоположна справедливости. Она там, где человек принижен, его права и достоинство не обеспе­чены, между людьми нет равенства, а блага, воздаяние за добро и зло распределяются непропорционально.</a:t>
            </a:r>
          </a:p>
          <a:p>
            <a:r>
              <a:rPr lang="ru-RU" dirty="0" smtClean="0"/>
              <a:t>Справедливость главенствует в профессиональной деятель­ности юристов. Само понятие "юстиция" по латыни означает справедливость (</a:t>
            </a:r>
            <a:r>
              <a:rPr lang="en-US" dirty="0" err="1" smtClean="0"/>
              <a:t>justitia</a:t>
            </a:r>
            <a:r>
              <a:rPr lang="ru-RU" dirty="0" smtClean="0"/>
              <a:t>). Юрист, таким образом, "представи­тель справедливости".</a:t>
            </a:r>
          </a:p>
          <a:p>
            <a:r>
              <a:rPr lang="ru-RU" dirty="0" smtClean="0"/>
              <a:t>Справедливость — этическая и правовая категория. "Эта категория, — пишет Е. А. Лукашева, — подчас объявляется этиками как специфически моральная, а юристами — как спе­цифически правовая".</a:t>
            </a:r>
            <a:endParaRPr lang="ru-RU" dirty="0"/>
          </a:p>
        </p:txBody>
      </p:sp>
      <p:pic>
        <p:nvPicPr>
          <p:cNvPr id="18434" name="Picture 2" descr="ПРИХОД ХРАМА СВЯТОЙ БЛАЖЕННОЙ КСЕНИИ ПЕТЕРБУРГСКОЙ - Они были сирота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2857500" cy="4238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Идея справедливости, требование справедливости прони­зывают законодательство современного демократического об­щества. Правовое выражение требования справедливости </a:t>
            </a:r>
            <a:r>
              <a:rPr lang="ru-RU" dirty="0" err="1" smtClean="0"/>
              <a:t>содержиться</a:t>
            </a:r>
            <a:r>
              <a:rPr lang="ru-RU" dirty="0" smtClean="0"/>
              <a:t> во Всеобщей декларации прав человек, в том числе применительно к деятельности суда. В частности ст. 10 декла­рации гласит: "Каждый человек, для определения его прав и обязанностей и для установления обоснованности предъявленно­го ему уголовного обвинения, имеет право, на основе полного ра­венства, на то, чтобы его дело было рассмотрено гласно и с соблю­дением всех требований справедливости независимым и беспри­страстным судом". Ст. 14 Международного пакта о гражданских и политических правах, формулируя общее требование справедли­вости к судам при производстве по уголовным и гражданским де­лам, конкретизирует его в виде минимума процессуальных гаран­тий для каждого обвиняемого в уголовном преступлении.</a:t>
            </a:r>
          </a:p>
          <a:p>
            <a:r>
              <a:rPr lang="ru-RU" dirty="0" smtClean="0"/>
              <a:t>Требование справедливости в государстве и обществе во­площается в основных принципах и конкретных нормах Кон­ституции Российской Федерации.                    </a:t>
            </a:r>
          </a:p>
          <a:p>
            <a:r>
              <a:rPr lang="ru-RU" dirty="0" smtClean="0"/>
              <a:t>Для профессии юриста справедливость есть нераздельный нравственный и служебный долг.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2698</Words>
  <Application>Microsoft Office PowerPoint</Application>
  <PresentationFormat>Экран (4:3)</PresentationFormat>
  <Paragraphs>83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Категории этики</vt:lpstr>
      <vt:lpstr>Презентация PowerPoint</vt:lpstr>
      <vt:lpstr>Добро и зло</vt:lpstr>
      <vt:lpstr>Презентация PowerPoint</vt:lpstr>
      <vt:lpstr>Презентация PowerPoint</vt:lpstr>
      <vt:lpstr>Презентация PowerPoint</vt:lpstr>
      <vt:lpstr>Справедливость</vt:lpstr>
      <vt:lpstr>Презентация PowerPoint</vt:lpstr>
      <vt:lpstr>Презентация PowerPoint</vt:lpstr>
      <vt:lpstr>Презентация PowerPoint</vt:lpstr>
      <vt:lpstr>Долг</vt:lpstr>
      <vt:lpstr>Презентация PowerPoint</vt:lpstr>
      <vt:lpstr>Совесть</vt:lpstr>
      <vt:lpstr>Презентация PowerPoint</vt:lpstr>
      <vt:lpstr>Ответственность</vt:lpstr>
      <vt:lpstr>Достоинство и честь</vt:lpstr>
      <vt:lpstr>Презентация PowerPoint</vt:lpstr>
      <vt:lpstr>Презентация PowerPoint</vt:lpstr>
      <vt:lpstr>Гуманизм как этический принцип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Категории этики</dc:title>
  <dc:creator>123</dc:creator>
  <cp:lastModifiedBy>User</cp:lastModifiedBy>
  <cp:revision>7</cp:revision>
  <dcterms:created xsi:type="dcterms:W3CDTF">2015-03-02T15:30:25Z</dcterms:created>
  <dcterms:modified xsi:type="dcterms:W3CDTF">2015-10-15T05:38:44Z</dcterms:modified>
</cp:coreProperties>
</file>