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6" d="100"/>
          <a:sy n="86" d="100"/>
        </p:scale>
        <p:origin x="-90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1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4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1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6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9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2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9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9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8" y="273051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9" y="2438401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7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9" y="6356351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6" y="6356351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9" y="6356351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1" y="6499385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5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484784"/>
            <a:ext cx="7772400" cy="1595263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 smtClean="0">
                <a:effectLst/>
                <a:latin typeface="Segoe Print"/>
                <a:ea typeface="Calibri"/>
                <a:cs typeface="Times New Roman"/>
              </a:rPr>
              <a:t/>
            </a:r>
            <a:br>
              <a:rPr lang="ru-RU" sz="3600" b="1" dirty="0" smtClean="0">
                <a:effectLst/>
                <a:latin typeface="Segoe Print"/>
                <a:ea typeface="Calibri"/>
                <a:cs typeface="Times New Roman"/>
              </a:rPr>
            </a:br>
            <a:r>
              <a:rPr lang="ru-RU" sz="3600" b="1" dirty="0">
                <a:effectLst/>
                <a:latin typeface="Segoe Print"/>
                <a:ea typeface="Calibri"/>
                <a:cs typeface="Times New Roman"/>
              </a:rPr>
              <a:t/>
            </a:r>
            <a:br>
              <a:rPr lang="ru-RU" sz="3600" b="1" dirty="0">
                <a:effectLst/>
                <a:latin typeface="Segoe Print"/>
                <a:ea typeface="Calibri"/>
                <a:cs typeface="Times New Roman"/>
              </a:rPr>
            </a:br>
            <a:r>
              <a:rPr lang="ru-RU" sz="3600" b="1" dirty="0" smtClean="0">
                <a:effectLst/>
                <a:latin typeface="Segoe Print"/>
                <a:ea typeface="Calibri"/>
                <a:cs typeface="Times New Roman"/>
              </a:rPr>
              <a:t/>
            </a:r>
            <a:br>
              <a:rPr lang="ru-RU" sz="3600" b="1" dirty="0" smtClean="0">
                <a:effectLst/>
                <a:latin typeface="Segoe Print"/>
                <a:ea typeface="Calibri"/>
                <a:cs typeface="Times New Roman"/>
              </a:rPr>
            </a:br>
            <a:r>
              <a:rPr lang="ru-RU" sz="3600" b="1" dirty="0">
                <a:effectLst/>
                <a:latin typeface="Segoe Print"/>
                <a:ea typeface="Calibri"/>
                <a:cs typeface="Times New Roman"/>
              </a:rPr>
              <a:t/>
            </a:r>
            <a:br>
              <a:rPr lang="ru-RU" sz="3600" b="1" dirty="0">
                <a:effectLst/>
                <a:latin typeface="Segoe Print"/>
                <a:ea typeface="Calibri"/>
                <a:cs typeface="Times New Roman"/>
              </a:rPr>
            </a:br>
            <a:r>
              <a:rPr lang="ru-RU" sz="3600" b="1" dirty="0" smtClean="0">
                <a:effectLst/>
                <a:latin typeface="Segoe Print"/>
                <a:ea typeface="Calibri"/>
                <a:cs typeface="Times New Roman"/>
              </a:rPr>
              <a:t/>
            </a:r>
            <a:br>
              <a:rPr lang="ru-RU" sz="3600" b="1" dirty="0" smtClean="0">
                <a:effectLst/>
                <a:latin typeface="Segoe Print"/>
                <a:ea typeface="Calibri"/>
                <a:cs typeface="Times New Roman"/>
              </a:rPr>
            </a:br>
            <a:r>
              <a:rPr lang="ru-RU" sz="3600" b="1" dirty="0">
                <a:effectLst/>
                <a:latin typeface="Segoe Print"/>
                <a:ea typeface="Calibri"/>
                <a:cs typeface="Times New Roman"/>
              </a:rPr>
              <a:t/>
            </a:r>
            <a:br>
              <a:rPr lang="ru-RU" sz="3600" b="1" dirty="0">
                <a:effectLst/>
                <a:latin typeface="Segoe Print"/>
                <a:ea typeface="Calibri"/>
                <a:cs typeface="Times New Roman"/>
              </a:rPr>
            </a:br>
            <a:r>
              <a:rPr lang="ru-RU" sz="3600" b="1" dirty="0" smtClean="0">
                <a:effectLst/>
                <a:latin typeface="Segoe Print"/>
                <a:ea typeface="Calibri"/>
                <a:cs typeface="Times New Roman"/>
              </a:rPr>
              <a:t/>
            </a:r>
            <a:br>
              <a:rPr lang="ru-RU" sz="3600" b="1" dirty="0" smtClean="0">
                <a:effectLst/>
                <a:latin typeface="Segoe Print"/>
                <a:ea typeface="Calibri"/>
                <a:cs typeface="Times New Roman"/>
              </a:rPr>
            </a:br>
            <a:r>
              <a:rPr lang="ru-RU" sz="36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36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4400" b="1" dirty="0">
                <a:effectLst/>
                <a:latin typeface="Segoe Print"/>
                <a:ea typeface="Calibri"/>
                <a:cs typeface="Times New Roman"/>
              </a:rPr>
              <a:t>Консультация </a:t>
            </a:r>
            <a:br>
              <a:rPr lang="ru-RU" sz="4400" b="1" dirty="0">
                <a:effectLst/>
                <a:latin typeface="Segoe Print"/>
                <a:ea typeface="Calibri"/>
                <a:cs typeface="Times New Roman"/>
              </a:rPr>
            </a:br>
            <a:r>
              <a:rPr lang="ru-RU" sz="4400" b="1" dirty="0">
                <a:effectLst/>
                <a:latin typeface="Segoe Print"/>
                <a:ea typeface="Calibri"/>
                <a:cs typeface="Times New Roman"/>
              </a:rPr>
              <a:t>для </a:t>
            </a:r>
            <a:br>
              <a:rPr lang="ru-RU" sz="4400" b="1" dirty="0">
                <a:effectLst/>
                <a:latin typeface="Segoe Print"/>
                <a:ea typeface="Calibri"/>
                <a:cs typeface="Times New Roman"/>
              </a:rPr>
            </a:br>
            <a:r>
              <a:rPr lang="ru-RU" sz="4400" b="1" dirty="0">
                <a:effectLst/>
                <a:latin typeface="Segoe Print"/>
                <a:ea typeface="Calibri"/>
                <a:cs typeface="Times New Roman"/>
              </a:rPr>
              <a:t>родителей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3501008"/>
            <a:ext cx="7344816" cy="121920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Segoe Print"/>
                <a:ea typeface="Calibri"/>
                <a:cs typeface="Times New Roman"/>
              </a:rPr>
              <a:t>«Одежда детей в разные сезоны»</a:t>
            </a:r>
            <a:r>
              <a:rPr lang="ru-RU" sz="4000" dirty="0">
                <a:latin typeface="Calibri"/>
                <a:ea typeface="Calibri"/>
                <a:cs typeface="Times New Roman"/>
              </a:rPr>
              <a:t/>
            </a:r>
            <a:br>
              <a:rPr lang="ru-RU" sz="40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145470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5269924"/>
            <a:ext cx="1944216" cy="129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143375"/>
            <a:ext cx="155257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3223" y="5301208"/>
            <a:ext cx="1441940" cy="1264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143375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0909" y="4143374"/>
            <a:ext cx="1580381" cy="104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0309" y="4148484"/>
            <a:ext cx="1442268" cy="1098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6383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435280" cy="6048671"/>
          </a:xfrm>
        </p:spPr>
        <p:txBody>
          <a:bodyPr>
            <a:normAutofit/>
          </a:bodyPr>
          <a:lstStyle/>
          <a:p>
            <a:pPr lvl="0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жаркую погоду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необходимо носить одежду из хлопчатобумажной ткани, которая обеспечивает быструю отдачу тепла и предохраняет от перегревания. Летом в теплую солнечную погоду дети могут ходить в легких однослойных костюмчиках без рукавов или сарафанчиках, на голове должна быть панамка из светлой ткани или шапочка с козырьком для защиты от солнца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284984"/>
            <a:ext cx="3183482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3886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6048672"/>
          </a:xfrm>
        </p:spPr>
        <p:txBody>
          <a:bodyPr>
            <a:normAutofit/>
          </a:bodyPr>
          <a:lstStyle/>
          <a:p>
            <a:pPr lvl="0">
              <a:buFont typeface="Wingdings" panose="05000000000000000000" pitchFamily="2" charset="2"/>
              <a:buChar char="ü"/>
            </a:pPr>
            <a:r>
              <a:rPr lang="ru-RU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Весной и осенью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дождливую погоду верхняя одежда должна быть из непромокаемого материала с подстежкой, обладающей хорошими теплозащитными свойствами. Очень удобны куртки или комбинезоны на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синтепоновой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подкладке: они легкие, достаточно теплые и, что немаловажно, легко стираются и быстро сохнут. Количество слоев одежды между бельем и курткой зависит от температуры воздуха.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на улице холодно, вместо одной толстой теплой вещи лучше надеть две легкие и менее теплые. Между слоями одежды создается воздушная прослойка, что способствует сохранению тепла. Более тонкие вещи не стесняют движения и меньше весят, что для ребенка очень важно.</a:t>
            </a:r>
          </a:p>
          <a:p>
            <a:pPr marL="0" indent="0">
              <a:buNone/>
            </a:pPr>
            <a:endParaRPr lang="ru-RU" sz="2000" dirty="0"/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9312" y="4725144"/>
            <a:ext cx="2033021" cy="18863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17238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04664"/>
            <a:ext cx="8229600" cy="6192688"/>
          </a:xfrm>
        </p:spPr>
        <p:txBody>
          <a:bodyPr>
            <a:normAutofit fontScale="32500" lnSpcReduction="20000"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  <a:buFont typeface="Wingdings"/>
              <a:buChar char=""/>
            </a:pPr>
            <a:r>
              <a:rPr lang="ru-RU" sz="4900" b="1" u="sng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Верхняя зимняя одежда</a:t>
            </a:r>
            <a:r>
              <a:rPr lang="ru-RU" sz="4900" u="sng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43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защищает детей от холода, ветра и влаги, поэтому должна состоять не менее чем из двух слоев: нижнего - теплозащитного и верхнего - ветрозащитного, предохраняющего от проникновения под одежду наружного воздуха. Конструкция зимней одежды должна обеспечивать большую герметичность, исключающую поступление холодного воздуха через застежки, воротник, рукава.</a:t>
            </a:r>
            <a:endParaRPr lang="ru-RU" sz="43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sz="43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9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Покрой </a:t>
            </a:r>
            <a:r>
              <a:rPr lang="ru-RU" sz="4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одежды имеет большое значение для профилактики переохлаждения. Комплект из куртки и полукомбинезона (утепленные брюки с грудкой и спинкой на лямках) наиболее удобен. Куртки при активных движениях ребенка (наклонах, подъемах рук вверх) поднимается, обнажая поясницу, а спинка полукомбинезона ее прикрывает. Цельнокроеный комбинезон не подходит для прогулок детей дошкольного возраста: он сковывает движения, его неудобно одевать и труднее вычистить, высушить после прогулки.</a:t>
            </a:r>
          </a:p>
          <a:p>
            <a:pPr marL="0" indent="0">
              <a:buNone/>
            </a:pPr>
            <a:r>
              <a:rPr lang="ru-RU" sz="4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Между бельем и верхней одеждой (в зависимости от погоды) могут быть рубашка и свитер или только рубашка, колготки и рейтузы или только колготки.</a:t>
            </a:r>
          </a:p>
          <a:p>
            <a:pPr marL="0" indent="0">
              <a:buNone/>
            </a:pPr>
            <a:r>
              <a:rPr lang="ru-RU" sz="4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4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прохладную погоду, а также зимой при отсутствии сильных морозов детям рекомендуется носить вязаные шапки, хорошо прикрывающие лоб и уши. В сильные морозы для плотного прилегания под теплую шапку следует надевать тонкую трикотажную шапочку с ушками, которая завязывается под подбородком. Хорошей защитой от ветра служит капюшон куртки, надетый поверх шапки</a:t>
            </a:r>
            <a:r>
              <a:rPr lang="ru-RU" sz="4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sz="43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43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условиях часто меняющейся погоды не может быть универсальной зимней или осенней одежды. Одежду ребенку нужно подбирать ежедневно, в зависимости от температуры воздуха, влажности и силы ветра.</a:t>
            </a:r>
            <a:endParaRPr lang="ru-RU" sz="43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43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уличной одежде ребенок находится не только на прогулке, но и в общественном транспорте, в магазинах. В этих случаях нужно иметь возможность снять часть одежды, чтобы ребенок не потел.</a:t>
            </a:r>
            <a:endParaRPr lang="ru-RU" sz="43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43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412776"/>
            <a:ext cx="1625352" cy="1098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47324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5"/>
            <a:ext cx="8229600" cy="5721500"/>
          </a:xfrm>
        </p:spPr>
        <p:txBody>
          <a:bodyPr>
            <a:norm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  <a:buFont typeface="Wingdings"/>
              <a:buChar char=""/>
            </a:pPr>
            <a:r>
              <a:rPr lang="ru-RU" sz="1800" b="1" u="sng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Ежедневная одежда для </a:t>
            </a:r>
            <a:r>
              <a:rPr lang="ru-RU" sz="1800" b="1" u="sng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группы</a:t>
            </a:r>
            <a:r>
              <a:rPr lang="ru-RU" sz="1800" b="1" u="sng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 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    Одежда для группы подбирается в соответствии с сезоном и температурой воздуха в помещении. В тёплый период года и зимой, когда температура в групповой комнате выше 20 градусов Цельсия, дети носят двухслойную одежду. Второй слой для </a:t>
            </a:r>
            <a:r>
              <a:rPr lang="ru-RU" sz="1600" b="1" u="sng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девочек</a:t>
            </a:r>
            <a:r>
              <a:rPr lang="ru-RU" sz="1600" u="sng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: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платье, сарафан или юбка с различными хлопчатобумажными кофточками. Для </a:t>
            </a:r>
            <a:r>
              <a:rPr lang="ru-RU" sz="1600" b="1" u="sng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мальчиков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: рубашка или футболки с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шортиками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 На ногах – носки или гольфы из хлопчатобумажного трикотажа (как для девочек, так и для мальчиков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). 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Если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температура воздуха ниже 19 градусов Цельсия, то одежда может быть двухслойной, но из тканей, обладающих более высокими теплозащитными свойствами (фланель, вельвет, шерсть и др.), а также может быть трёхслойной (колготки,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брюки, кофточки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).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Подбирая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одежду ребёнку, необходимо учитывать одно важное условие – в ней не должно быть тугих резинок, ремней, тесных воротничков и корсажей.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шкафчике каждого ребёнка обязательно должен быть запасной комплект одежды, а именно: трусики, майка, носки или колготки, футболка или кофточка. Одежду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желательно промаркировать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  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Для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дневного сна детям рекомендуются пижамы из хлопчатобумажного трикотажного полотна.</a:t>
            </a:r>
          </a:p>
          <a:p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31640" y="5445224"/>
            <a:ext cx="68407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В любом случае одежда должна быть чистой, красивой, яркой и вызывать у ребенка радость и хорошее настроение.</a:t>
            </a:r>
            <a:endParaRPr lang="ru-RU" dirty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04275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26</TotalTime>
  <Words>43</Words>
  <Application>Microsoft Office PowerPoint</Application>
  <PresentationFormat>Экран (4:3)</PresentationFormat>
  <Paragraphs>21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Исполнительная</vt:lpstr>
      <vt:lpstr>        Консультация  для  родителей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Консультация  для  родителей</dc:title>
  <dc:creator>Asus</dc:creator>
  <cp:lastModifiedBy>Asus</cp:lastModifiedBy>
  <cp:revision>4</cp:revision>
  <dcterms:created xsi:type="dcterms:W3CDTF">2015-04-13T03:44:21Z</dcterms:created>
  <dcterms:modified xsi:type="dcterms:W3CDTF">2015-04-13T04:15:13Z</dcterms:modified>
</cp:coreProperties>
</file>