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67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1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A408B46-A41B-4E3B-B29B-15941C39D855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44D7A8A-50EE-4A15-B5CF-E09A908D711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3067682"/>
          </a:xfrm>
        </p:spPr>
        <p:txBody>
          <a:bodyPr/>
          <a:lstStyle/>
          <a:p>
            <a:r>
              <a:rPr lang="ru-RU" sz="6000" b="1" dirty="0" smtClean="0"/>
              <a:t>Вредная привычка младших школьников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920880" cy="1777752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Презентация к проекту</a:t>
            </a:r>
          </a:p>
          <a:p>
            <a:pPr algn="r"/>
            <a:endParaRPr lang="ru-RU" sz="1800" dirty="0" smtClean="0"/>
          </a:p>
          <a:p>
            <a:pPr algn="r"/>
            <a:r>
              <a:rPr lang="ru-RU" sz="1800" dirty="0" smtClean="0"/>
              <a:t>Выполнил ученик 3 «Л» класса</a:t>
            </a:r>
          </a:p>
          <a:p>
            <a:pPr algn="r"/>
            <a:r>
              <a:rPr lang="ru-RU" sz="1800" dirty="0" smtClean="0"/>
              <a:t>Мягких Андрей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5689559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920880" cy="3384376"/>
          </a:xfrm>
        </p:spPr>
        <p:txBody>
          <a:bodyPr>
            <a:normAutofit/>
          </a:bodyPr>
          <a:lstStyle/>
          <a:p>
            <a:pPr algn="just"/>
            <a:r>
              <a:rPr lang="ru-RU" b="1" u="sng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Привычка</a:t>
            </a:r>
            <a:r>
              <a:rPr lang="ru-RU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 – это часть поведения человека, которая не требует от него дополнительных усилий.</a:t>
            </a:r>
          </a:p>
          <a:p>
            <a:pPr algn="just"/>
            <a:endParaRPr lang="ru-RU" dirty="0" smtClean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algn="just"/>
            <a:r>
              <a:rPr lang="ru-RU" b="1" dirty="0">
                <a:solidFill>
                  <a:schemeClr val="tx2"/>
                </a:solidFill>
                <a:latin typeface="MS Reference Sans Serif" panose="020B0604030504040204" pitchFamily="34" charset="0"/>
              </a:rPr>
              <a:t>Привычка</a:t>
            </a:r>
            <a:r>
              <a:rPr lang="ru-RU" dirty="0">
                <a:solidFill>
                  <a:schemeClr val="tx2"/>
                </a:solidFill>
                <a:latin typeface="MS Reference Sans Serif" panose="020B0604030504040204" pitchFamily="34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– действие, </a:t>
            </a:r>
            <a:r>
              <a:rPr lang="ru-RU" dirty="0">
                <a:solidFill>
                  <a:schemeClr val="tx2"/>
                </a:solidFill>
                <a:latin typeface="MS Reference Sans Serif" panose="020B0604030504040204" pitchFamily="34" charset="0"/>
              </a:rPr>
              <a:t>которое возникло постепенно, в результате повторения, и теперь выполняется </a:t>
            </a:r>
            <a:r>
              <a:rPr lang="ru-RU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само</a:t>
            </a:r>
            <a:r>
              <a:rPr lang="ru-RU" dirty="0">
                <a:solidFill>
                  <a:schemeClr val="tx2"/>
                </a:solidFill>
                <a:latin typeface="MS Reference Sans Serif" panose="020B0604030504040204" pitchFamily="34" charset="0"/>
              </a:rPr>
              <a:t>.</a:t>
            </a:r>
          </a:p>
          <a:p>
            <a:pPr algn="l"/>
            <a:endParaRPr lang="ru-RU" dirty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algn="l"/>
            <a:endParaRPr lang="ru-RU" dirty="0">
              <a:solidFill>
                <a:schemeClr val="tx2"/>
              </a:solidFill>
              <a:latin typeface="MS Reference Sans Serif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0193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920880" cy="864096"/>
          </a:xfrm>
        </p:spPr>
        <p:txBody>
          <a:bodyPr>
            <a:normAutofit/>
          </a:bodyPr>
          <a:lstStyle/>
          <a:p>
            <a:pPr algn="l"/>
            <a:endParaRPr lang="ru-RU" dirty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algn="l"/>
            <a:endParaRPr lang="ru-RU" dirty="0">
              <a:solidFill>
                <a:schemeClr val="tx2"/>
              </a:solidFill>
              <a:latin typeface="MS Reference Sans Serif" panose="020B0604030504040204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907704" y="610440"/>
            <a:ext cx="5328592" cy="12241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100" dirty="0" smtClean="0">
                <a:latin typeface="MS Reference Sans Serif" panose="020B0604030504040204" pitchFamily="34" charset="0"/>
              </a:rPr>
              <a:t>Привычки</a:t>
            </a:r>
            <a:endParaRPr lang="ru-RU" sz="3600" b="1" spc="100" dirty="0">
              <a:latin typeface="MS Reference Sans Serif" panose="020B060403050404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3176972"/>
            <a:ext cx="3456384" cy="79208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S Reference Sans Serif" panose="020B0604030504040204" pitchFamily="34" charset="0"/>
              </a:rPr>
              <a:t>Полезные</a:t>
            </a:r>
            <a:r>
              <a:rPr lang="ru-RU" dirty="0" smtClean="0"/>
              <a:t> </a:t>
            </a:r>
            <a:r>
              <a:rPr lang="ru-RU" dirty="0" smtClean="0">
                <a:latin typeface="MS Reference Sans Serif" panose="020B0604030504040204" pitchFamily="34" charset="0"/>
              </a:rPr>
              <a:t>привычки</a:t>
            </a:r>
            <a:endParaRPr lang="ru-RU" dirty="0">
              <a:latin typeface="MS Reference Sans Serif" panose="020B060403050404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8024" y="3176972"/>
            <a:ext cx="3456384" cy="82694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MS Reference Sans Serif" panose="020B0604030504040204" pitchFamily="34" charset="0"/>
              </a:rPr>
              <a:t>Вредные</a:t>
            </a:r>
            <a:r>
              <a:rPr lang="ru-RU" dirty="0" smtClean="0"/>
              <a:t> </a:t>
            </a:r>
            <a:r>
              <a:rPr lang="ru-RU" dirty="0" smtClean="0">
                <a:latin typeface="MS Reference Sans Serif" panose="020B0604030504040204" pitchFamily="34" charset="0"/>
              </a:rPr>
              <a:t>привычки</a:t>
            </a:r>
            <a:endParaRPr lang="ru-RU" dirty="0">
              <a:latin typeface="MS Reference Sans Serif" panose="020B0604030504040204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627784" y="2060848"/>
            <a:ext cx="484632" cy="97840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6175600" y="2032292"/>
            <a:ext cx="484632" cy="97840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077072"/>
            <a:ext cx="1048120" cy="10481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938" y="4258063"/>
            <a:ext cx="1055470" cy="10554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13936" y="4416466"/>
            <a:ext cx="1904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MS Reference Sans Serif" panose="020B0604030504040204" pitchFamily="34" charset="0"/>
              </a:rPr>
              <a:t>Вырабатывать</a:t>
            </a:r>
            <a:endParaRPr lang="ru-RU" b="1" dirty="0">
              <a:latin typeface="MS Reference Sans Serif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78157" y="4407236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MS Reference Sans Serif" panose="020B0604030504040204" pitchFamily="34" charset="0"/>
              </a:rPr>
              <a:t>Бороться</a:t>
            </a:r>
          </a:p>
        </p:txBody>
      </p:sp>
    </p:spTree>
    <p:extLst>
      <p:ext uri="{BB962C8B-B14F-4D97-AF65-F5344CB8AC3E}">
        <p14:creationId xmlns:p14="http://schemas.microsoft.com/office/powerpoint/2010/main" val="30327143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920880" cy="4968552"/>
          </a:xfrm>
        </p:spPr>
        <p:txBody>
          <a:bodyPr>
            <a:normAutofit/>
          </a:bodyPr>
          <a:lstStyle/>
          <a:p>
            <a:pPr algn="just"/>
            <a:r>
              <a:rPr lang="ru-RU" b="1" u="sng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Полезные привычки</a:t>
            </a:r>
            <a:r>
              <a:rPr lang="ru-RU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 – </a:t>
            </a:r>
            <a:endParaRPr lang="ru-RU" dirty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algn="l"/>
            <a:endParaRPr lang="ru-RU" dirty="0" smtClean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S Reference Sans Serif" panose="020B0604030504040204" pitchFamily="34" charset="0"/>
              </a:rPr>
              <a:t>Правильно питаться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S Reference Sans Serif" panose="020B0604030504040204" pitchFamily="34" charset="0"/>
              </a:rPr>
              <a:t>Чистить зубы 2 раза в день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S Reference Sans Serif" panose="020B0604030504040204" pitchFamily="34" charset="0"/>
              </a:rPr>
              <a:t>Делать зарядку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S Reference Sans Serif" panose="020B0604030504040204" pitchFamily="34" charset="0"/>
              </a:rPr>
              <a:t>Соблюдать режим дня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S Reference Sans Serif" panose="020B0604030504040204" pitchFamily="34" charset="0"/>
              </a:rPr>
              <a:t>Мыть руки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S Reference Sans Serif" panose="020B0604030504040204" pitchFamily="34" charset="0"/>
              </a:rPr>
              <a:t>Быть вежливым</a:t>
            </a:r>
          </a:p>
        </p:txBody>
      </p:sp>
    </p:spTree>
    <p:extLst>
      <p:ext uri="{BB962C8B-B14F-4D97-AF65-F5344CB8AC3E}">
        <p14:creationId xmlns:p14="http://schemas.microsoft.com/office/powerpoint/2010/main" val="14599573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920880" cy="5112568"/>
          </a:xfrm>
        </p:spPr>
        <p:txBody>
          <a:bodyPr>
            <a:normAutofit/>
          </a:bodyPr>
          <a:lstStyle/>
          <a:p>
            <a:pPr algn="just"/>
            <a:r>
              <a:rPr lang="ru-RU" b="1" u="sng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Вредные привычки</a:t>
            </a:r>
            <a:r>
              <a:rPr lang="ru-RU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 – </a:t>
            </a:r>
            <a:endParaRPr lang="ru-RU" dirty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algn="l"/>
            <a:endParaRPr lang="ru-RU" dirty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  <a:latin typeface="MS Reference Sans Serif" panose="020B0604030504040204" pitchFamily="34" charset="0"/>
              </a:rPr>
              <a:t>Неправильное питание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  <a:latin typeface="MS Reference Sans Serif" panose="020B0604030504040204" pitchFamily="34" charset="0"/>
              </a:rPr>
              <a:t>Ковыряться в носу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  <a:latin typeface="MS Reference Sans Serif" panose="020B0604030504040204" pitchFamily="34" charset="0"/>
              </a:rPr>
              <a:t>Грызть ногти, ручки и карандаши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  <a:latin typeface="MS Reference Sans Serif" panose="020B0604030504040204" pitchFamily="34" charset="0"/>
              </a:rPr>
              <a:t>Курить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mtClean="0">
                <a:solidFill>
                  <a:srgbClr val="C00000"/>
                </a:solidFill>
                <a:latin typeface="MS Reference Sans Serif" panose="020B0604030504040204" pitchFamily="34" charset="0"/>
              </a:rPr>
              <a:t>Пить </a:t>
            </a:r>
            <a:r>
              <a:rPr lang="ru-RU" smtClean="0">
                <a:solidFill>
                  <a:srgbClr val="C00000"/>
                </a:solidFill>
                <a:latin typeface="MS Reference Sans Serif" panose="020B0604030504040204" pitchFamily="34" charset="0"/>
              </a:rPr>
              <a:t>алкоголь</a:t>
            </a:r>
            <a:endParaRPr lang="ru-RU" dirty="0" smtClean="0">
              <a:solidFill>
                <a:srgbClr val="C00000"/>
              </a:solidFill>
              <a:latin typeface="MS Reference Sans Serif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  <a:latin typeface="MS Reference Sans Serif" panose="020B0604030504040204" pitchFamily="34" charset="0"/>
              </a:rPr>
              <a:t>Неправильный режим дня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  <a:latin typeface="MS Reference Sans Serif" panose="020B0604030504040204" pitchFamily="34" charset="0"/>
              </a:rPr>
              <a:t>Читать лежа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  <a:latin typeface="MS Reference Sans Serif" panose="020B0604030504040204" pitchFamily="34" charset="0"/>
              </a:rPr>
              <a:t>Чавкать</a:t>
            </a:r>
          </a:p>
          <a:p>
            <a:pPr algn="l"/>
            <a:endParaRPr lang="ru-RU" dirty="0" smtClean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algn="l"/>
            <a:endParaRPr lang="ru-RU" dirty="0" smtClean="0">
              <a:solidFill>
                <a:schemeClr val="tx2"/>
              </a:solidFill>
              <a:latin typeface="MS Reference Sans Serif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2495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920880" cy="136815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Одна из вредных привычек у школьников младших классов – это грызть ручки и карандаши.</a:t>
            </a:r>
            <a:endParaRPr lang="ru-RU" dirty="0">
              <a:solidFill>
                <a:schemeClr val="tx2"/>
              </a:solidFill>
              <a:latin typeface="MS Reference Sans Serif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32856"/>
            <a:ext cx="3168352" cy="40343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4005064"/>
            <a:ext cx="39604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…Придут </a:t>
            </a:r>
            <a:r>
              <a:rPr lang="ru-RU" dirty="0"/>
              <a:t>беззубые ребята,</a:t>
            </a:r>
            <a:br>
              <a:rPr lang="ru-RU" dirty="0"/>
            </a:br>
            <a:r>
              <a:rPr lang="ru-RU" dirty="0"/>
              <a:t>Те первоклашки – малыши,</a:t>
            </a:r>
            <a:br>
              <a:rPr lang="ru-RU" dirty="0"/>
            </a:br>
            <a:r>
              <a:rPr lang="ru-RU" dirty="0"/>
              <a:t>Что будут грызть гранит науки,</a:t>
            </a:r>
            <a:br>
              <a:rPr lang="ru-RU" dirty="0"/>
            </a:br>
            <a:r>
              <a:rPr lang="ru-RU" dirty="0"/>
              <a:t>И ручки, и </a:t>
            </a:r>
            <a:r>
              <a:rPr lang="ru-RU" dirty="0" smtClean="0"/>
              <a:t>карандаши…</a:t>
            </a:r>
          </a:p>
          <a:p>
            <a:endParaRPr lang="ru-RU" dirty="0"/>
          </a:p>
          <a:p>
            <a:pPr algn="r"/>
            <a:r>
              <a:rPr lang="ru-RU" i="1" dirty="0"/>
              <a:t>Нина </a:t>
            </a:r>
            <a:r>
              <a:rPr lang="ru-RU" i="1" dirty="0" err="1"/>
              <a:t>Шестер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14521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920880" cy="496855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В чем же вред привычки грызть ручки и карандаши</a:t>
            </a:r>
            <a:r>
              <a:rPr lang="en-US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?</a:t>
            </a:r>
            <a:endParaRPr lang="ru-RU" dirty="0" smtClean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algn="l"/>
            <a:endParaRPr lang="ru-RU" dirty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MS Reference Sans Serif" panose="020B0604030504040204" pitchFamily="34" charset="0"/>
              </a:rPr>
              <a:t>Больные</a:t>
            </a:r>
            <a:r>
              <a:rPr lang="ru-RU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 </a:t>
            </a: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  <a:latin typeface="MS Reference Sans Serif" panose="020B0604030504040204" pitchFamily="34" charset="0"/>
              </a:rPr>
              <a:t>зубы и дёсны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S Reference Sans Serif" panose="020B0604030504040204" pitchFamily="34" charset="0"/>
              </a:rPr>
              <a:t>Болезни органов пищеварения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S Reference Sans Serif" panose="020B0604030504040204" pitchFamily="34" charset="0"/>
              </a:rPr>
              <a:t>Передача микробов от одного ученика другому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S Reference Sans Serif" panose="020B0604030504040204" pitchFamily="34" charset="0"/>
              </a:rPr>
              <a:t>Повреждения рта или горла </a:t>
            </a:r>
          </a:p>
        </p:txBody>
      </p:sp>
    </p:spTree>
    <p:extLst>
      <p:ext uri="{BB962C8B-B14F-4D97-AF65-F5344CB8AC3E}">
        <p14:creationId xmlns:p14="http://schemas.microsoft.com/office/powerpoint/2010/main" val="3709866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628800"/>
            <a:ext cx="4657700" cy="46577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920880" cy="496855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Как можно побороть привычку грызть карандаш или ручку</a:t>
            </a:r>
            <a:r>
              <a:rPr lang="en-US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?</a:t>
            </a:r>
            <a:endParaRPr lang="ru-RU" dirty="0" smtClean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algn="l"/>
            <a:endParaRPr lang="ru-RU" dirty="0" smtClean="0">
              <a:solidFill>
                <a:schemeClr val="tx2"/>
              </a:solidFill>
              <a:latin typeface="MS Reference Sans Serif" panose="020B060403050404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  <a:latin typeface="MS Reference Sans Serif" panose="020B0604030504040204" pitchFamily="34" charset="0"/>
              </a:rPr>
              <a:t>Намазать кончик карандаша или ручки специальной жидкостью. Она горькая на вкус, но безвредная для здоровья и продается в аптеках. </a:t>
            </a:r>
          </a:p>
          <a:p>
            <a:pPr algn="l"/>
            <a:endParaRPr lang="ru-RU" dirty="0" smtClean="0">
              <a:solidFill>
                <a:schemeClr val="tx2"/>
              </a:solidFill>
              <a:latin typeface="MS Reference Sans Serif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4524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556792"/>
            <a:ext cx="5796136" cy="361486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920880" cy="5400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MS Reference Sans Serif" panose="020B0604030504040204" pitchFamily="34" charset="0"/>
              </a:rPr>
              <a:t>СПАСИБО ЗА ВНИМАНИЕ !!!</a:t>
            </a:r>
          </a:p>
          <a:p>
            <a:r>
              <a:rPr lang="ru-RU" dirty="0" smtClean="0">
                <a:solidFill>
                  <a:srgbClr val="FF0000"/>
                </a:solidFill>
                <a:latin typeface="MS Reference Sans Serif" panose="020B0604030504040204" pitchFamily="34" charset="0"/>
              </a:rPr>
              <a:t>Не грызите карандаши и ручки,</a:t>
            </a:r>
          </a:p>
          <a:p>
            <a:endParaRPr lang="ru-RU" dirty="0">
              <a:solidFill>
                <a:srgbClr val="FF0000"/>
              </a:solidFill>
              <a:latin typeface="MS Reference Sans Serif" panose="020B0604030504040204" pitchFamily="34" charset="0"/>
            </a:endParaRPr>
          </a:p>
          <a:p>
            <a:endParaRPr lang="ru-RU" dirty="0" smtClean="0">
              <a:solidFill>
                <a:srgbClr val="FF0000"/>
              </a:solidFill>
              <a:latin typeface="MS Reference Sans Serif" panose="020B0604030504040204" pitchFamily="34" charset="0"/>
            </a:endParaRPr>
          </a:p>
          <a:p>
            <a:endParaRPr lang="ru-RU" dirty="0">
              <a:solidFill>
                <a:srgbClr val="FF0000"/>
              </a:solidFill>
              <a:latin typeface="MS Reference Sans Serif" panose="020B0604030504040204" pitchFamily="34" charset="0"/>
            </a:endParaRPr>
          </a:p>
          <a:p>
            <a:endParaRPr lang="ru-RU" dirty="0" smtClean="0">
              <a:solidFill>
                <a:srgbClr val="FF0000"/>
              </a:solidFill>
              <a:latin typeface="MS Reference Sans Serif" panose="020B0604030504040204" pitchFamily="34" charset="0"/>
            </a:endParaRPr>
          </a:p>
          <a:p>
            <a:endParaRPr lang="ru-RU" dirty="0">
              <a:solidFill>
                <a:srgbClr val="FF0000"/>
              </a:solidFill>
              <a:latin typeface="MS Reference Sans Serif" panose="020B0604030504040204" pitchFamily="34" charset="0"/>
            </a:endParaRPr>
          </a:p>
          <a:p>
            <a:endParaRPr lang="ru-RU" dirty="0" smtClean="0">
              <a:solidFill>
                <a:srgbClr val="FF0000"/>
              </a:solidFill>
              <a:latin typeface="MS Reference Sans Serif" panose="020B0604030504040204" pitchFamily="34" charset="0"/>
            </a:endParaRPr>
          </a:p>
          <a:p>
            <a:endParaRPr lang="ru-RU" dirty="0">
              <a:solidFill>
                <a:srgbClr val="FF0000"/>
              </a:solidFill>
              <a:latin typeface="MS Reference Sans Serif" panose="020B0604030504040204" pitchFamily="34" charset="0"/>
            </a:endParaRPr>
          </a:p>
          <a:p>
            <a:endParaRPr lang="ru-RU" dirty="0" smtClean="0">
              <a:solidFill>
                <a:srgbClr val="FF0000"/>
              </a:solidFill>
              <a:latin typeface="MS Reference Sans Serif" panose="020B0604030504040204" pitchFamily="34" charset="0"/>
            </a:endParaRPr>
          </a:p>
          <a:p>
            <a:endParaRPr lang="ru-RU" dirty="0">
              <a:solidFill>
                <a:srgbClr val="FF0000"/>
              </a:solidFill>
              <a:latin typeface="MS Reference Sans Serif" panose="020B0604030504040204" pitchFamily="34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MS Reference Sans Serif" panose="020B0604030504040204" pitchFamily="34" charset="0"/>
              </a:rPr>
              <a:t>Это вредно для здоровья!</a:t>
            </a:r>
            <a:endParaRPr lang="ru-RU" dirty="0">
              <a:solidFill>
                <a:srgbClr val="FF0000"/>
              </a:solidFill>
              <a:latin typeface="MS Reference Sans Serif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9016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191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Вредная привычка младших 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Вредная привычка младших школьников</dc:title>
  <dc:creator>Olga</dc:creator>
  <cp:lastModifiedBy>Olga</cp:lastModifiedBy>
  <cp:revision>17</cp:revision>
  <cp:lastPrinted>2015-10-15T17:26:47Z</cp:lastPrinted>
  <dcterms:created xsi:type="dcterms:W3CDTF">2015-09-20T13:34:22Z</dcterms:created>
  <dcterms:modified xsi:type="dcterms:W3CDTF">2015-10-15T18:40:25Z</dcterms:modified>
</cp:coreProperties>
</file>