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16" r:id="rId1"/>
  </p:sldMasterIdLst>
  <p:notesMasterIdLst>
    <p:notesMasterId r:id="rId15"/>
  </p:notesMasterIdLst>
  <p:sldIdLst>
    <p:sldId id="257" r:id="rId2"/>
    <p:sldId id="267" r:id="rId3"/>
    <p:sldId id="268" r:id="rId4"/>
    <p:sldId id="270" r:id="rId5"/>
    <p:sldId id="271" r:id="rId6"/>
    <p:sldId id="272" r:id="rId7"/>
    <p:sldId id="273" r:id="rId8"/>
    <p:sldId id="274" r:id="rId9"/>
    <p:sldId id="275" r:id="rId10"/>
    <p:sldId id="276" r:id="rId11"/>
    <p:sldId id="277" r:id="rId12"/>
    <p:sldId id="278" r:id="rId13"/>
    <p:sldId id="279" r:id="rId14"/>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099" autoAdjust="0"/>
    <p:restoredTop sz="94713" autoAdjust="0"/>
  </p:normalViewPr>
  <p:slideViewPr>
    <p:cSldViewPr>
      <p:cViewPr varScale="1">
        <p:scale>
          <a:sx n="66" d="100"/>
          <a:sy n="66" d="100"/>
        </p:scale>
        <p:origin x="-1524" y="-10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BD6F34F-CCA7-41CD-A2D6-F6EBD1C9F22A}" type="datetimeFigureOut">
              <a:rPr lang="ru-RU" smtClean="0"/>
              <a:pPr/>
              <a:t>12.12.2013</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3917026-5738-45F6-BA9A-514D96C4B651}" type="slidenum">
              <a:rPr lang="ru-RU" smtClean="0"/>
              <a:pPr/>
              <a:t>‹#›</a:t>
            </a:fld>
            <a:endParaRPr lang="ru-RU"/>
          </a:p>
        </p:txBody>
      </p:sp>
    </p:spTree>
    <p:extLst>
      <p:ext uri="{BB962C8B-B14F-4D97-AF65-F5344CB8AC3E}">
        <p14:creationId xmlns:p14="http://schemas.microsoft.com/office/powerpoint/2010/main" val="315223499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fld id="{53917026-5738-45F6-BA9A-514D96C4B651}" type="slidenum">
              <a:rPr lang="ru-RU" smtClean="0"/>
              <a:pPr/>
              <a:t>1</a:t>
            </a:fld>
            <a:endParaRPr lang="ru-RU"/>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fld id="{53917026-5738-45F6-BA9A-514D96C4B651}" type="slidenum">
              <a:rPr lang="ru-RU" smtClean="0"/>
              <a:pPr/>
              <a:t>10</a:t>
            </a:fld>
            <a:endParaRPr lang="ru-RU"/>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fld id="{53917026-5738-45F6-BA9A-514D96C4B651}" type="slidenum">
              <a:rPr lang="ru-RU" smtClean="0"/>
              <a:pPr/>
              <a:t>11</a:t>
            </a:fld>
            <a:endParaRPr lang="ru-RU"/>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fld id="{53917026-5738-45F6-BA9A-514D96C4B651}" type="slidenum">
              <a:rPr lang="ru-RU" smtClean="0"/>
              <a:pPr/>
              <a:t>12</a:t>
            </a:fld>
            <a:endParaRPr lang="ru-RU"/>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fld id="{53917026-5738-45F6-BA9A-514D96C4B651}" type="slidenum">
              <a:rPr lang="ru-RU" smtClean="0"/>
              <a:pPr/>
              <a:t>2</a:t>
            </a:fld>
            <a:endParaRPr lang="ru-RU"/>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fld id="{53917026-5738-45F6-BA9A-514D96C4B651}" type="slidenum">
              <a:rPr lang="ru-RU" smtClean="0"/>
              <a:pPr/>
              <a:t>3</a:t>
            </a:fld>
            <a:endParaRPr lang="ru-RU"/>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fld id="{53917026-5738-45F6-BA9A-514D96C4B651}" type="slidenum">
              <a:rPr lang="ru-RU" smtClean="0"/>
              <a:pPr/>
              <a:t>4</a:t>
            </a:fld>
            <a:endParaRPr lang="ru-RU"/>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fld id="{53917026-5738-45F6-BA9A-514D96C4B651}" type="slidenum">
              <a:rPr lang="ru-RU" smtClean="0"/>
              <a:pPr/>
              <a:t>5</a:t>
            </a:fld>
            <a:endParaRPr lang="ru-RU"/>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fld id="{53917026-5738-45F6-BA9A-514D96C4B651}" type="slidenum">
              <a:rPr lang="ru-RU" smtClean="0"/>
              <a:pPr/>
              <a:t>6</a:t>
            </a:fld>
            <a:endParaRPr lang="ru-RU"/>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fld id="{53917026-5738-45F6-BA9A-514D96C4B651}" type="slidenum">
              <a:rPr lang="ru-RU" smtClean="0"/>
              <a:pPr/>
              <a:t>7</a:t>
            </a:fld>
            <a:endParaRPr lang="ru-RU"/>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fld id="{53917026-5738-45F6-BA9A-514D96C4B651}" type="slidenum">
              <a:rPr lang="ru-RU" smtClean="0"/>
              <a:pPr/>
              <a:t>8</a:t>
            </a:fld>
            <a:endParaRPr lang="ru-RU"/>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fld id="{53917026-5738-45F6-BA9A-514D96C4B651}" type="slidenum">
              <a:rPr lang="ru-RU" smtClean="0"/>
              <a:pPr/>
              <a:t>9</a:t>
            </a:fld>
            <a:endParaRPr lang="ru-RU"/>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7" name="Прямая соединительная линия 6"/>
          <p:cNvSpPr>
            <a:spLocks noChangeShapeType="1"/>
          </p:cNvSpPr>
          <p:nvPr/>
        </p:nvSpPr>
        <p:spPr bwMode="auto">
          <a:xfrm>
            <a:off x="514350" y="5349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9" name="Заголовок 28"/>
          <p:cNvSpPr>
            <a:spLocks noGrp="1"/>
          </p:cNvSpPr>
          <p:nvPr>
            <p:ph type="ctrTitle"/>
          </p:nvPr>
        </p:nvSpPr>
        <p:spPr>
          <a:xfrm>
            <a:off x="381000" y="4853411"/>
            <a:ext cx="8458200" cy="1222375"/>
          </a:xfrm>
        </p:spPr>
        <p:txBody>
          <a:bodyPr anchor="t"/>
          <a:lstStyle/>
          <a:p>
            <a:r>
              <a:rPr kumimoji="0" lang="ru-RU" smtClean="0"/>
              <a:t>Образец заголовка</a:t>
            </a:r>
            <a:endParaRPr kumimoji="0" lang="en-US"/>
          </a:p>
        </p:txBody>
      </p:sp>
      <p:sp>
        <p:nvSpPr>
          <p:cNvPr id="9" name="Подзаголовок 8"/>
          <p:cNvSpPr>
            <a:spLocks noGrp="1"/>
          </p:cNvSpPr>
          <p:nvPr>
            <p:ph type="subTitle" idx="1"/>
          </p:nvPr>
        </p:nvSpPr>
        <p:spPr>
          <a:xfrm>
            <a:off x="381000" y="3886200"/>
            <a:ext cx="8458200" cy="914400"/>
          </a:xfrm>
        </p:spPr>
        <p:txBody>
          <a:bodyPr anchor="b"/>
          <a:lstStyle>
            <a:lvl1pPr marL="0" indent="0" algn="l">
              <a:buNone/>
              <a:defRPr sz="2400">
                <a:solidFill>
                  <a:schemeClr val="tx2">
                    <a:shade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16" name="Дата 15"/>
          <p:cNvSpPr>
            <a:spLocks noGrp="1"/>
          </p:cNvSpPr>
          <p:nvPr>
            <p:ph type="dt" sz="half" idx="10"/>
          </p:nvPr>
        </p:nvSpPr>
        <p:spPr/>
        <p:txBody>
          <a:bodyPr/>
          <a:lstStyle/>
          <a:p>
            <a:fld id="{8145FBA2-AA58-4907-A2DE-915D9CDEC80C}" type="datetime1">
              <a:rPr lang="ru-RU" smtClean="0"/>
              <a:pPr/>
              <a:t>12.12.2013</a:t>
            </a:fld>
            <a:endParaRPr lang="ru-RU"/>
          </a:p>
        </p:txBody>
      </p:sp>
      <p:sp>
        <p:nvSpPr>
          <p:cNvPr id="2" name="Нижний колонтитул 1"/>
          <p:cNvSpPr>
            <a:spLocks noGrp="1"/>
          </p:cNvSpPr>
          <p:nvPr>
            <p:ph type="ftr" sz="quarter" idx="11"/>
          </p:nvPr>
        </p:nvSpPr>
        <p:spPr/>
        <p:txBody>
          <a:bodyPr/>
          <a:lstStyle/>
          <a:p>
            <a:endParaRPr lang="ru-RU"/>
          </a:p>
        </p:txBody>
      </p:sp>
      <p:sp>
        <p:nvSpPr>
          <p:cNvPr id="15" name="Номер слайда 14"/>
          <p:cNvSpPr>
            <a:spLocks noGrp="1"/>
          </p:cNvSpPr>
          <p:nvPr>
            <p:ph type="sldNum" sz="quarter" idx="12"/>
          </p:nvPr>
        </p:nvSpPr>
        <p:spPr>
          <a:xfrm>
            <a:off x="8229600" y="6473952"/>
            <a:ext cx="758952" cy="246888"/>
          </a:xfrm>
        </p:spPr>
        <p:txBody>
          <a:bodyPr/>
          <a:lstStyle/>
          <a:p>
            <a:fld id="{D6B2C5FD-1213-4729-A6B3-C806A49ED52A}"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087F80E6-8B94-4DD5-9C48-86377691313B}" type="datetime1">
              <a:rPr lang="ru-RU" smtClean="0"/>
              <a:pPr/>
              <a:t>12.12.2013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D6B2C5FD-1213-4729-A6B3-C806A49ED52A}"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858000" y="549276"/>
            <a:ext cx="18288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549276"/>
            <a:ext cx="62484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F2367D32-C2B9-4D1D-8429-37F7710BA887}" type="datetime1">
              <a:rPr lang="ru-RU" smtClean="0"/>
              <a:pPr/>
              <a:t>12.12.2013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D6B2C5FD-1213-4729-A6B3-C806A49ED52A}"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2" name="Заголовок 21"/>
          <p:cNvSpPr>
            <a:spLocks noGrp="1"/>
          </p:cNvSpPr>
          <p:nvPr>
            <p:ph type="title"/>
          </p:nvPr>
        </p:nvSpPr>
        <p:spPr/>
        <p:txBody>
          <a:bodyPr/>
          <a:lstStyle/>
          <a:p>
            <a:r>
              <a:rPr kumimoji="0" lang="ru-RU" smtClean="0"/>
              <a:t>Образец заголовка</a:t>
            </a:r>
            <a:endParaRPr kumimoji="0" lang="en-US"/>
          </a:p>
        </p:txBody>
      </p:sp>
      <p:sp>
        <p:nvSpPr>
          <p:cNvPr id="27" name="Содержимое 26"/>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5" name="Дата 24"/>
          <p:cNvSpPr>
            <a:spLocks noGrp="1"/>
          </p:cNvSpPr>
          <p:nvPr>
            <p:ph type="dt" sz="half" idx="10"/>
          </p:nvPr>
        </p:nvSpPr>
        <p:spPr/>
        <p:txBody>
          <a:bodyPr/>
          <a:lstStyle/>
          <a:p>
            <a:fld id="{A6018AB6-10FD-43E9-A170-FBBE901557E1}" type="datetime1">
              <a:rPr lang="ru-RU" smtClean="0"/>
              <a:pPr/>
              <a:t>12.12.2013</a:t>
            </a:fld>
            <a:endParaRPr lang="ru-RU"/>
          </a:p>
        </p:txBody>
      </p:sp>
      <p:sp>
        <p:nvSpPr>
          <p:cNvPr id="19" name="Нижний колонтитул 18"/>
          <p:cNvSpPr>
            <a:spLocks noGrp="1"/>
          </p:cNvSpPr>
          <p:nvPr>
            <p:ph type="ftr" sz="quarter" idx="11"/>
          </p:nvPr>
        </p:nvSpPr>
        <p:spPr>
          <a:xfrm>
            <a:off x="3581400" y="76200"/>
            <a:ext cx="2895600" cy="288925"/>
          </a:xfrm>
        </p:spPr>
        <p:txBody>
          <a:bodyPr/>
          <a:lstStyle/>
          <a:p>
            <a:endParaRPr lang="ru-RU"/>
          </a:p>
        </p:txBody>
      </p:sp>
      <p:sp>
        <p:nvSpPr>
          <p:cNvPr id="16" name="Номер слайда 15"/>
          <p:cNvSpPr>
            <a:spLocks noGrp="1"/>
          </p:cNvSpPr>
          <p:nvPr>
            <p:ph type="sldNum" sz="quarter" idx="12"/>
          </p:nvPr>
        </p:nvSpPr>
        <p:spPr>
          <a:xfrm>
            <a:off x="8229600" y="6473952"/>
            <a:ext cx="758952" cy="246888"/>
          </a:xfrm>
        </p:spPr>
        <p:txBody>
          <a:bodyPr/>
          <a:lstStyle/>
          <a:p>
            <a:fld id="{D6B2C5FD-1213-4729-A6B3-C806A49ED52A}"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3">
        <a:schemeClr val="bg2"/>
      </p:bgRef>
    </p:bg>
    <p:spTree>
      <p:nvGrpSpPr>
        <p:cNvPr id="1" name=""/>
        <p:cNvGrpSpPr/>
        <p:nvPr/>
      </p:nvGrpSpPr>
      <p:grpSpPr>
        <a:xfrm>
          <a:off x="0" y="0"/>
          <a:ext cx="0" cy="0"/>
          <a:chOff x="0" y="0"/>
          <a:chExt cx="0" cy="0"/>
        </a:xfrm>
      </p:grpSpPr>
      <p:sp>
        <p:nvSpPr>
          <p:cNvPr id="7" name="Прямая соединительная линия 6"/>
          <p:cNvSpPr>
            <a:spLocks noChangeShapeType="1"/>
          </p:cNvSpPr>
          <p:nvPr/>
        </p:nvSpPr>
        <p:spPr bwMode="auto">
          <a:xfrm>
            <a:off x="514350" y="3444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Текст 5"/>
          <p:cNvSpPr>
            <a:spLocks noGrp="1"/>
          </p:cNvSpPr>
          <p:nvPr>
            <p:ph type="body" idx="1"/>
          </p:nvPr>
        </p:nvSpPr>
        <p:spPr>
          <a:xfrm>
            <a:off x="381000" y="1676400"/>
            <a:ext cx="8458200" cy="1219200"/>
          </a:xfrm>
        </p:spPr>
        <p:txBody>
          <a:bodyPr anchor="b"/>
          <a:lstStyle>
            <a:lvl1pPr marL="0" indent="0" algn="r">
              <a:buNone/>
              <a:defRPr sz="2000">
                <a:solidFill>
                  <a:schemeClr val="tx2">
                    <a:shade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19" name="Дата 18"/>
          <p:cNvSpPr>
            <a:spLocks noGrp="1"/>
          </p:cNvSpPr>
          <p:nvPr>
            <p:ph type="dt" sz="half" idx="10"/>
          </p:nvPr>
        </p:nvSpPr>
        <p:spPr/>
        <p:txBody>
          <a:bodyPr/>
          <a:lstStyle/>
          <a:p>
            <a:fld id="{231DFD42-0EB1-4AB9-B414-80AECD5FC9CB}" type="datetime1">
              <a:rPr lang="ru-RU" smtClean="0"/>
              <a:pPr/>
              <a:t>12.12.2013</a:t>
            </a:fld>
            <a:endParaRPr lang="ru-RU"/>
          </a:p>
        </p:txBody>
      </p:sp>
      <p:sp>
        <p:nvSpPr>
          <p:cNvPr id="11" name="Нижний колонтитул 10"/>
          <p:cNvSpPr>
            <a:spLocks noGrp="1"/>
          </p:cNvSpPr>
          <p:nvPr>
            <p:ph type="ftr" sz="quarter" idx="11"/>
          </p:nvPr>
        </p:nvSpPr>
        <p:spPr/>
        <p:txBody>
          <a:bodyPr/>
          <a:lstStyle/>
          <a:p>
            <a:endParaRPr lang="ru-RU"/>
          </a:p>
        </p:txBody>
      </p:sp>
      <p:sp>
        <p:nvSpPr>
          <p:cNvPr id="16" name="Номер слайда 15"/>
          <p:cNvSpPr>
            <a:spLocks noGrp="1"/>
          </p:cNvSpPr>
          <p:nvPr>
            <p:ph type="sldNum" sz="quarter" idx="12"/>
          </p:nvPr>
        </p:nvSpPr>
        <p:spPr/>
        <p:txBody>
          <a:bodyPr/>
          <a:lstStyle/>
          <a:p>
            <a:fld id="{D6B2C5FD-1213-4729-A6B3-C806A49ED52A}" type="slidenum">
              <a:rPr lang="ru-RU" smtClean="0"/>
              <a:pPr/>
              <a:t>‹#›</a:t>
            </a:fld>
            <a:endParaRPr lang="ru-RU"/>
          </a:p>
        </p:txBody>
      </p:sp>
      <p:sp>
        <p:nvSpPr>
          <p:cNvPr id="8" name="Заголовок 7"/>
          <p:cNvSpPr>
            <a:spLocks noGrp="1"/>
          </p:cNvSpPr>
          <p:nvPr>
            <p:ph type="title"/>
          </p:nvPr>
        </p:nvSpPr>
        <p:spPr>
          <a:xfrm>
            <a:off x="180475" y="2947085"/>
            <a:ext cx="8686800" cy="1184825"/>
          </a:xfrm>
        </p:spPr>
        <p:txBody>
          <a:bodyPr rtlCol="0" anchor="t"/>
          <a:lstStyle>
            <a:lvl1pPr algn="r">
              <a:defRPr/>
            </a:lvl1pPr>
          </a:lstStyle>
          <a:p>
            <a:r>
              <a:rPr kumimoji="0" lang="ru-RU" smtClean="0"/>
              <a:t>Образец заголовка</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0" name="Заголовок 19"/>
          <p:cNvSpPr>
            <a:spLocks noGrp="1"/>
          </p:cNvSpPr>
          <p:nvPr>
            <p:ph type="title"/>
          </p:nvPr>
        </p:nvSpPr>
        <p:spPr>
          <a:xfrm>
            <a:off x="301752" y="457200"/>
            <a:ext cx="8686800" cy="841248"/>
          </a:xfrm>
        </p:spPr>
        <p:txBody>
          <a:bodyPr/>
          <a:lstStyle/>
          <a:p>
            <a:r>
              <a:rPr kumimoji="0" lang="ru-RU" smtClean="0"/>
              <a:t>Образец заголовка</a:t>
            </a:r>
            <a:endParaRPr kumimoji="0" lang="en-US"/>
          </a:p>
        </p:txBody>
      </p:sp>
      <p:sp>
        <p:nvSpPr>
          <p:cNvPr id="14" name="Содержимое 13"/>
          <p:cNvSpPr>
            <a:spLocks noGrp="1"/>
          </p:cNvSpPr>
          <p:nvPr>
            <p:ph sz="half" idx="1"/>
          </p:nvPr>
        </p:nvSpPr>
        <p:spPr>
          <a:xfrm>
            <a:off x="304800" y="1600200"/>
            <a:ext cx="41910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3" name="Содержимое 12"/>
          <p:cNvSpPr>
            <a:spLocks noGrp="1"/>
          </p:cNvSpPr>
          <p:nvPr>
            <p:ph sz="half" idx="2"/>
          </p:nvPr>
        </p:nvSpPr>
        <p:spPr>
          <a:xfrm>
            <a:off x="4648200" y="1600200"/>
            <a:ext cx="43434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1" name="Дата 20"/>
          <p:cNvSpPr>
            <a:spLocks noGrp="1"/>
          </p:cNvSpPr>
          <p:nvPr>
            <p:ph type="dt" sz="half" idx="10"/>
          </p:nvPr>
        </p:nvSpPr>
        <p:spPr/>
        <p:txBody>
          <a:bodyPr/>
          <a:lstStyle/>
          <a:p>
            <a:fld id="{C0B605F5-FDA1-4727-9AE5-336BFBE80B4E}" type="datetime1">
              <a:rPr lang="ru-RU" smtClean="0"/>
              <a:pPr/>
              <a:t>12.12.2013</a:t>
            </a:fld>
            <a:endParaRPr lang="ru-RU"/>
          </a:p>
        </p:txBody>
      </p:sp>
      <p:sp>
        <p:nvSpPr>
          <p:cNvPr id="10" name="Нижний колонтитул 9"/>
          <p:cNvSpPr>
            <a:spLocks noGrp="1"/>
          </p:cNvSpPr>
          <p:nvPr>
            <p:ph type="ftr" sz="quarter" idx="11"/>
          </p:nvPr>
        </p:nvSpPr>
        <p:spPr/>
        <p:txBody>
          <a:bodyPr/>
          <a:lstStyle/>
          <a:p>
            <a:endParaRPr lang="ru-RU"/>
          </a:p>
        </p:txBody>
      </p:sp>
      <p:sp>
        <p:nvSpPr>
          <p:cNvPr id="31" name="Номер слайда 30"/>
          <p:cNvSpPr>
            <a:spLocks noGrp="1"/>
          </p:cNvSpPr>
          <p:nvPr>
            <p:ph type="sldNum" sz="quarter" idx="12"/>
          </p:nvPr>
        </p:nvSpPr>
        <p:spPr/>
        <p:txBody>
          <a:bodyPr/>
          <a:lstStyle/>
          <a:p>
            <a:fld id="{D6B2C5FD-1213-4729-A6B3-C806A49ED52A}"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spTree>
      <p:nvGrpSpPr>
        <p:cNvPr id="1" name=""/>
        <p:cNvGrpSpPr/>
        <p:nvPr/>
      </p:nvGrpSpPr>
      <p:grpSpPr>
        <a:xfrm>
          <a:off x="0" y="0"/>
          <a:ext cx="0" cy="0"/>
          <a:chOff x="0" y="0"/>
          <a:chExt cx="0" cy="0"/>
        </a:xfrm>
      </p:grpSpPr>
      <p:sp>
        <p:nvSpPr>
          <p:cNvPr id="29" name="Заголовок 28"/>
          <p:cNvSpPr>
            <a:spLocks noGrp="1"/>
          </p:cNvSpPr>
          <p:nvPr>
            <p:ph type="title"/>
          </p:nvPr>
        </p:nvSpPr>
        <p:spPr>
          <a:xfrm>
            <a:off x="304800" y="5410200"/>
            <a:ext cx="8610600" cy="882650"/>
          </a:xfrm>
        </p:spPr>
        <p:txBody>
          <a:bodyPr anchor="ctr"/>
          <a:lstStyle>
            <a:lvl1pPr>
              <a:defRPr/>
            </a:lvl1pPr>
          </a:lstStyle>
          <a:p>
            <a:r>
              <a:rPr kumimoji="0" lang="ru-RU" smtClean="0"/>
              <a:t>Образец заголовка</a:t>
            </a:r>
            <a:endParaRPr kumimoji="0" lang="en-US"/>
          </a:p>
        </p:txBody>
      </p:sp>
      <p:sp>
        <p:nvSpPr>
          <p:cNvPr id="13" name="Текст 12"/>
          <p:cNvSpPr>
            <a:spLocks noGrp="1"/>
          </p:cNvSpPr>
          <p:nvPr>
            <p:ph type="body" idx="1"/>
          </p:nvPr>
        </p:nvSpPr>
        <p:spPr>
          <a:xfrm>
            <a:off x="281444" y="666750"/>
            <a:ext cx="4290556"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25" name="Текст 24"/>
          <p:cNvSpPr>
            <a:spLocks noGrp="1"/>
          </p:cNvSpPr>
          <p:nvPr>
            <p:ph type="body" sz="half" idx="3"/>
          </p:nvPr>
        </p:nvSpPr>
        <p:spPr>
          <a:xfrm>
            <a:off x="4645025" y="666750"/>
            <a:ext cx="4292241"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Содержимое 3"/>
          <p:cNvSpPr>
            <a:spLocks noGrp="1"/>
          </p:cNvSpPr>
          <p:nvPr>
            <p:ph sz="quarter" idx="2"/>
          </p:nvPr>
        </p:nvSpPr>
        <p:spPr>
          <a:xfrm>
            <a:off x="281444" y="1316037"/>
            <a:ext cx="429055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8" name="Содержимое 27"/>
          <p:cNvSpPr>
            <a:spLocks noGrp="1"/>
          </p:cNvSpPr>
          <p:nvPr>
            <p:ph sz="quarter" idx="4"/>
          </p:nvPr>
        </p:nvSpPr>
        <p:spPr>
          <a:xfrm>
            <a:off x="4648730" y="1316037"/>
            <a:ext cx="428853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0" name="Дата 9"/>
          <p:cNvSpPr>
            <a:spLocks noGrp="1"/>
          </p:cNvSpPr>
          <p:nvPr>
            <p:ph type="dt" sz="half" idx="10"/>
          </p:nvPr>
        </p:nvSpPr>
        <p:spPr/>
        <p:txBody>
          <a:bodyPr/>
          <a:lstStyle/>
          <a:p>
            <a:fld id="{22494B82-03E4-4343-9FC5-EB66424ACD28}" type="datetime1">
              <a:rPr lang="ru-RU" smtClean="0"/>
              <a:pPr/>
              <a:t>12.12.2013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a:xfrm>
            <a:off x="8229600" y="6477000"/>
            <a:ext cx="762000" cy="246888"/>
          </a:xfrm>
        </p:spPr>
        <p:txBody>
          <a:bodyPr/>
          <a:lstStyle/>
          <a:p>
            <a:fld id="{D6B2C5FD-1213-4729-A6B3-C806A49ED52A}" type="slidenum">
              <a:rPr lang="ru-RU" smtClean="0"/>
              <a:pPr/>
              <a:t>‹#›</a:t>
            </a:fld>
            <a:endParaRPr lang="ru-RU"/>
          </a:p>
        </p:txBody>
      </p:sp>
      <p:sp>
        <p:nvSpPr>
          <p:cNvPr id="11" name="Прямая соединительная линия 10"/>
          <p:cNvSpPr>
            <a:spLocks noChangeShapeType="1"/>
          </p:cNvSpPr>
          <p:nvPr/>
        </p:nvSpPr>
        <p:spPr bwMode="auto">
          <a:xfrm>
            <a:off x="514350" y="6019800"/>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30" name="Заголовок 29"/>
          <p:cNvSpPr>
            <a:spLocks noGrp="1"/>
          </p:cNvSpPr>
          <p:nvPr>
            <p:ph type="title"/>
          </p:nvPr>
        </p:nvSpPr>
        <p:spPr>
          <a:xfrm>
            <a:off x="301752" y="457200"/>
            <a:ext cx="8686800" cy="841248"/>
          </a:xfrm>
        </p:spPr>
        <p:txBody>
          <a:bodyPr/>
          <a:lstStyle/>
          <a:p>
            <a:r>
              <a:rPr kumimoji="0" lang="ru-RU" smtClean="0"/>
              <a:t>Образец заголовка</a:t>
            </a:r>
            <a:endParaRPr kumimoji="0" lang="en-US"/>
          </a:p>
        </p:txBody>
      </p:sp>
      <p:sp>
        <p:nvSpPr>
          <p:cNvPr id="12" name="Дата 11"/>
          <p:cNvSpPr>
            <a:spLocks noGrp="1"/>
          </p:cNvSpPr>
          <p:nvPr>
            <p:ph type="dt" sz="half" idx="10"/>
          </p:nvPr>
        </p:nvSpPr>
        <p:spPr/>
        <p:txBody>
          <a:bodyPr/>
          <a:lstStyle/>
          <a:p>
            <a:fld id="{E1C9139A-0FE8-4B08-8651-88EB6E684038}" type="datetime1">
              <a:rPr lang="ru-RU" smtClean="0"/>
              <a:pPr/>
              <a:t>12.12.2013</a:t>
            </a:fld>
            <a:endParaRPr lang="ru-RU"/>
          </a:p>
        </p:txBody>
      </p:sp>
      <p:sp>
        <p:nvSpPr>
          <p:cNvPr id="21" name="Нижний колонтитул 20"/>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D6B2C5FD-1213-4729-A6B3-C806A49ED52A}"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3" name="Дата 2"/>
          <p:cNvSpPr>
            <a:spLocks noGrp="1"/>
          </p:cNvSpPr>
          <p:nvPr>
            <p:ph type="dt" sz="half" idx="10"/>
          </p:nvPr>
        </p:nvSpPr>
        <p:spPr/>
        <p:txBody>
          <a:bodyPr/>
          <a:lstStyle/>
          <a:p>
            <a:fld id="{233AEB19-009B-40D3-A391-B50A385BE9F1}" type="datetime1">
              <a:rPr lang="ru-RU" smtClean="0"/>
              <a:pPr/>
              <a:t>12.12.2013</a:t>
            </a:fld>
            <a:endParaRPr lang="ru-RU"/>
          </a:p>
        </p:txBody>
      </p:sp>
      <p:sp>
        <p:nvSpPr>
          <p:cNvPr id="24" name="Нижний колонтитул 23"/>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D6B2C5FD-1213-4729-A6B3-C806A49ED52A}"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8" name="Прямая соединительная линия 7"/>
          <p:cNvSpPr>
            <a:spLocks noChangeShapeType="1"/>
          </p:cNvSpPr>
          <p:nvPr/>
        </p:nvSpPr>
        <p:spPr bwMode="auto">
          <a:xfrm>
            <a:off x="514350" y="5849117"/>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Заголовок 11"/>
          <p:cNvSpPr>
            <a:spLocks noGrp="1"/>
          </p:cNvSpPr>
          <p:nvPr>
            <p:ph type="title"/>
          </p:nvPr>
        </p:nvSpPr>
        <p:spPr>
          <a:xfrm>
            <a:off x="457200" y="5486400"/>
            <a:ext cx="8458200" cy="520700"/>
          </a:xfrm>
        </p:spPr>
        <p:txBody>
          <a:bodyPr anchor="ctr"/>
          <a:lstStyle>
            <a:lvl1pPr algn="l">
              <a:buNone/>
              <a:defRPr sz="2000" b="1"/>
            </a:lvl1pPr>
          </a:lstStyle>
          <a:p>
            <a:r>
              <a:rPr kumimoji="0" lang="ru-RU" smtClean="0"/>
              <a:t>Образец заголовка</a:t>
            </a:r>
            <a:endParaRPr kumimoji="0" lang="en-US"/>
          </a:p>
        </p:txBody>
      </p:sp>
      <p:sp>
        <p:nvSpPr>
          <p:cNvPr id="26" name="Текст 25"/>
          <p:cNvSpPr>
            <a:spLocks noGrp="1"/>
          </p:cNvSpPr>
          <p:nvPr>
            <p:ph type="body" idx="2"/>
          </p:nvPr>
        </p:nvSpPr>
        <p:spPr>
          <a:xfrm>
            <a:off x="457200" y="609600"/>
            <a:ext cx="3008313" cy="4800600"/>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14" name="Содержимое 13"/>
          <p:cNvSpPr>
            <a:spLocks noGrp="1"/>
          </p:cNvSpPr>
          <p:nvPr>
            <p:ph sz="half" idx="1"/>
          </p:nvPr>
        </p:nvSpPr>
        <p:spPr>
          <a:xfrm>
            <a:off x="3575050" y="609600"/>
            <a:ext cx="5340350" cy="4800600"/>
          </a:xfrm>
        </p:spPr>
        <p:txBody>
          <a:bodyPr/>
          <a:lstStyle>
            <a:lvl1pPr>
              <a:defRPr sz="3200"/>
            </a:lvl1pPr>
            <a:lvl2pPr>
              <a:defRPr sz="2800"/>
            </a:lvl2pPr>
            <a:lvl3pPr>
              <a:defRPr sz="2400"/>
            </a:lvl3pPr>
            <a:lvl4pPr>
              <a:defRPr sz="2000"/>
            </a:lvl4pPr>
            <a:lvl5pPr>
              <a:defRPr sz="20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5" name="Дата 24"/>
          <p:cNvSpPr>
            <a:spLocks noGrp="1"/>
          </p:cNvSpPr>
          <p:nvPr>
            <p:ph type="dt" sz="half" idx="10"/>
          </p:nvPr>
        </p:nvSpPr>
        <p:spPr/>
        <p:txBody>
          <a:bodyPr/>
          <a:lstStyle/>
          <a:p>
            <a:fld id="{B5764171-160C-4686-AEFF-DA37EFF10C76}" type="datetime1">
              <a:rPr lang="ru-RU" smtClean="0"/>
              <a:pPr/>
              <a:t>12.12.2013</a:t>
            </a:fld>
            <a:endParaRPr lang="ru-RU"/>
          </a:p>
        </p:txBody>
      </p:sp>
      <p:sp>
        <p:nvSpPr>
          <p:cNvPr id="29" name="Нижний колонтитул 28"/>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D6B2C5FD-1213-4729-A6B3-C806A49ED52A}"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13" name="Рисунок 12"/>
          <p:cNvSpPr>
            <a:spLocks noGrp="1"/>
          </p:cNvSpPr>
          <p:nvPr>
            <p:ph type="pic" idx="1"/>
          </p:nvPr>
        </p:nvSpPr>
        <p:spPr>
          <a:xfrm>
            <a:off x="3505200" y="616634"/>
            <a:ext cx="5029200" cy="3657600"/>
          </a:xfrm>
          <a:solidFill>
            <a:schemeClr val="bg1"/>
          </a:solidFill>
          <a:ln w="6350">
            <a:solidFill>
              <a:schemeClr val="accent1"/>
            </a:solidFill>
          </a:ln>
          <a:effectLst>
            <a:reflection blurRad="1000" stA="49000" endA="500" endPos="10000" dist="900" dir="5400000" sy="-90000" algn="bl" rotWithShape="0"/>
          </a:effectLst>
        </p:spPr>
        <p:txBody>
          <a:bodyPr/>
          <a:lstStyle>
            <a:lvl1pPr marL="0" indent="0">
              <a:buNone/>
              <a:defRPr sz="3200"/>
            </a:lvl1pPr>
          </a:lstStyle>
          <a:p>
            <a:r>
              <a:rPr kumimoji="0" lang="ru-RU" smtClean="0"/>
              <a:t>Вставка рисунка</a:t>
            </a:r>
            <a:endParaRPr kumimoji="0" lang="en-US" dirty="0"/>
          </a:p>
        </p:txBody>
      </p:sp>
      <p:sp>
        <p:nvSpPr>
          <p:cNvPr id="7" name="Дата 6"/>
          <p:cNvSpPr>
            <a:spLocks noGrp="1"/>
          </p:cNvSpPr>
          <p:nvPr>
            <p:ph type="dt" sz="half" idx="10"/>
          </p:nvPr>
        </p:nvSpPr>
        <p:spPr/>
        <p:txBody>
          <a:bodyPr/>
          <a:lstStyle/>
          <a:p>
            <a:fld id="{535A943F-F877-49D5-8BDE-C7449D0F7111}" type="datetime1">
              <a:rPr lang="ru-RU" smtClean="0"/>
              <a:pPr/>
              <a:t>12.12.2013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31" name="Номер слайда 30"/>
          <p:cNvSpPr>
            <a:spLocks noGrp="1"/>
          </p:cNvSpPr>
          <p:nvPr>
            <p:ph type="sldNum" sz="quarter" idx="12"/>
          </p:nvPr>
        </p:nvSpPr>
        <p:spPr/>
        <p:txBody>
          <a:bodyPr/>
          <a:lstStyle/>
          <a:p>
            <a:fld id="{D6B2C5FD-1213-4729-A6B3-C806A49ED52A}" type="slidenum">
              <a:rPr lang="ru-RU" smtClean="0"/>
              <a:pPr/>
              <a:t>‹#›</a:t>
            </a:fld>
            <a:endParaRPr lang="ru-RU"/>
          </a:p>
        </p:txBody>
      </p:sp>
      <p:sp>
        <p:nvSpPr>
          <p:cNvPr id="17" name="Заголовок 16"/>
          <p:cNvSpPr>
            <a:spLocks noGrp="1"/>
          </p:cNvSpPr>
          <p:nvPr>
            <p:ph type="title"/>
          </p:nvPr>
        </p:nvSpPr>
        <p:spPr>
          <a:xfrm>
            <a:off x="381000" y="4993760"/>
            <a:ext cx="5867400" cy="522288"/>
          </a:xfrm>
        </p:spPr>
        <p:txBody>
          <a:bodyPr anchor="ctr"/>
          <a:lstStyle>
            <a:lvl1pPr algn="l">
              <a:buNone/>
              <a:defRPr sz="2000" b="1"/>
            </a:lvl1pPr>
          </a:lstStyle>
          <a:p>
            <a:r>
              <a:rPr kumimoji="0" lang="ru-RU" smtClean="0"/>
              <a:t>Образец заголовка</a:t>
            </a:r>
            <a:endParaRPr kumimoji="0" lang="en-US"/>
          </a:p>
        </p:txBody>
      </p:sp>
      <p:sp>
        <p:nvSpPr>
          <p:cNvPr id="26" name="Текст 25"/>
          <p:cNvSpPr>
            <a:spLocks noGrp="1"/>
          </p:cNvSpPr>
          <p:nvPr>
            <p:ph type="body" sz="half" idx="2"/>
          </p:nvPr>
        </p:nvSpPr>
        <p:spPr>
          <a:xfrm>
            <a:off x="381000" y="5533218"/>
            <a:ext cx="5867400" cy="768350"/>
          </a:xfrm>
        </p:spPr>
        <p:txBody>
          <a:bodyPr lIns="109728" tIns="0"/>
          <a:lstStyle>
            <a:lvl1pPr marL="0" indent="0">
              <a:buNone/>
              <a:defRPr sz="14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Прямая соединительная линия 6"/>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8" name="Текст 7"/>
          <p:cNvSpPr>
            <a:spLocks noGrp="1"/>
          </p:cNvSpPr>
          <p:nvPr>
            <p:ph type="body" idx="1"/>
          </p:nvPr>
        </p:nvSpPr>
        <p:spPr>
          <a:xfrm>
            <a:off x="304800" y="1554162"/>
            <a:ext cx="8686800" cy="4525963"/>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1" name="Дата 10"/>
          <p:cNvSpPr>
            <a:spLocks noGrp="1"/>
          </p:cNvSpPr>
          <p:nvPr>
            <p:ph type="dt" sz="half" idx="2"/>
          </p:nvPr>
        </p:nvSpPr>
        <p:spPr>
          <a:xfrm>
            <a:off x="6477000" y="76200"/>
            <a:ext cx="2514600" cy="288925"/>
          </a:xfrm>
          <a:prstGeom prst="rect">
            <a:avLst/>
          </a:prstGeom>
        </p:spPr>
        <p:txBody>
          <a:bodyPr vert="horz"/>
          <a:lstStyle>
            <a:lvl1pPr algn="l" eaLnBrk="1" latinLnBrk="0" hangingPunct="1">
              <a:defRPr kumimoji="0" sz="1200">
                <a:solidFill>
                  <a:schemeClr val="accent1">
                    <a:shade val="75000"/>
                  </a:schemeClr>
                </a:solidFill>
              </a:defRPr>
            </a:lvl1pPr>
          </a:lstStyle>
          <a:p>
            <a:fld id="{4C5A9942-E199-4120-B149-FD710D9EBD4A}" type="datetime1">
              <a:rPr lang="ru-RU" smtClean="0"/>
              <a:pPr/>
              <a:t>12.12.2013</a:t>
            </a:fld>
            <a:endParaRPr lang="ru-RU"/>
          </a:p>
        </p:txBody>
      </p:sp>
      <p:sp>
        <p:nvSpPr>
          <p:cNvPr id="28" name="Нижний колонтитул 27"/>
          <p:cNvSpPr>
            <a:spLocks noGrp="1"/>
          </p:cNvSpPr>
          <p:nvPr>
            <p:ph type="ftr" sz="quarter" idx="3"/>
          </p:nvPr>
        </p:nvSpPr>
        <p:spPr>
          <a:xfrm>
            <a:off x="3124200" y="76200"/>
            <a:ext cx="3352800" cy="288925"/>
          </a:xfrm>
          <a:prstGeom prst="rect">
            <a:avLst/>
          </a:prstGeom>
        </p:spPr>
        <p:txBody>
          <a:bodyPr vert="horz"/>
          <a:lstStyle>
            <a:lvl1pPr algn="r" eaLnBrk="1" latinLnBrk="0" hangingPunct="1">
              <a:defRPr kumimoji="0" sz="1200">
                <a:solidFill>
                  <a:schemeClr val="accent1">
                    <a:shade val="75000"/>
                  </a:schemeClr>
                </a:solidFill>
              </a:defRPr>
            </a:lvl1pPr>
          </a:lstStyle>
          <a:p>
            <a:endParaRPr lang="ru-RU"/>
          </a:p>
        </p:txBody>
      </p:sp>
      <p:sp>
        <p:nvSpPr>
          <p:cNvPr id="5" name="Номер слайда 4"/>
          <p:cNvSpPr>
            <a:spLocks noGrp="1"/>
          </p:cNvSpPr>
          <p:nvPr>
            <p:ph type="sldNum" sz="quarter" idx="4"/>
          </p:nvPr>
        </p:nvSpPr>
        <p:spPr>
          <a:xfrm>
            <a:off x="8229600" y="6477000"/>
            <a:ext cx="762000" cy="244475"/>
          </a:xfrm>
          <a:prstGeom prst="rect">
            <a:avLst/>
          </a:prstGeom>
        </p:spPr>
        <p:txBody>
          <a:bodyPr vert="horz"/>
          <a:lstStyle>
            <a:lvl1pPr algn="r" eaLnBrk="1" latinLnBrk="0" hangingPunct="1">
              <a:defRPr kumimoji="0" sz="1200">
                <a:solidFill>
                  <a:schemeClr val="accent1">
                    <a:shade val="75000"/>
                  </a:schemeClr>
                </a:solidFill>
              </a:defRPr>
            </a:lvl1pPr>
          </a:lstStyle>
          <a:p>
            <a:fld id="{D6B2C5FD-1213-4729-A6B3-C806A49ED52A}" type="slidenum">
              <a:rPr lang="ru-RU" smtClean="0"/>
              <a:pPr/>
              <a:t>‹#›</a:t>
            </a:fld>
            <a:endParaRPr lang="ru-RU"/>
          </a:p>
        </p:txBody>
      </p:sp>
      <p:sp>
        <p:nvSpPr>
          <p:cNvPr id="10" name="Заголовок 9"/>
          <p:cNvSpPr>
            <a:spLocks noGrp="1"/>
          </p:cNvSpPr>
          <p:nvPr>
            <p:ph type="title"/>
          </p:nvPr>
        </p:nvSpPr>
        <p:spPr>
          <a:xfrm>
            <a:off x="304800" y="457200"/>
            <a:ext cx="8686800" cy="838200"/>
          </a:xfrm>
          <a:prstGeom prst="rect">
            <a:avLst/>
          </a:prstGeom>
        </p:spPr>
        <p:txBody>
          <a:bodyPr vert="horz" anchor="ctr">
            <a:normAutofit/>
          </a:bodyPr>
          <a:lstStyle/>
          <a:p>
            <a:r>
              <a:rPr kumimoji="0" lang="ru-RU" smtClean="0"/>
              <a:t>Образец заголовка</a:t>
            </a:r>
            <a:endParaRPr kumimoji="0" lang="en-US"/>
          </a:p>
        </p:txBody>
      </p:sp>
      <p:sp>
        <p:nvSpPr>
          <p:cNvPr id="9" name="Прямая соединительная линия 8"/>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Прямая соединительная линия 11"/>
          <p:cNvSpPr>
            <a:spLocks noChangeShapeType="1"/>
          </p:cNvSpPr>
          <p:nvPr/>
        </p:nvSpPr>
        <p:spPr bwMode="auto">
          <a:xfrm>
            <a:off x="514350" y="1057986"/>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 bg1="lt1" tx1="dk1" bg2="lt2" tx2="dk2" accent1="accent1" accent2="accent2" accent3="accent3" accent4="accent4" accent5="accent5" accent6="accent6" hlink="hlink" folHlink="folHlink"/>
  <p:sldLayoutIdLst>
    <p:sldLayoutId id="2147483817" r:id="rId1"/>
    <p:sldLayoutId id="2147483818" r:id="rId2"/>
    <p:sldLayoutId id="2147483819" r:id="rId3"/>
    <p:sldLayoutId id="2147483820" r:id="rId4"/>
    <p:sldLayoutId id="2147483821" r:id="rId5"/>
    <p:sldLayoutId id="2147483822" r:id="rId6"/>
    <p:sldLayoutId id="2147483823" r:id="rId7"/>
    <p:sldLayoutId id="2147483824" r:id="rId8"/>
    <p:sldLayoutId id="2147483825" r:id="rId9"/>
    <p:sldLayoutId id="2147483826" r:id="rId10"/>
    <p:sldLayoutId id="2147483827" r:id="rId11"/>
  </p:sldLayoutIdLst>
  <p:hf sldNum="0" hdr="0" dt="0"/>
  <p:txStyles>
    <p:titleStyle>
      <a:lvl1pPr algn="l" rtl="0" eaLnBrk="1" latinLnBrk="0" hangingPunct="1">
        <a:spcBef>
          <a:spcPct val="0"/>
        </a:spcBef>
        <a:buNone/>
        <a:defRPr kumimoji="0" sz="3600" kern="1200" cap="all" baseline="0">
          <a:solidFill>
            <a:schemeClr val="tx2"/>
          </a:solidFill>
          <a:effectLst>
            <a:reflection blurRad="12700" stA="48000" endA="300" endPos="55000" dir="5400000" sy="-90000" algn="bl" rotWithShape="0"/>
          </a:effectLst>
          <a:latin typeface="+mj-lt"/>
          <a:ea typeface="+mj-ea"/>
          <a:cs typeface="+mj-cs"/>
        </a:defRPr>
      </a:lvl1pPr>
    </p:titleStyle>
    <p:bodyStyle>
      <a:lvl1pPr marL="342900" indent="-342900" algn="l" rtl="0" eaLnBrk="1" latinLnBrk="0" hangingPunct="1">
        <a:spcBef>
          <a:spcPct val="20000"/>
        </a:spcBef>
        <a:buClr>
          <a:schemeClr val="accent1"/>
        </a:buClr>
        <a:buSzPct val="70000"/>
        <a:buFont typeface="Wingdings 2"/>
        <a:buChar char=""/>
        <a:defRPr kumimoji="0" sz="3200" kern="1200">
          <a:solidFill>
            <a:schemeClr val="tx2"/>
          </a:solidFill>
          <a:latin typeface="+mn-lt"/>
          <a:ea typeface="+mn-ea"/>
          <a:cs typeface="+mn-cs"/>
        </a:defRPr>
      </a:lvl1pPr>
      <a:lvl2pPr marL="742950" indent="-285750" algn="l" rtl="0" eaLnBrk="1" latinLnBrk="0" hangingPunct="1">
        <a:spcBef>
          <a:spcPct val="20000"/>
        </a:spcBef>
        <a:buClr>
          <a:schemeClr val="accent1"/>
        </a:buClr>
        <a:buSzPct val="70000"/>
        <a:buFont typeface="Wingdings 2"/>
        <a:buChar char=""/>
        <a:defRPr kumimoji="0" sz="2800" kern="1200">
          <a:solidFill>
            <a:schemeClr val="tx2"/>
          </a:solidFill>
          <a:latin typeface="+mn-lt"/>
          <a:ea typeface="+mn-ea"/>
          <a:cs typeface="+mn-cs"/>
        </a:defRPr>
      </a:lvl2pPr>
      <a:lvl3pPr marL="1143000" indent="-228600" algn="l" rtl="0" eaLnBrk="1" latinLnBrk="0" hangingPunct="1">
        <a:spcBef>
          <a:spcPct val="20000"/>
        </a:spcBef>
        <a:buClr>
          <a:schemeClr val="accent1"/>
        </a:buClr>
        <a:buSzPct val="70000"/>
        <a:buFont typeface="Wingdings 2"/>
        <a:buChar char=""/>
        <a:defRPr kumimoji="0" sz="2400" kern="1200">
          <a:solidFill>
            <a:schemeClr val="tx2"/>
          </a:solidFill>
          <a:latin typeface="+mn-lt"/>
          <a:ea typeface="+mn-ea"/>
          <a:cs typeface="+mn-cs"/>
        </a:defRPr>
      </a:lvl3pPr>
      <a:lvl4pPr marL="1600200" indent="-228600" algn="l" rtl="0" eaLnBrk="1" latinLnBrk="0" hangingPunct="1">
        <a:spcBef>
          <a:spcPct val="20000"/>
        </a:spcBef>
        <a:buClr>
          <a:schemeClr val="accent1"/>
        </a:buClr>
        <a:buSzPct val="70000"/>
        <a:buFont typeface="Wingdings 2"/>
        <a:buChar char=""/>
        <a:defRPr kumimoji="0" sz="2000" kern="1200">
          <a:solidFill>
            <a:schemeClr val="tx2"/>
          </a:solidFill>
          <a:latin typeface="+mn-lt"/>
          <a:ea typeface="+mn-ea"/>
          <a:cs typeface="+mn-cs"/>
        </a:defRPr>
      </a:lvl4pPr>
      <a:lvl5pPr marL="20574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5pPr>
      <a:lvl6pPr marL="25146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6pPr>
      <a:lvl7pPr marL="2971800" indent="-228600" algn="l" rtl="0" eaLnBrk="1" latinLnBrk="0" hangingPunct="1">
        <a:spcBef>
          <a:spcPct val="20000"/>
        </a:spcBef>
        <a:buClr>
          <a:schemeClr val="accent1"/>
        </a:buClr>
        <a:buSzPct val="60000"/>
        <a:buFont typeface="Wingdings 2"/>
        <a:buChar char=""/>
        <a:defRPr kumimoji="0" sz="1600" kern="1200">
          <a:solidFill>
            <a:schemeClr val="tx2"/>
          </a:solidFill>
          <a:latin typeface="+mn-lt"/>
          <a:ea typeface="+mn-ea"/>
          <a:cs typeface="+mn-cs"/>
        </a:defRPr>
      </a:lvl7pPr>
      <a:lvl8pPr marL="3429000" indent="-228600" algn="l" rtl="0" eaLnBrk="1" latinLnBrk="0" hangingPunct="1">
        <a:spcBef>
          <a:spcPct val="20000"/>
        </a:spcBef>
        <a:buClr>
          <a:schemeClr val="accent1"/>
        </a:buClr>
        <a:buSzPct val="60000"/>
        <a:buFont typeface="Wingdings 2"/>
        <a:buChar char=""/>
        <a:defRPr kumimoji="0" sz="1600" kern="1200" baseline="0">
          <a:solidFill>
            <a:schemeClr val="tx2"/>
          </a:solidFill>
          <a:latin typeface="+mn-lt"/>
          <a:ea typeface="+mn-ea"/>
          <a:cs typeface="+mn-cs"/>
        </a:defRPr>
      </a:lvl8pPr>
      <a:lvl9pPr marL="3886200" indent="-228600" algn="l" rtl="0" eaLnBrk="1" latinLnBrk="0" hangingPunct="1">
        <a:spcBef>
          <a:spcPct val="20000"/>
        </a:spcBef>
        <a:buClr>
          <a:schemeClr val="accent1"/>
        </a:buClr>
        <a:buSzPct val="60000"/>
        <a:buFont typeface="Wingdings 2"/>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image" Target="../media/image4.jpeg"/></Relationships>
</file>

<file path=ppt/slides/_rels/slide10.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image" Target="../media/image23.jpeg"/><Relationship Id="rId5" Type="http://schemas.openxmlformats.org/officeDocument/2006/relationships/image" Target="../media/image22.jpeg"/><Relationship Id="rId4" Type="http://schemas.openxmlformats.org/officeDocument/2006/relationships/image" Target="../media/image4.jpeg"/></Relationships>
</file>

<file path=ppt/slides/_rels/slide1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image" Target="../media/image25.jpeg"/><Relationship Id="rId5" Type="http://schemas.openxmlformats.org/officeDocument/2006/relationships/image" Target="../media/image24.gif"/><Relationship Id="rId4" Type="http://schemas.openxmlformats.org/officeDocument/2006/relationships/image" Target="../media/image4.jpeg"/></Relationships>
</file>

<file path=ppt/slides/_rels/slide12.xml.rels><?xml version="1.0" encoding="UTF-8" standalone="yes"?>
<Relationships xmlns="http://schemas.openxmlformats.org/package/2006/relationships"><Relationship Id="rId8" Type="http://schemas.openxmlformats.org/officeDocument/2006/relationships/image" Target="../media/image29.gif"/><Relationship Id="rId3" Type="http://schemas.openxmlformats.org/officeDocument/2006/relationships/image" Target="../media/image3.jpeg"/><Relationship Id="rId7" Type="http://schemas.openxmlformats.org/officeDocument/2006/relationships/image" Target="../media/image28.gif"/><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image" Target="../media/image27.gif"/><Relationship Id="rId5" Type="http://schemas.openxmlformats.org/officeDocument/2006/relationships/image" Target="../media/image26.gif"/><Relationship Id="rId4" Type="http://schemas.openxmlformats.org/officeDocument/2006/relationships/image" Target="../media/image4.jpeg"/><Relationship Id="rId9" Type="http://schemas.openxmlformats.org/officeDocument/2006/relationships/image" Target="../media/image30.gif"/></Relationships>
</file>

<file path=ppt/slides/_rels/slide1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6.jpeg"/><Relationship Id="rId4" Type="http://schemas.openxmlformats.org/officeDocument/2006/relationships/image" Target="../media/image4.jpeg"/></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4.jpeg"/></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8.jpeg"/><Relationship Id="rId5" Type="http://schemas.openxmlformats.org/officeDocument/2006/relationships/image" Target="../media/image7.png"/><Relationship Id="rId4" Type="http://schemas.openxmlformats.org/officeDocument/2006/relationships/image" Target="../media/image4.jpeg"/></Relationships>
</file>

<file path=ppt/slides/_rels/slide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10.png"/><Relationship Id="rId5" Type="http://schemas.openxmlformats.org/officeDocument/2006/relationships/image" Target="../media/image9.gif"/><Relationship Id="rId4" Type="http://schemas.openxmlformats.org/officeDocument/2006/relationships/image" Target="../media/image4.jpeg"/></Relationships>
</file>

<file path=ppt/slides/_rels/slide6.xml.rels><?xml version="1.0" encoding="UTF-8" standalone="yes"?>
<Relationships xmlns="http://schemas.openxmlformats.org/package/2006/relationships"><Relationship Id="rId3" Type="http://schemas.openxmlformats.org/officeDocument/2006/relationships/image" Target="../media/image3.jpeg"/><Relationship Id="rId7" Type="http://schemas.openxmlformats.org/officeDocument/2006/relationships/image" Target="../media/image13.jpe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12.jpeg"/><Relationship Id="rId5" Type="http://schemas.openxmlformats.org/officeDocument/2006/relationships/image" Target="../media/image11.jpeg"/><Relationship Id="rId4" Type="http://schemas.openxmlformats.org/officeDocument/2006/relationships/image" Target="../media/image4.jpeg"/></Relationships>
</file>

<file path=ppt/slides/_rels/slide7.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15.jpeg"/><Relationship Id="rId5" Type="http://schemas.openxmlformats.org/officeDocument/2006/relationships/image" Target="../media/image14.jpeg"/><Relationship Id="rId4" Type="http://schemas.openxmlformats.org/officeDocument/2006/relationships/image" Target="../media/image4.jpeg"/></Relationships>
</file>

<file path=ppt/slides/_rels/slide8.xml.rels><?xml version="1.0" encoding="UTF-8" standalone="yes"?>
<Relationships xmlns="http://schemas.openxmlformats.org/package/2006/relationships"><Relationship Id="rId3" Type="http://schemas.openxmlformats.org/officeDocument/2006/relationships/image" Target="../media/image3.jpeg"/><Relationship Id="rId7" Type="http://schemas.openxmlformats.org/officeDocument/2006/relationships/image" Target="../media/image18.jpe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17.jpeg"/><Relationship Id="rId5" Type="http://schemas.openxmlformats.org/officeDocument/2006/relationships/image" Target="../media/image16.jpeg"/><Relationship Id="rId4" Type="http://schemas.openxmlformats.org/officeDocument/2006/relationships/image" Target="../media/image4.jpeg"/></Relationships>
</file>

<file path=ppt/slides/_rels/slide9.xml.rels><?xml version="1.0" encoding="UTF-8" standalone="yes"?>
<Relationships xmlns="http://schemas.openxmlformats.org/package/2006/relationships"><Relationship Id="rId3" Type="http://schemas.openxmlformats.org/officeDocument/2006/relationships/image" Target="../media/image3.jpeg"/><Relationship Id="rId7" Type="http://schemas.openxmlformats.org/officeDocument/2006/relationships/image" Target="../media/image21.jpeg"/><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image" Target="../media/image20.png"/><Relationship Id="rId5" Type="http://schemas.openxmlformats.org/officeDocument/2006/relationships/image" Target="../media/image19.png"/><Relationship Id="rId4" Type="http://schemas.openxmlformats.org/officeDocument/2006/relationships/image" Target="../media/image4.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899592" y="1484784"/>
            <a:ext cx="7572428" cy="1261884"/>
          </a:xfrm>
          <a:prstGeom prst="rect">
            <a:avLst/>
          </a:prstGeom>
          <a:noFill/>
        </p:spPr>
        <p:txBody>
          <a:bodyPr wrap="square" rtlCol="0">
            <a:spAutoFit/>
          </a:bodyPr>
          <a:lstStyle/>
          <a:p>
            <a:pPr algn="ctr"/>
            <a:r>
              <a:rPr lang="ru-RU" sz="2800" b="1" dirty="0" smtClean="0">
                <a:solidFill>
                  <a:srgbClr val="002060"/>
                </a:solidFill>
                <a:latin typeface="Times New Roman" pitchFamily="18" charset="0"/>
                <a:cs typeface="Times New Roman" pitchFamily="18" charset="0"/>
              </a:rPr>
              <a:t>Презентация на тему:</a:t>
            </a:r>
            <a:endParaRPr lang="en-US" sz="2800" b="1" dirty="0" smtClean="0">
              <a:solidFill>
                <a:srgbClr val="002060"/>
              </a:solidFill>
              <a:latin typeface="Times New Roman" pitchFamily="18" charset="0"/>
              <a:cs typeface="Times New Roman" pitchFamily="18" charset="0"/>
            </a:endParaRPr>
          </a:p>
          <a:p>
            <a:pPr algn="ctr"/>
            <a:endParaRPr lang="ru-RU" sz="2400" b="1" dirty="0" smtClean="0">
              <a:solidFill>
                <a:srgbClr val="002060"/>
              </a:solidFill>
              <a:latin typeface="Times New Roman" pitchFamily="18" charset="0"/>
              <a:cs typeface="Times New Roman" pitchFamily="18" charset="0"/>
            </a:endParaRPr>
          </a:p>
          <a:p>
            <a:pPr algn="ctr"/>
            <a:r>
              <a:rPr lang="ru-RU" sz="2400" b="1" dirty="0" smtClean="0">
                <a:solidFill>
                  <a:srgbClr val="330CA0"/>
                </a:solidFill>
                <a:latin typeface="Georgia" pitchFamily="18" charset="0"/>
              </a:rPr>
              <a:t>«</a:t>
            </a:r>
            <a:r>
              <a:rPr lang="en-US" sz="2400" b="1" dirty="0" smtClean="0">
                <a:solidFill>
                  <a:srgbClr val="330CA0"/>
                </a:solidFill>
                <a:latin typeface="Georgia" pitchFamily="18" charset="0"/>
              </a:rPr>
              <a:t> </a:t>
            </a:r>
            <a:r>
              <a:rPr lang="ru-RU" sz="2400" b="1" dirty="0" smtClean="0">
                <a:solidFill>
                  <a:srgbClr val="330CA0"/>
                </a:solidFill>
                <a:latin typeface="Georgia" pitchFamily="18" charset="0"/>
              </a:rPr>
              <a:t>Механические передачи »</a:t>
            </a:r>
            <a:endParaRPr lang="ru-RU" sz="2400" b="1" dirty="0">
              <a:solidFill>
                <a:srgbClr val="330CA0"/>
              </a:solidFill>
              <a:latin typeface="Georgia" pitchFamily="18" charset="0"/>
            </a:endParaRPr>
          </a:p>
        </p:txBody>
      </p:sp>
      <p:sp>
        <p:nvSpPr>
          <p:cNvPr id="6" name="Нижний колонтитул 5"/>
          <p:cNvSpPr>
            <a:spLocks noGrp="1"/>
          </p:cNvSpPr>
          <p:nvPr>
            <p:ph type="ftr" sz="quarter" idx="11"/>
          </p:nvPr>
        </p:nvSpPr>
        <p:spPr>
          <a:xfrm>
            <a:off x="3635896" y="620688"/>
            <a:ext cx="5508104" cy="423842"/>
          </a:xfrm>
        </p:spPr>
        <p:txBody>
          <a:bodyPr/>
          <a:lstStyle/>
          <a:p>
            <a:r>
              <a:rPr lang="ru-RU" sz="2200" b="1" i="1" dirty="0" smtClean="0">
                <a:solidFill>
                  <a:srgbClr val="002060"/>
                </a:solidFill>
                <a:latin typeface="Georgia" pitchFamily="18" charset="0"/>
              </a:rPr>
              <a:t>Основы технической механики</a:t>
            </a:r>
            <a:endParaRPr lang="ru-RU" sz="2200" dirty="0"/>
          </a:p>
        </p:txBody>
      </p:sp>
      <p:pic>
        <p:nvPicPr>
          <p:cNvPr id="7" name="Рисунок 6" descr="3222.JPG"/>
          <p:cNvPicPr>
            <a:picLocks noChangeAspect="1"/>
          </p:cNvPicPr>
          <p:nvPr/>
        </p:nvPicPr>
        <p:blipFill>
          <a:blip r:embed="rId3" cstate="print"/>
          <a:stretch>
            <a:fillRect/>
          </a:stretch>
        </p:blipFill>
        <p:spPr>
          <a:xfrm>
            <a:off x="142844" y="73844"/>
            <a:ext cx="1000132" cy="956793"/>
          </a:xfrm>
          <a:prstGeom prst="rect">
            <a:avLst/>
          </a:prstGeom>
        </p:spPr>
      </p:pic>
      <p:pic>
        <p:nvPicPr>
          <p:cNvPr id="10" name="Рисунок 9" descr="b_4DF10AC6-D8A3-46F4-B397-39BC56EE5957.jpg"/>
          <p:cNvPicPr>
            <a:picLocks noChangeAspect="1"/>
          </p:cNvPicPr>
          <p:nvPr/>
        </p:nvPicPr>
        <p:blipFill>
          <a:blip r:embed="rId4" cstate="print"/>
          <a:stretch>
            <a:fillRect/>
          </a:stretch>
        </p:blipFill>
        <p:spPr>
          <a:xfrm>
            <a:off x="1557023" y="78420"/>
            <a:ext cx="1443341" cy="942982"/>
          </a:xfrm>
          <a:prstGeom prst="rect">
            <a:avLst/>
          </a:prstGeom>
        </p:spPr>
      </p:pic>
      <p:sp>
        <p:nvSpPr>
          <p:cNvPr id="11" name="TextBox 10"/>
          <p:cNvSpPr txBox="1"/>
          <p:nvPr/>
        </p:nvSpPr>
        <p:spPr>
          <a:xfrm>
            <a:off x="3786182" y="6143644"/>
            <a:ext cx="1563057" cy="369332"/>
          </a:xfrm>
          <a:prstGeom prst="rect">
            <a:avLst/>
          </a:prstGeom>
          <a:noFill/>
        </p:spPr>
        <p:txBody>
          <a:bodyPr wrap="none" rtlCol="0">
            <a:spAutoFit/>
          </a:bodyPr>
          <a:lstStyle/>
          <a:p>
            <a:r>
              <a:rPr lang="ru-RU" b="1" dirty="0" smtClean="0">
                <a:latin typeface="Times New Roman" pitchFamily="18" charset="0"/>
                <a:cs typeface="Times New Roman" pitchFamily="18" charset="0"/>
              </a:rPr>
              <a:t>Канаш 2013г.</a:t>
            </a:r>
            <a:endParaRPr lang="ru-RU" b="1" dirty="0">
              <a:latin typeface="Times New Roman" pitchFamily="18" charset="0"/>
              <a:cs typeface="Times New Roman" pitchFamily="18" charset="0"/>
            </a:endParaRPr>
          </a:p>
        </p:txBody>
      </p:sp>
      <p:pic>
        <p:nvPicPr>
          <p:cNvPr id="8" name="Рисунок 7" descr="800px-Gear-kegelzahnrad.svg.png"/>
          <p:cNvPicPr>
            <a:picLocks noChangeAspect="1"/>
          </p:cNvPicPr>
          <p:nvPr/>
        </p:nvPicPr>
        <p:blipFill>
          <a:blip r:embed="rId5" cstate="print"/>
          <a:stretch>
            <a:fillRect/>
          </a:stretch>
        </p:blipFill>
        <p:spPr>
          <a:xfrm>
            <a:off x="2627784" y="2996952"/>
            <a:ext cx="3888432" cy="2284454"/>
          </a:xfrm>
          <a:prstGeom prst="rect">
            <a:avLst/>
          </a:prstGeom>
        </p:spPr>
      </p:pic>
      <p:sp>
        <p:nvSpPr>
          <p:cNvPr id="9" name="TextBox 8"/>
          <p:cNvSpPr txBox="1"/>
          <p:nvPr/>
        </p:nvSpPr>
        <p:spPr>
          <a:xfrm>
            <a:off x="5796136" y="5589240"/>
            <a:ext cx="3191451" cy="369332"/>
          </a:xfrm>
          <a:prstGeom prst="rect">
            <a:avLst/>
          </a:prstGeom>
          <a:noFill/>
        </p:spPr>
        <p:txBody>
          <a:bodyPr wrap="none" rtlCol="0">
            <a:spAutoFit/>
          </a:bodyPr>
          <a:lstStyle/>
          <a:p>
            <a:r>
              <a:rPr lang="ru-RU" dirty="0" smtClean="0">
                <a:latin typeface="Times New Roman" pitchFamily="18" charset="0"/>
                <a:cs typeface="Times New Roman" pitchFamily="18" charset="0"/>
              </a:rPr>
              <a:t>Подготовил:</a:t>
            </a:r>
            <a:r>
              <a:rPr lang="en-US"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Заживнов</a:t>
            </a:r>
            <a:r>
              <a:rPr lang="ru-RU" dirty="0" smtClean="0">
                <a:latin typeface="Times New Roman" pitchFamily="18" charset="0"/>
                <a:cs typeface="Times New Roman" pitchFamily="18" charset="0"/>
              </a:rPr>
              <a:t> Виктор</a:t>
            </a:r>
            <a:endParaRPr lang="ru-RU" dirty="0">
              <a:latin typeface="Times New Roman" pitchFamily="18" charset="0"/>
              <a:cs typeface="Times New Roman" pitchFamily="18" charset="0"/>
            </a:endParaRPr>
          </a:p>
        </p:txBody>
      </p:sp>
    </p:spTree>
  </p:cSld>
  <p:clrMapOvr>
    <a:masterClrMapping/>
  </p:clrMapOvr>
  <p:transition spd="slow">
    <p:wedg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Нижний колонтитул 5"/>
          <p:cNvSpPr>
            <a:spLocks noGrp="1"/>
          </p:cNvSpPr>
          <p:nvPr>
            <p:ph type="ftr" sz="quarter" idx="11"/>
          </p:nvPr>
        </p:nvSpPr>
        <p:spPr>
          <a:xfrm>
            <a:off x="3635896" y="620688"/>
            <a:ext cx="5508104" cy="423842"/>
          </a:xfrm>
        </p:spPr>
        <p:txBody>
          <a:bodyPr/>
          <a:lstStyle/>
          <a:p>
            <a:r>
              <a:rPr lang="ru-RU" sz="2200" b="1" i="1" dirty="0">
                <a:solidFill>
                  <a:srgbClr val="002060"/>
                </a:solidFill>
                <a:latin typeface="Georgia" pitchFamily="18" charset="0"/>
              </a:rPr>
              <a:t>Основы технической механики</a:t>
            </a:r>
            <a:endParaRPr lang="ru-RU" sz="2200" dirty="0"/>
          </a:p>
        </p:txBody>
      </p:sp>
      <p:pic>
        <p:nvPicPr>
          <p:cNvPr id="7" name="Рисунок 6" descr="3222.JPG"/>
          <p:cNvPicPr>
            <a:picLocks noChangeAspect="1"/>
          </p:cNvPicPr>
          <p:nvPr/>
        </p:nvPicPr>
        <p:blipFill>
          <a:blip r:embed="rId3" cstate="print"/>
          <a:stretch>
            <a:fillRect/>
          </a:stretch>
        </p:blipFill>
        <p:spPr>
          <a:xfrm>
            <a:off x="142844" y="73844"/>
            <a:ext cx="1000132" cy="956793"/>
          </a:xfrm>
          <a:prstGeom prst="rect">
            <a:avLst/>
          </a:prstGeom>
        </p:spPr>
      </p:pic>
      <p:pic>
        <p:nvPicPr>
          <p:cNvPr id="10" name="Рисунок 9" descr="b_4DF10AC6-D8A3-46F4-B397-39BC56EE5957.jpg"/>
          <p:cNvPicPr>
            <a:picLocks noChangeAspect="1"/>
          </p:cNvPicPr>
          <p:nvPr/>
        </p:nvPicPr>
        <p:blipFill>
          <a:blip r:embed="rId4" cstate="print"/>
          <a:stretch>
            <a:fillRect/>
          </a:stretch>
        </p:blipFill>
        <p:spPr>
          <a:xfrm>
            <a:off x="1557023" y="78420"/>
            <a:ext cx="1443341" cy="942982"/>
          </a:xfrm>
          <a:prstGeom prst="rect">
            <a:avLst/>
          </a:prstGeom>
        </p:spPr>
      </p:pic>
      <p:sp>
        <p:nvSpPr>
          <p:cNvPr id="8" name="TextBox 7"/>
          <p:cNvSpPr txBox="1"/>
          <p:nvPr/>
        </p:nvSpPr>
        <p:spPr>
          <a:xfrm>
            <a:off x="3203848" y="1124744"/>
            <a:ext cx="2924968" cy="461665"/>
          </a:xfrm>
          <a:prstGeom prst="rect">
            <a:avLst/>
          </a:prstGeom>
          <a:noFill/>
        </p:spPr>
        <p:txBody>
          <a:bodyPr wrap="none" rtlCol="0">
            <a:spAutoFit/>
          </a:bodyPr>
          <a:lstStyle/>
          <a:p>
            <a:r>
              <a:rPr lang="ru-RU" sz="2400" b="1" dirty="0" smtClean="0">
                <a:solidFill>
                  <a:srgbClr val="330CA0"/>
                </a:solidFill>
                <a:latin typeface="Times New Roman" pitchFamily="18" charset="0"/>
                <a:ea typeface="Tahoma" pitchFamily="34" charset="0"/>
                <a:cs typeface="Times New Roman" pitchFamily="18" charset="0"/>
              </a:rPr>
              <a:t>Винтовые передачи</a:t>
            </a:r>
            <a:endParaRPr lang="ru-RU" sz="2400" b="1" dirty="0">
              <a:latin typeface="Times New Roman" pitchFamily="18" charset="0"/>
              <a:ea typeface="Tahoma" pitchFamily="34" charset="0"/>
              <a:cs typeface="Times New Roman" pitchFamily="18" charset="0"/>
            </a:endParaRPr>
          </a:p>
        </p:txBody>
      </p:sp>
      <p:sp>
        <p:nvSpPr>
          <p:cNvPr id="12" name="TextBox 11"/>
          <p:cNvSpPr txBox="1"/>
          <p:nvPr/>
        </p:nvSpPr>
        <p:spPr>
          <a:xfrm>
            <a:off x="611560" y="1556792"/>
            <a:ext cx="7920880" cy="1938992"/>
          </a:xfrm>
          <a:prstGeom prst="rect">
            <a:avLst/>
          </a:prstGeom>
          <a:noFill/>
        </p:spPr>
        <p:txBody>
          <a:bodyPr wrap="square" rtlCol="0">
            <a:spAutoFit/>
          </a:bodyPr>
          <a:lstStyle/>
          <a:p>
            <a:pPr algn="just"/>
            <a:r>
              <a:rPr lang="ru-RU" sz="1200" b="1" dirty="0" smtClean="0">
                <a:latin typeface="Comic Sans MS" pitchFamily="66" charset="0"/>
              </a:rPr>
              <a:t>Винтовая передача </a:t>
            </a:r>
            <a:r>
              <a:rPr lang="ru-RU" sz="1200" dirty="0" smtClean="0">
                <a:latin typeface="Comic Sans MS" pitchFamily="66" charset="0"/>
              </a:rPr>
              <a:t>— механическая передача, преобразующая вращательное движение в поступательное, или наоборот. В общем случае она состоит из винта и гайки.</a:t>
            </a:r>
          </a:p>
          <a:p>
            <a:pPr algn="just"/>
            <a:endParaRPr lang="ru-RU" sz="1200" dirty="0" smtClean="0">
              <a:latin typeface="Comic Sans MS" pitchFamily="66" charset="0"/>
            </a:endParaRPr>
          </a:p>
          <a:p>
            <a:pPr algn="just"/>
            <a:r>
              <a:rPr lang="ru-RU" sz="1200" dirty="0" smtClean="0">
                <a:latin typeface="Comic Sans MS" pitchFamily="66" charset="0"/>
              </a:rPr>
              <a:t>Применение: </a:t>
            </a:r>
          </a:p>
          <a:p>
            <a:pPr algn="just">
              <a:buFont typeface="Arial" pitchFamily="34" charset="0"/>
              <a:buChar char="•"/>
            </a:pPr>
            <a:r>
              <a:rPr lang="ru-RU" sz="1200" dirty="0" smtClean="0">
                <a:latin typeface="Comic Sans MS" pitchFamily="66" charset="0"/>
              </a:rPr>
              <a:t> приводы исполнительных органов (например: металлорежущие станки, </a:t>
            </a:r>
            <a:r>
              <a:rPr lang="ru-RU" sz="1200" dirty="0" err="1" smtClean="0">
                <a:latin typeface="Comic Sans MS" pitchFamily="66" charset="0"/>
              </a:rPr>
              <a:t>кузнечно-прессовое</a:t>
            </a:r>
            <a:r>
              <a:rPr lang="ru-RU" sz="1200" dirty="0" smtClean="0">
                <a:latin typeface="Comic Sans MS" pitchFamily="66" charset="0"/>
              </a:rPr>
              <a:t> оборудование);</a:t>
            </a:r>
          </a:p>
          <a:p>
            <a:pPr algn="just">
              <a:buFont typeface="Arial" pitchFamily="34" charset="0"/>
              <a:buChar char="•"/>
            </a:pPr>
            <a:r>
              <a:rPr lang="ru-RU" sz="1200" dirty="0" smtClean="0">
                <a:latin typeface="Comic Sans MS" pitchFamily="66" charset="0"/>
              </a:rPr>
              <a:t> регулировочные винты и болты в машинах и механизмах (например, регулируемые по высоте опоры мебели и оборудования (выкручивающиеся ножки));</a:t>
            </a:r>
          </a:p>
          <a:p>
            <a:pPr algn="just">
              <a:buFont typeface="Arial" pitchFamily="34" charset="0"/>
              <a:buChar char="•"/>
            </a:pPr>
            <a:r>
              <a:rPr lang="ru-RU" sz="1200" dirty="0" smtClean="0">
                <a:latin typeface="Comic Sans MS" pitchFamily="66" charset="0"/>
              </a:rPr>
              <a:t> инструменты (слесарные тисы, струбцины, съёмники, штопоры, винтовые домкраты);</a:t>
            </a:r>
          </a:p>
          <a:p>
            <a:pPr algn="just">
              <a:buFont typeface="Arial" pitchFamily="34" charset="0"/>
              <a:buChar char="•"/>
            </a:pPr>
            <a:r>
              <a:rPr lang="ru-RU" sz="1200" dirty="0" smtClean="0">
                <a:latin typeface="Comic Sans MS" pitchFamily="66" charset="0"/>
              </a:rPr>
              <a:t> детские игрушки: для запуска юлы и летающего винта;</a:t>
            </a:r>
          </a:p>
        </p:txBody>
      </p:sp>
      <p:pic>
        <p:nvPicPr>
          <p:cNvPr id="11" name="Рисунок 10" descr="800px-BallScrewNut-showing-balls-recirculating-tubes.jpg"/>
          <p:cNvPicPr>
            <a:picLocks noChangeAspect="1"/>
          </p:cNvPicPr>
          <p:nvPr/>
        </p:nvPicPr>
        <p:blipFill>
          <a:blip r:embed="rId5" cstate="print"/>
          <a:stretch>
            <a:fillRect/>
          </a:stretch>
        </p:blipFill>
        <p:spPr>
          <a:xfrm>
            <a:off x="539552" y="3717032"/>
            <a:ext cx="3588278" cy="2664296"/>
          </a:xfrm>
          <a:prstGeom prst="rect">
            <a:avLst/>
          </a:prstGeom>
        </p:spPr>
      </p:pic>
      <p:pic>
        <p:nvPicPr>
          <p:cNvPr id="15" name="Рисунок 14" descr="hiwin_BS_5.jpg"/>
          <p:cNvPicPr>
            <a:picLocks noChangeAspect="1"/>
          </p:cNvPicPr>
          <p:nvPr/>
        </p:nvPicPr>
        <p:blipFill>
          <a:blip r:embed="rId6" cstate="print"/>
          <a:stretch>
            <a:fillRect/>
          </a:stretch>
        </p:blipFill>
        <p:spPr>
          <a:xfrm>
            <a:off x="4427983" y="3717032"/>
            <a:ext cx="4096247" cy="2664296"/>
          </a:xfrm>
          <a:prstGeom prst="rect">
            <a:avLst/>
          </a:prstGeom>
        </p:spPr>
      </p:pic>
    </p:spTree>
  </p:cSld>
  <p:clrMapOvr>
    <a:masterClrMapping/>
  </p:clrMapOvr>
  <p:transition spd="slow">
    <p:wedg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Нижний колонтитул 5"/>
          <p:cNvSpPr>
            <a:spLocks noGrp="1"/>
          </p:cNvSpPr>
          <p:nvPr>
            <p:ph type="ftr" sz="quarter" idx="11"/>
          </p:nvPr>
        </p:nvSpPr>
        <p:spPr>
          <a:xfrm>
            <a:off x="3851920" y="620688"/>
            <a:ext cx="5292080" cy="423842"/>
          </a:xfrm>
        </p:spPr>
        <p:txBody>
          <a:bodyPr/>
          <a:lstStyle/>
          <a:p>
            <a:r>
              <a:rPr lang="ru-RU" sz="2200" b="1" i="1" dirty="0">
                <a:solidFill>
                  <a:srgbClr val="002060"/>
                </a:solidFill>
                <a:latin typeface="Georgia" pitchFamily="18" charset="0"/>
              </a:rPr>
              <a:t>Основы технической механики</a:t>
            </a:r>
            <a:endParaRPr lang="ru-RU" sz="2200" dirty="0"/>
          </a:p>
        </p:txBody>
      </p:sp>
      <p:pic>
        <p:nvPicPr>
          <p:cNvPr id="7" name="Рисунок 6" descr="3222.JPG"/>
          <p:cNvPicPr>
            <a:picLocks noChangeAspect="1"/>
          </p:cNvPicPr>
          <p:nvPr/>
        </p:nvPicPr>
        <p:blipFill>
          <a:blip r:embed="rId3" cstate="print"/>
          <a:stretch>
            <a:fillRect/>
          </a:stretch>
        </p:blipFill>
        <p:spPr>
          <a:xfrm>
            <a:off x="142844" y="73844"/>
            <a:ext cx="1000132" cy="956793"/>
          </a:xfrm>
          <a:prstGeom prst="rect">
            <a:avLst/>
          </a:prstGeom>
        </p:spPr>
      </p:pic>
      <p:pic>
        <p:nvPicPr>
          <p:cNvPr id="10" name="Рисунок 9" descr="b_4DF10AC6-D8A3-46F4-B397-39BC56EE5957.jpg"/>
          <p:cNvPicPr>
            <a:picLocks noChangeAspect="1"/>
          </p:cNvPicPr>
          <p:nvPr/>
        </p:nvPicPr>
        <p:blipFill>
          <a:blip r:embed="rId4" cstate="print"/>
          <a:stretch>
            <a:fillRect/>
          </a:stretch>
        </p:blipFill>
        <p:spPr>
          <a:xfrm>
            <a:off x="1557023" y="78420"/>
            <a:ext cx="1443341" cy="942982"/>
          </a:xfrm>
          <a:prstGeom prst="rect">
            <a:avLst/>
          </a:prstGeom>
        </p:spPr>
      </p:pic>
      <p:sp>
        <p:nvSpPr>
          <p:cNvPr id="8" name="TextBox 7"/>
          <p:cNvSpPr txBox="1"/>
          <p:nvPr/>
        </p:nvSpPr>
        <p:spPr>
          <a:xfrm>
            <a:off x="3203848" y="1124744"/>
            <a:ext cx="2923364" cy="461665"/>
          </a:xfrm>
          <a:prstGeom prst="rect">
            <a:avLst/>
          </a:prstGeom>
          <a:noFill/>
        </p:spPr>
        <p:txBody>
          <a:bodyPr wrap="none" rtlCol="0">
            <a:spAutoFit/>
          </a:bodyPr>
          <a:lstStyle/>
          <a:p>
            <a:r>
              <a:rPr lang="ru-RU" sz="2400" b="1" dirty="0" smtClean="0">
                <a:solidFill>
                  <a:srgbClr val="330CA0"/>
                </a:solidFill>
                <a:latin typeface="Times New Roman" pitchFamily="18" charset="0"/>
                <a:ea typeface="Tahoma" pitchFamily="34" charset="0"/>
                <a:cs typeface="Times New Roman" pitchFamily="18" charset="0"/>
              </a:rPr>
              <a:t>Волновые передачи</a:t>
            </a:r>
            <a:endParaRPr lang="ru-RU" sz="2400" b="1" dirty="0">
              <a:latin typeface="Times New Roman" pitchFamily="18" charset="0"/>
              <a:ea typeface="Tahoma" pitchFamily="34" charset="0"/>
              <a:cs typeface="Times New Roman" pitchFamily="18" charset="0"/>
            </a:endParaRPr>
          </a:p>
        </p:txBody>
      </p:sp>
      <p:sp>
        <p:nvSpPr>
          <p:cNvPr id="12" name="TextBox 11"/>
          <p:cNvSpPr txBox="1"/>
          <p:nvPr/>
        </p:nvSpPr>
        <p:spPr>
          <a:xfrm>
            <a:off x="611560" y="1556792"/>
            <a:ext cx="7920880" cy="1938992"/>
          </a:xfrm>
          <a:prstGeom prst="rect">
            <a:avLst/>
          </a:prstGeom>
          <a:noFill/>
        </p:spPr>
        <p:txBody>
          <a:bodyPr wrap="square" rtlCol="0">
            <a:spAutoFit/>
          </a:bodyPr>
          <a:lstStyle/>
          <a:p>
            <a:pPr algn="just"/>
            <a:r>
              <a:rPr lang="ru-RU" sz="1200" b="1" dirty="0" err="1" smtClean="0">
                <a:latin typeface="Comic Sans MS" pitchFamily="66" charset="0"/>
              </a:rPr>
              <a:t>Волнова́я</a:t>
            </a:r>
            <a:r>
              <a:rPr lang="ru-RU" sz="1200" b="1" dirty="0" smtClean="0">
                <a:latin typeface="Comic Sans MS" pitchFamily="66" charset="0"/>
              </a:rPr>
              <a:t> передача </a:t>
            </a:r>
            <a:r>
              <a:rPr lang="ru-RU" sz="1200" dirty="0" smtClean="0">
                <a:latin typeface="Comic Sans MS" pitchFamily="66" charset="0"/>
              </a:rPr>
              <a:t>— механическая передача, передающая движение за счет циклического возбуждения волн деформации в гибком элементе. Передача движения может производиться посредством зубьев, винтового принципа, а также фрикционного контакта. Изобретена в 1959 году американским инженером У. </a:t>
            </a:r>
            <a:r>
              <a:rPr lang="ru-RU" sz="1200" dirty="0" err="1" smtClean="0">
                <a:latin typeface="Comic Sans MS" pitchFamily="66" charset="0"/>
              </a:rPr>
              <a:t>Массером</a:t>
            </a:r>
            <a:r>
              <a:rPr lang="ru-RU" sz="1200" dirty="0" smtClean="0">
                <a:latin typeface="Comic Sans MS" pitchFamily="66" charset="0"/>
              </a:rPr>
              <a:t>.</a:t>
            </a:r>
          </a:p>
          <a:p>
            <a:pPr algn="just"/>
            <a:endParaRPr lang="ru-RU" sz="1200" dirty="0" smtClean="0">
              <a:latin typeface="Comic Sans MS" pitchFamily="66" charset="0"/>
            </a:endParaRPr>
          </a:p>
          <a:p>
            <a:pPr algn="just"/>
            <a:r>
              <a:rPr lang="ru-RU" sz="1200" dirty="0" smtClean="0">
                <a:latin typeface="Comic Sans MS" pitchFamily="66" charset="0"/>
              </a:rPr>
              <a:t>Состоит из жесткого неподвижного элемента — зубчатого колеса с внутренними зубьями, неподвижного относительно корпуса передачи; гибкого элемента — тонкостенного упругого зубчатого колеса с наружными зубьями, соединенного с выходным валом; генератора волн — кулачка, эксцентрика или другого механизма, растягивающего гибкий элемент до образования в двух (или более) точках пар зацепления с неподвижным элементом.</a:t>
            </a:r>
          </a:p>
        </p:txBody>
      </p:sp>
      <p:pic>
        <p:nvPicPr>
          <p:cNvPr id="9" name="Рисунок 8" descr="Harmonic_drive_animation.gif"/>
          <p:cNvPicPr>
            <a:picLocks noChangeAspect="1"/>
          </p:cNvPicPr>
          <p:nvPr/>
        </p:nvPicPr>
        <p:blipFill>
          <a:blip r:embed="rId5" cstate="print"/>
          <a:stretch>
            <a:fillRect/>
          </a:stretch>
        </p:blipFill>
        <p:spPr>
          <a:xfrm>
            <a:off x="755576" y="3717032"/>
            <a:ext cx="2695575" cy="2695575"/>
          </a:xfrm>
          <a:prstGeom prst="rect">
            <a:avLst/>
          </a:prstGeom>
        </p:spPr>
      </p:pic>
      <p:pic>
        <p:nvPicPr>
          <p:cNvPr id="13" name="Рисунок 12" descr="800px-Детали_волновых_передач.jpg"/>
          <p:cNvPicPr>
            <a:picLocks noChangeAspect="1"/>
          </p:cNvPicPr>
          <p:nvPr/>
        </p:nvPicPr>
        <p:blipFill>
          <a:blip r:embed="rId6" cstate="print"/>
          <a:stretch>
            <a:fillRect/>
          </a:stretch>
        </p:blipFill>
        <p:spPr>
          <a:xfrm>
            <a:off x="3851920" y="3573016"/>
            <a:ext cx="4680520" cy="3118396"/>
          </a:xfrm>
          <a:prstGeom prst="rect">
            <a:avLst/>
          </a:prstGeom>
        </p:spPr>
      </p:pic>
    </p:spTree>
  </p:cSld>
  <p:clrMapOvr>
    <a:masterClrMapping/>
  </p:clrMapOvr>
  <p:transition spd="slow">
    <p:wedg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Нижний колонтитул 5"/>
          <p:cNvSpPr>
            <a:spLocks noGrp="1"/>
          </p:cNvSpPr>
          <p:nvPr>
            <p:ph type="ftr" sz="quarter" idx="11"/>
          </p:nvPr>
        </p:nvSpPr>
        <p:spPr>
          <a:xfrm>
            <a:off x="3923928" y="620688"/>
            <a:ext cx="5220072" cy="423842"/>
          </a:xfrm>
        </p:spPr>
        <p:txBody>
          <a:bodyPr/>
          <a:lstStyle/>
          <a:p>
            <a:r>
              <a:rPr lang="ru-RU" sz="2200" b="1" i="1" dirty="0">
                <a:solidFill>
                  <a:srgbClr val="002060"/>
                </a:solidFill>
                <a:latin typeface="Georgia" pitchFamily="18" charset="0"/>
              </a:rPr>
              <a:t>Основы технической механики</a:t>
            </a:r>
            <a:endParaRPr lang="ru-RU" sz="2200" dirty="0"/>
          </a:p>
        </p:txBody>
      </p:sp>
      <p:pic>
        <p:nvPicPr>
          <p:cNvPr id="7" name="Рисунок 6" descr="3222.JPG"/>
          <p:cNvPicPr>
            <a:picLocks noChangeAspect="1"/>
          </p:cNvPicPr>
          <p:nvPr/>
        </p:nvPicPr>
        <p:blipFill>
          <a:blip r:embed="rId3" cstate="print"/>
          <a:stretch>
            <a:fillRect/>
          </a:stretch>
        </p:blipFill>
        <p:spPr>
          <a:xfrm>
            <a:off x="142844" y="73844"/>
            <a:ext cx="1000132" cy="956793"/>
          </a:xfrm>
          <a:prstGeom prst="rect">
            <a:avLst/>
          </a:prstGeom>
        </p:spPr>
      </p:pic>
      <p:pic>
        <p:nvPicPr>
          <p:cNvPr id="10" name="Рисунок 9" descr="b_4DF10AC6-D8A3-46F4-B397-39BC56EE5957.jpg"/>
          <p:cNvPicPr>
            <a:picLocks noChangeAspect="1"/>
          </p:cNvPicPr>
          <p:nvPr/>
        </p:nvPicPr>
        <p:blipFill>
          <a:blip r:embed="rId4" cstate="print"/>
          <a:stretch>
            <a:fillRect/>
          </a:stretch>
        </p:blipFill>
        <p:spPr>
          <a:xfrm>
            <a:off x="1557023" y="78420"/>
            <a:ext cx="1443341" cy="942982"/>
          </a:xfrm>
          <a:prstGeom prst="rect">
            <a:avLst/>
          </a:prstGeom>
        </p:spPr>
      </p:pic>
      <p:sp>
        <p:nvSpPr>
          <p:cNvPr id="8" name="TextBox 7"/>
          <p:cNvSpPr txBox="1"/>
          <p:nvPr/>
        </p:nvSpPr>
        <p:spPr>
          <a:xfrm>
            <a:off x="3275856" y="1124744"/>
            <a:ext cx="2596929" cy="461665"/>
          </a:xfrm>
          <a:prstGeom prst="rect">
            <a:avLst/>
          </a:prstGeom>
          <a:noFill/>
        </p:spPr>
        <p:txBody>
          <a:bodyPr wrap="none" rtlCol="0">
            <a:spAutoFit/>
          </a:bodyPr>
          <a:lstStyle/>
          <a:p>
            <a:r>
              <a:rPr lang="ru-RU" sz="2400" b="1" dirty="0" smtClean="0">
                <a:solidFill>
                  <a:srgbClr val="330CA0"/>
                </a:solidFill>
                <a:latin typeface="Times New Roman" pitchFamily="18" charset="0"/>
                <a:ea typeface="Tahoma" pitchFamily="34" charset="0"/>
                <a:cs typeface="Times New Roman" pitchFamily="18" charset="0"/>
              </a:rPr>
              <a:t>Как это работает</a:t>
            </a:r>
            <a:endParaRPr lang="ru-RU" sz="2400" b="1" dirty="0">
              <a:latin typeface="Times New Roman" pitchFamily="18" charset="0"/>
              <a:ea typeface="Tahoma" pitchFamily="34" charset="0"/>
              <a:cs typeface="Times New Roman" pitchFamily="18" charset="0"/>
            </a:endParaRPr>
          </a:p>
        </p:txBody>
      </p:sp>
      <p:pic>
        <p:nvPicPr>
          <p:cNvPr id="14" name="Рисунок 13" descr="Gears_animation.gif"/>
          <p:cNvPicPr>
            <a:picLocks noChangeAspect="1"/>
          </p:cNvPicPr>
          <p:nvPr/>
        </p:nvPicPr>
        <p:blipFill>
          <a:blip r:embed="rId5" cstate="print"/>
          <a:stretch>
            <a:fillRect/>
          </a:stretch>
        </p:blipFill>
        <p:spPr>
          <a:xfrm>
            <a:off x="3635896" y="1844824"/>
            <a:ext cx="2064229" cy="1440160"/>
          </a:xfrm>
          <a:prstGeom prst="rect">
            <a:avLst/>
          </a:prstGeom>
        </p:spPr>
      </p:pic>
      <p:pic>
        <p:nvPicPr>
          <p:cNvPr id="15" name="Рисунок 14" descr="index10.gif"/>
          <p:cNvPicPr>
            <a:picLocks noChangeAspect="1"/>
          </p:cNvPicPr>
          <p:nvPr/>
        </p:nvPicPr>
        <p:blipFill>
          <a:blip r:embed="rId6" cstate="print"/>
          <a:stretch>
            <a:fillRect/>
          </a:stretch>
        </p:blipFill>
        <p:spPr>
          <a:xfrm>
            <a:off x="2987824" y="3645024"/>
            <a:ext cx="2809875" cy="2809875"/>
          </a:xfrm>
          <a:prstGeom prst="rect">
            <a:avLst/>
          </a:prstGeom>
        </p:spPr>
      </p:pic>
      <p:pic>
        <p:nvPicPr>
          <p:cNvPr id="16" name="Рисунок 15" descr="Rack_and_pinion_animation.gif"/>
          <p:cNvPicPr>
            <a:picLocks noChangeAspect="1"/>
          </p:cNvPicPr>
          <p:nvPr/>
        </p:nvPicPr>
        <p:blipFill>
          <a:blip r:embed="rId7" cstate="print"/>
          <a:stretch>
            <a:fillRect/>
          </a:stretch>
        </p:blipFill>
        <p:spPr>
          <a:xfrm>
            <a:off x="683568" y="4221088"/>
            <a:ext cx="1656184" cy="1790749"/>
          </a:xfrm>
          <a:prstGeom prst="rect">
            <a:avLst/>
          </a:prstGeom>
        </p:spPr>
      </p:pic>
      <p:pic>
        <p:nvPicPr>
          <p:cNvPr id="17" name="Рисунок 16" descr="Wallpaper-36.gif"/>
          <p:cNvPicPr>
            <a:picLocks noChangeAspect="1"/>
          </p:cNvPicPr>
          <p:nvPr/>
        </p:nvPicPr>
        <p:blipFill>
          <a:blip r:embed="rId8" cstate="print"/>
          <a:stretch>
            <a:fillRect/>
          </a:stretch>
        </p:blipFill>
        <p:spPr>
          <a:xfrm>
            <a:off x="6372200" y="2060848"/>
            <a:ext cx="2352262" cy="3528392"/>
          </a:xfrm>
          <a:prstGeom prst="rect">
            <a:avLst/>
          </a:prstGeom>
        </p:spPr>
      </p:pic>
      <p:pic>
        <p:nvPicPr>
          <p:cNvPr id="18" name="Рисунок 17" descr="Worm_Gear.gif"/>
          <p:cNvPicPr>
            <a:picLocks noChangeAspect="1"/>
          </p:cNvPicPr>
          <p:nvPr/>
        </p:nvPicPr>
        <p:blipFill>
          <a:blip r:embed="rId9" cstate="print"/>
          <a:stretch>
            <a:fillRect/>
          </a:stretch>
        </p:blipFill>
        <p:spPr>
          <a:xfrm>
            <a:off x="323528" y="1772816"/>
            <a:ext cx="2772005" cy="1975942"/>
          </a:xfrm>
          <a:prstGeom prst="rect">
            <a:avLst/>
          </a:prstGeom>
        </p:spPr>
      </p:pic>
    </p:spTree>
  </p:cSld>
  <p:clrMapOvr>
    <a:masterClrMapping/>
  </p:clrMapOvr>
  <p:transition spd="slow">
    <p:wedg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584174" y="0"/>
            <a:ext cx="6579840" cy="838200"/>
          </a:xfrm>
        </p:spPr>
        <p:txBody>
          <a:bodyPr>
            <a:normAutofit/>
          </a:bodyPr>
          <a:lstStyle/>
          <a:p>
            <a:r>
              <a:rPr lang="en-US" sz="2800" i="1" dirty="0" smtClean="0">
                <a:solidFill>
                  <a:srgbClr val="002060"/>
                </a:solidFill>
                <a:latin typeface="Andalus" panose="02020603050405020304" pitchFamily="18" charset="-78"/>
                <a:cs typeface="Andalus" panose="02020603050405020304" pitchFamily="18" charset="-78"/>
              </a:rPr>
              <a:t>            </a:t>
            </a:r>
            <a:r>
              <a:rPr lang="ru-RU" sz="2800" i="1" dirty="0" smtClean="0">
                <a:solidFill>
                  <a:srgbClr val="002060"/>
                </a:solidFill>
                <a:cs typeface="Andalus" panose="02020603050405020304" pitchFamily="18" charset="-78"/>
              </a:rPr>
              <a:t>Роль механических </a:t>
            </a:r>
            <a:r>
              <a:rPr lang="ru-RU" sz="2800" i="1" dirty="0" smtClean="0">
                <a:solidFill>
                  <a:srgbClr val="002060"/>
                </a:solidFill>
                <a:cs typeface="Andalus" panose="02020603050405020304" pitchFamily="18" charset="-78"/>
              </a:rPr>
              <a:t>передач</a:t>
            </a:r>
            <a:endParaRPr lang="ru-RU" sz="2800" i="1" dirty="0">
              <a:solidFill>
                <a:srgbClr val="002060"/>
              </a:solidFill>
              <a:cs typeface="Andalus" panose="02020603050405020304" pitchFamily="18" charset="-78"/>
            </a:endParaRPr>
          </a:p>
        </p:txBody>
      </p:sp>
      <p:sp>
        <p:nvSpPr>
          <p:cNvPr id="3" name="Объект 2"/>
          <p:cNvSpPr>
            <a:spLocks noGrp="1"/>
          </p:cNvSpPr>
          <p:nvPr>
            <p:ph idx="1"/>
          </p:nvPr>
        </p:nvSpPr>
        <p:spPr>
          <a:xfrm>
            <a:off x="0" y="1052736"/>
            <a:ext cx="9144000" cy="6093296"/>
          </a:xfrm>
        </p:spPr>
        <p:txBody>
          <a:bodyPr>
            <a:noAutofit/>
          </a:bodyPr>
          <a:lstStyle/>
          <a:p>
            <a:r>
              <a:rPr lang="ru-RU" sz="1400" i="1" dirty="0" smtClean="0"/>
              <a:t>Роль </a:t>
            </a:r>
            <a:r>
              <a:rPr lang="ru-RU" sz="1400" i="1" dirty="0"/>
              <a:t>передач</a:t>
            </a:r>
            <a:r>
              <a:rPr lang="ru-RU" sz="1400" dirty="0"/>
              <a:t> в основном состоит в понижении или повышении частоты вращения двигателя или иного источника вращательного движения с соответствующим повышением или понижением вращающего момента</a:t>
            </a:r>
            <a:r>
              <a:rPr lang="ru-RU" sz="1400" dirty="0" smtClean="0"/>
              <a:t>.</a:t>
            </a:r>
          </a:p>
          <a:p>
            <a:r>
              <a:rPr lang="ru-RU" sz="1400" dirty="0"/>
              <a:t>Для чего это делается? Ведь существуют двигатели как быстроходные, так и тихоходные, и, в принципе, они могли бы непосредственно приводить в движение рабочий орган. Существуют и используются тепловые двигатели и электрические, валы которых способны вращаться с частотами вращения от десятков до десятков тысяч оборотов в минуту (от единиц до тысяч радиан в секунду). Эти частоты вращения могли бы удовлетворить практически любой рабочий орган — от тяговой звездочки конвейера до шлифовального круга. Но тихоходные двигатели из-за огромного вращающего момента очень велики и тяжелы, а быстроходные — обычно уникальны или неэкономичны. А наиболее употребительные и дешевые электродвигатели — асинхронные — обеспечивают вращение с частотами 1000... 3000 (в ряде стран 1200... 3600) мин</a:t>
            </a:r>
            <a:r>
              <a:rPr lang="ru-RU" sz="1400" baseline="30000" dirty="0"/>
              <a:t>-1</a:t>
            </a:r>
            <a:r>
              <a:rPr lang="ru-RU" sz="1400" dirty="0"/>
              <a:t>, меньшие частоты уже малоэффективны</a:t>
            </a:r>
            <a:r>
              <a:rPr lang="ru-RU" sz="1400" dirty="0" smtClean="0"/>
              <a:t>.</a:t>
            </a:r>
          </a:p>
          <a:p>
            <a:r>
              <a:rPr lang="ru-RU" sz="1400" dirty="0"/>
              <a:t>Почти так же обстоит дело и с наиболее распространенными автотракторными двигателями внутреннего сгорания, частота вращения которых обычно находится в пределах от 1500 до 6000 мин</a:t>
            </a:r>
            <a:r>
              <a:rPr lang="ru-RU" sz="1400" baseline="30000" dirty="0"/>
              <a:t>-1</a:t>
            </a:r>
            <a:r>
              <a:rPr lang="ru-RU" sz="1400" dirty="0" smtClean="0"/>
              <a:t>.</a:t>
            </a:r>
            <a:r>
              <a:rPr lang="ru-RU" sz="1400" dirty="0"/>
              <a:t> Большинство же рабочих органов машин требует более низких частот вращения, что вызывает необходимость понижающих передач (редукторов</a:t>
            </a:r>
            <a:r>
              <a:rPr lang="ru-RU" sz="1400" dirty="0" smtClean="0"/>
              <a:t>).</a:t>
            </a:r>
            <a:r>
              <a:rPr lang="ru-RU" sz="1400" dirty="0"/>
              <a:t> Реже встречается необходимость повышать частоту вращения двигателей. Наиболее впечатляющий пример — это привод для </a:t>
            </a:r>
            <a:r>
              <a:rPr lang="ru-RU" sz="1400" dirty="0" err="1"/>
              <a:t>ветроэлектростанций</a:t>
            </a:r>
            <a:r>
              <a:rPr lang="ru-RU" sz="1400" dirty="0"/>
              <a:t>, которых в мире насчитывается уже десятки  </a:t>
            </a:r>
            <a:r>
              <a:rPr lang="ru-RU" sz="1400" dirty="0" smtClean="0"/>
              <a:t>тысяч.</a:t>
            </a:r>
          </a:p>
          <a:p>
            <a:r>
              <a:rPr lang="ru-RU" sz="1400" dirty="0"/>
              <a:t>Кроме простого преобразования частоты вращения и вращающего момента двигателя в какое-то конкретное число раз передачи могут</a:t>
            </a:r>
            <a:r>
              <a:rPr lang="ru-RU" sz="1400" dirty="0" smtClean="0"/>
              <a:t>:</a:t>
            </a:r>
          </a:p>
          <a:p>
            <a:r>
              <a:rPr lang="ru-RU" sz="1400" dirty="0"/>
              <a:t>регулировать ступенчато или бесступенчато частоту вращения рабочего органа машин;</a:t>
            </a:r>
            <a:br>
              <a:rPr lang="ru-RU" sz="1400" dirty="0"/>
            </a:br>
            <a:r>
              <a:rPr lang="ru-RU" sz="1400" dirty="0"/>
              <a:t>реверсировать движение, т. е. обеспечивать прямой и обратный ход;</a:t>
            </a:r>
            <a:br>
              <a:rPr lang="ru-RU" sz="1400" dirty="0"/>
            </a:br>
            <a:r>
              <a:rPr lang="ru-RU" sz="1400" dirty="0"/>
              <a:t>преобразовывать один вид движения в другой (например, вращательное в прямолинейное, </a:t>
            </a:r>
            <a:r>
              <a:rPr lang="ru-RU" sz="1400" dirty="0" err="1"/>
              <a:t>качательное</a:t>
            </a:r>
            <a:r>
              <a:rPr lang="ru-RU" sz="1400" dirty="0"/>
              <a:t>, прерывистое и т.д.);</a:t>
            </a:r>
            <a:br>
              <a:rPr lang="ru-RU" sz="1400" dirty="0"/>
            </a:br>
            <a:r>
              <a:rPr lang="ru-RU" sz="1400" dirty="0"/>
              <a:t>распределять движение между несколькими исполнительными органами машины (например, приводить в движение несколько станков или ведущих колес автомобиля от одного двигателя).</a:t>
            </a:r>
          </a:p>
        </p:txBody>
      </p:sp>
      <p:pic>
        <p:nvPicPr>
          <p:cNvPr id="4" name="Рисунок 3" descr="3222.JPG"/>
          <p:cNvPicPr>
            <a:picLocks noChangeAspect="1"/>
          </p:cNvPicPr>
          <p:nvPr/>
        </p:nvPicPr>
        <p:blipFill>
          <a:blip r:embed="rId2" cstate="print"/>
          <a:stretch>
            <a:fillRect/>
          </a:stretch>
        </p:blipFill>
        <p:spPr>
          <a:xfrm>
            <a:off x="142844" y="73844"/>
            <a:ext cx="1000132" cy="956793"/>
          </a:xfrm>
          <a:prstGeom prst="rect">
            <a:avLst/>
          </a:prstGeom>
        </p:spPr>
      </p:pic>
      <p:pic>
        <p:nvPicPr>
          <p:cNvPr id="5" name="Рисунок 4" descr="b_4DF10AC6-D8A3-46F4-B397-39BC56EE5957.jpg"/>
          <p:cNvPicPr>
            <a:picLocks noChangeAspect="1"/>
          </p:cNvPicPr>
          <p:nvPr/>
        </p:nvPicPr>
        <p:blipFill>
          <a:blip r:embed="rId3" cstate="print"/>
          <a:stretch>
            <a:fillRect/>
          </a:stretch>
        </p:blipFill>
        <p:spPr>
          <a:xfrm>
            <a:off x="1142976" y="88381"/>
            <a:ext cx="1443341" cy="942982"/>
          </a:xfrm>
          <a:prstGeom prst="rect">
            <a:avLst/>
          </a:prstGeom>
        </p:spPr>
      </p:pic>
    </p:spTree>
    <p:extLst>
      <p:ext uri="{BB962C8B-B14F-4D97-AF65-F5344CB8AC3E}">
        <p14:creationId xmlns:p14="http://schemas.microsoft.com/office/powerpoint/2010/main" val="128979214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899592" y="1484784"/>
            <a:ext cx="7572428" cy="1323439"/>
          </a:xfrm>
          <a:prstGeom prst="rect">
            <a:avLst/>
          </a:prstGeom>
          <a:noFill/>
        </p:spPr>
        <p:txBody>
          <a:bodyPr wrap="square" rtlCol="0">
            <a:spAutoFit/>
          </a:bodyPr>
          <a:lstStyle/>
          <a:p>
            <a:pPr algn="just"/>
            <a:r>
              <a:rPr lang="ru-RU" sz="1600" b="1" dirty="0" smtClean="0">
                <a:solidFill>
                  <a:srgbClr val="330CA0"/>
                </a:solidFill>
                <a:latin typeface="Georgia" pitchFamily="18" charset="0"/>
              </a:rPr>
              <a:t>Механическая передача </a:t>
            </a:r>
            <a:r>
              <a:rPr lang="ru-RU" sz="1600" dirty="0" smtClean="0">
                <a:solidFill>
                  <a:srgbClr val="330CA0"/>
                </a:solidFill>
                <a:latin typeface="Georgia" pitchFamily="18" charset="0"/>
              </a:rPr>
              <a:t>— механизм, служащий для передачи и преобразования механической энергии от энергетической машины до исполнительного механизма (органа) одного или более, как правило с изменением характера движения (изменения направления, сил, моментов и скоростей). Как правило, используется передача вращательного движения</a:t>
            </a:r>
            <a:endParaRPr lang="ru-RU" sz="1600" dirty="0">
              <a:solidFill>
                <a:srgbClr val="330CA0"/>
              </a:solidFill>
              <a:latin typeface="Georgia" pitchFamily="18" charset="0"/>
            </a:endParaRPr>
          </a:p>
        </p:txBody>
      </p:sp>
      <p:sp>
        <p:nvSpPr>
          <p:cNvPr id="6" name="Нижний колонтитул 5"/>
          <p:cNvSpPr>
            <a:spLocks noGrp="1"/>
          </p:cNvSpPr>
          <p:nvPr>
            <p:ph type="ftr" sz="quarter" idx="11"/>
          </p:nvPr>
        </p:nvSpPr>
        <p:spPr>
          <a:xfrm>
            <a:off x="3923928" y="620688"/>
            <a:ext cx="5220072" cy="423842"/>
          </a:xfrm>
        </p:spPr>
        <p:txBody>
          <a:bodyPr/>
          <a:lstStyle/>
          <a:p>
            <a:r>
              <a:rPr lang="ru-RU" sz="2200" b="1" i="1" dirty="0">
                <a:solidFill>
                  <a:srgbClr val="002060"/>
                </a:solidFill>
                <a:latin typeface="Georgia" pitchFamily="18" charset="0"/>
              </a:rPr>
              <a:t>Основы технической механики</a:t>
            </a:r>
            <a:endParaRPr lang="ru-RU" sz="2200" dirty="0"/>
          </a:p>
        </p:txBody>
      </p:sp>
      <p:pic>
        <p:nvPicPr>
          <p:cNvPr id="7" name="Рисунок 6" descr="3222.JPG"/>
          <p:cNvPicPr>
            <a:picLocks noChangeAspect="1"/>
          </p:cNvPicPr>
          <p:nvPr/>
        </p:nvPicPr>
        <p:blipFill>
          <a:blip r:embed="rId3" cstate="print"/>
          <a:stretch>
            <a:fillRect/>
          </a:stretch>
        </p:blipFill>
        <p:spPr>
          <a:xfrm>
            <a:off x="142844" y="73844"/>
            <a:ext cx="1000132" cy="956793"/>
          </a:xfrm>
          <a:prstGeom prst="rect">
            <a:avLst/>
          </a:prstGeom>
        </p:spPr>
      </p:pic>
      <p:pic>
        <p:nvPicPr>
          <p:cNvPr id="10" name="Рисунок 9" descr="b_4DF10AC6-D8A3-46F4-B397-39BC56EE5957.jpg"/>
          <p:cNvPicPr>
            <a:picLocks noChangeAspect="1"/>
          </p:cNvPicPr>
          <p:nvPr/>
        </p:nvPicPr>
        <p:blipFill>
          <a:blip r:embed="rId4" cstate="print"/>
          <a:stretch>
            <a:fillRect/>
          </a:stretch>
        </p:blipFill>
        <p:spPr>
          <a:xfrm>
            <a:off x="1557023" y="78420"/>
            <a:ext cx="1443341" cy="942982"/>
          </a:xfrm>
          <a:prstGeom prst="rect">
            <a:avLst/>
          </a:prstGeom>
        </p:spPr>
      </p:pic>
      <p:pic>
        <p:nvPicPr>
          <p:cNvPr id="9" name="Рисунок 8" descr="540022197.jpg"/>
          <p:cNvPicPr>
            <a:picLocks noChangeAspect="1"/>
          </p:cNvPicPr>
          <p:nvPr/>
        </p:nvPicPr>
        <p:blipFill>
          <a:blip r:embed="rId5" cstate="print"/>
          <a:stretch>
            <a:fillRect/>
          </a:stretch>
        </p:blipFill>
        <p:spPr>
          <a:xfrm>
            <a:off x="2123728" y="2924944"/>
            <a:ext cx="5112568" cy="3488575"/>
          </a:xfrm>
          <a:prstGeom prst="rect">
            <a:avLst/>
          </a:prstGeom>
        </p:spPr>
      </p:pic>
    </p:spTree>
  </p:cSld>
  <p:clrMapOvr>
    <a:masterClrMapping/>
  </p:clrMapOvr>
  <p:transition spd="slow">
    <p:wedg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899592" y="1556792"/>
            <a:ext cx="7572428" cy="4524315"/>
          </a:xfrm>
          <a:prstGeom prst="rect">
            <a:avLst/>
          </a:prstGeom>
          <a:noFill/>
        </p:spPr>
        <p:txBody>
          <a:bodyPr wrap="square" rtlCol="0">
            <a:spAutoFit/>
          </a:bodyPr>
          <a:lstStyle/>
          <a:p>
            <a:pPr algn="just"/>
            <a:r>
              <a:rPr lang="ru-RU" sz="1200" dirty="0" smtClean="0">
                <a:solidFill>
                  <a:srgbClr val="330CA0"/>
                </a:solidFill>
                <a:latin typeface="Comic Sans MS" pitchFamily="66" charset="0"/>
              </a:rPr>
              <a:t>Передачи зацепления: </a:t>
            </a:r>
          </a:p>
          <a:p>
            <a:pPr algn="just"/>
            <a:endParaRPr lang="ru-RU" sz="1200" dirty="0" smtClean="0">
              <a:solidFill>
                <a:srgbClr val="330CA0"/>
              </a:solidFill>
              <a:latin typeface="Comic Sans MS" pitchFamily="66" charset="0"/>
            </a:endParaRPr>
          </a:p>
          <a:p>
            <a:pPr algn="just"/>
            <a:r>
              <a:rPr lang="ru-RU" sz="1200" b="1" dirty="0" smtClean="0">
                <a:solidFill>
                  <a:srgbClr val="330CA0"/>
                </a:solidFill>
                <a:latin typeface="Comic Sans MS" pitchFamily="66" charset="0"/>
              </a:rPr>
              <a:t>Цилиндрические зубчатые </a:t>
            </a:r>
            <a:r>
              <a:rPr lang="ru-RU" sz="1200" dirty="0" smtClean="0">
                <a:solidFill>
                  <a:srgbClr val="330CA0"/>
                </a:solidFill>
                <a:latin typeface="Comic Sans MS" pitchFamily="66" charset="0"/>
              </a:rPr>
              <a:t>передачи - отличаются надёжностью и имеют высокий ресурс эксплуатации. Обычно применяются при особо сложных режимах работы, для передачи и </a:t>
            </a:r>
            <a:r>
              <a:rPr lang="ru-RU" sz="1200" dirty="0" err="1" smtClean="0">
                <a:solidFill>
                  <a:srgbClr val="330CA0"/>
                </a:solidFill>
                <a:latin typeface="Comic Sans MS" pitchFamily="66" charset="0"/>
              </a:rPr>
              <a:t>преобразовывания</a:t>
            </a:r>
            <a:r>
              <a:rPr lang="ru-RU" sz="1200" dirty="0" smtClean="0">
                <a:solidFill>
                  <a:srgbClr val="330CA0"/>
                </a:solidFill>
                <a:latin typeface="Comic Sans MS" pitchFamily="66" charset="0"/>
              </a:rPr>
              <a:t> больших мощностей. Цилиндрические передачи бывают прямозубыми, косозубыми и шевронными.</a:t>
            </a:r>
          </a:p>
          <a:p>
            <a:pPr algn="just"/>
            <a:endParaRPr lang="ru-RU" sz="1200" dirty="0" smtClean="0">
              <a:solidFill>
                <a:srgbClr val="330CA0"/>
              </a:solidFill>
              <a:latin typeface="Comic Sans MS" pitchFamily="66" charset="0"/>
            </a:endParaRPr>
          </a:p>
          <a:p>
            <a:pPr algn="just"/>
            <a:r>
              <a:rPr lang="ru-RU" sz="1200" b="1" dirty="0" smtClean="0">
                <a:solidFill>
                  <a:srgbClr val="330CA0"/>
                </a:solidFill>
                <a:latin typeface="Comic Sans MS" pitchFamily="66" charset="0"/>
              </a:rPr>
              <a:t>Конические зубчатые </a:t>
            </a:r>
            <a:r>
              <a:rPr lang="ru-RU" sz="1200" dirty="0" smtClean="0">
                <a:solidFill>
                  <a:srgbClr val="330CA0"/>
                </a:solidFill>
                <a:latin typeface="Comic Sans MS" pitchFamily="66" charset="0"/>
              </a:rPr>
              <a:t>передачи в отличие от цилиндрических имеют пересекающиеся оси входных и выходных валов. Применяются если необходимо изменить направление кинетической передачи.</a:t>
            </a:r>
          </a:p>
          <a:p>
            <a:pPr algn="just"/>
            <a:endParaRPr lang="ru-RU" sz="1200" dirty="0" smtClean="0">
              <a:solidFill>
                <a:srgbClr val="330CA0"/>
              </a:solidFill>
              <a:latin typeface="Comic Sans MS" pitchFamily="66" charset="0"/>
            </a:endParaRPr>
          </a:p>
          <a:p>
            <a:pPr algn="just"/>
            <a:r>
              <a:rPr lang="ru-RU" sz="1200" b="1" dirty="0" smtClean="0">
                <a:solidFill>
                  <a:srgbClr val="330CA0"/>
                </a:solidFill>
                <a:latin typeface="Comic Sans MS" pitchFamily="66" charset="0"/>
              </a:rPr>
              <a:t>червячные</a:t>
            </a:r>
            <a:r>
              <a:rPr lang="ru-RU" sz="1200" dirty="0" smtClean="0">
                <a:solidFill>
                  <a:srgbClr val="330CA0"/>
                </a:solidFill>
                <a:latin typeface="Comic Sans MS" pitchFamily="66" charset="0"/>
              </a:rPr>
              <a:t> - представляют собой механическую передачу от винта, называемого червяком на зубчатое колесо, называемое червячным колесом. Отличаются высоким передаточным отношением, относительно низким КПД. Червяки бывают однозаходные и многозаходные. Передаточное отношение червячного редуктора определяется как отношение количества зубьев на червячном колесе к количеству заходов на червяке.</a:t>
            </a:r>
          </a:p>
          <a:p>
            <a:pPr algn="just"/>
            <a:endParaRPr lang="ru-RU" sz="1200" dirty="0" smtClean="0">
              <a:solidFill>
                <a:srgbClr val="330CA0"/>
              </a:solidFill>
              <a:latin typeface="Comic Sans MS" pitchFamily="66" charset="0"/>
            </a:endParaRPr>
          </a:p>
          <a:p>
            <a:pPr algn="just"/>
            <a:r>
              <a:rPr lang="ru-RU" sz="1200" b="1" dirty="0" smtClean="0">
                <a:solidFill>
                  <a:srgbClr val="330CA0"/>
                </a:solidFill>
                <a:latin typeface="Comic Sans MS" pitchFamily="66" charset="0"/>
              </a:rPr>
              <a:t>гипоидные (</a:t>
            </a:r>
            <a:r>
              <a:rPr lang="ru-RU" sz="1200" b="1" dirty="0" err="1" smtClean="0">
                <a:solidFill>
                  <a:srgbClr val="330CA0"/>
                </a:solidFill>
                <a:latin typeface="Comic Sans MS" pitchFamily="66" charset="0"/>
              </a:rPr>
              <a:t>спироидные</a:t>
            </a:r>
            <a:r>
              <a:rPr lang="ru-RU" sz="1200" b="1" dirty="0" smtClean="0">
                <a:solidFill>
                  <a:srgbClr val="330CA0"/>
                </a:solidFill>
                <a:latin typeface="Comic Sans MS" pitchFamily="66" charset="0"/>
              </a:rPr>
              <a:t>);</a:t>
            </a:r>
          </a:p>
          <a:p>
            <a:pPr algn="just"/>
            <a:r>
              <a:rPr lang="ru-RU" sz="1200" b="1" dirty="0" smtClean="0">
                <a:solidFill>
                  <a:srgbClr val="330CA0"/>
                </a:solidFill>
                <a:latin typeface="Comic Sans MS" pitchFamily="66" charset="0"/>
              </a:rPr>
              <a:t>цепные;</a:t>
            </a:r>
          </a:p>
          <a:p>
            <a:pPr algn="just"/>
            <a:r>
              <a:rPr lang="ru-RU" sz="1200" b="1" dirty="0" smtClean="0">
                <a:solidFill>
                  <a:srgbClr val="330CA0"/>
                </a:solidFill>
                <a:latin typeface="Comic Sans MS" pitchFamily="66" charset="0"/>
              </a:rPr>
              <a:t>зубчатыми ремнями;</a:t>
            </a:r>
          </a:p>
          <a:p>
            <a:pPr algn="just"/>
            <a:r>
              <a:rPr lang="ru-RU" sz="1200" b="1" dirty="0" smtClean="0">
                <a:solidFill>
                  <a:srgbClr val="330CA0"/>
                </a:solidFill>
                <a:latin typeface="Comic Sans MS" pitchFamily="66" charset="0"/>
              </a:rPr>
              <a:t>винтовые.</a:t>
            </a:r>
          </a:p>
          <a:p>
            <a:pPr algn="just"/>
            <a:endParaRPr lang="ru-RU" sz="1200" b="1" dirty="0" smtClean="0">
              <a:solidFill>
                <a:srgbClr val="330CA0"/>
              </a:solidFill>
              <a:latin typeface="Comic Sans MS" pitchFamily="66" charset="0"/>
            </a:endParaRPr>
          </a:p>
          <a:p>
            <a:pPr algn="just"/>
            <a:r>
              <a:rPr lang="ru-RU" sz="1200" b="1" dirty="0" smtClean="0">
                <a:solidFill>
                  <a:srgbClr val="330CA0"/>
                </a:solidFill>
                <a:latin typeface="Comic Sans MS" pitchFamily="66" charset="0"/>
              </a:rPr>
              <a:t>Волновая передача </a:t>
            </a:r>
            <a:r>
              <a:rPr lang="ru-RU" sz="1200" dirty="0" smtClean="0">
                <a:solidFill>
                  <a:srgbClr val="330CA0"/>
                </a:solidFill>
                <a:latin typeface="Comic Sans MS" pitchFamily="66" charset="0"/>
              </a:rPr>
              <a:t>- сравнительно нова, отличается крайне высоким передаточным отношением. Имеет относительно малый вес и высокую износостойкость. </a:t>
            </a:r>
            <a:endParaRPr lang="ru-RU" sz="1200" dirty="0">
              <a:solidFill>
                <a:srgbClr val="330CA0"/>
              </a:solidFill>
              <a:latin typeface="Comic Sans MS" pitchFamily="66" charset="0"/>
            </a:endParaRPr>
          </a:p>
        </p:txBody>
      </p:sp>
      <p:sp>
        <p:nvSpPr>
          <p:cNvPr id="6" name="Нижний колонтитул 5"/>
          <p:cNvSpPr>
            <a:spLocks noGrp="1"/>
          </p:cNvSpPr>
          <p:nvPr>
            <p:ph type="ftr" sz="quarter" idx="11"/>
          </p:nvPr>
        </p:nvSpPr>
        <p:spPr>
          <a:xfrm>
            <a:off x="3995936" y="620688"/>
            <a:ext cx="5148064" cy="423842"/>
          </a:xfrm>
        </p:spPr>
        <p:txBody>
          <a:bodyPr/>
          <a:lstStyle/>
          <a:p>
            <a:r>
              <a:rPr lang="ru-RU" sz="2200" b="1" i="1" dirty="0">
                <a:solidFill>
                  <a:srgbClr val="002060"/>
                </a:solidFill>
                <a:latin typeface="Georgia" pitchFamily="18" charset="0"/>
              </a:rPr>
              <a:t>Основы технической механики</a:t>
            </a:r>
            <a:endParaRPr lang="ru-RU" sz="2200" dirty="0"/>
          </a:p>
        </p:txBody>
      </p:sp>
      <p:pic>
        <p:nvPicPr>
          <p:cNvPr id="7" name="Рисунок 6" descr="3222.JPG"/>
          <p:cNvPicPr>
            <a:picLocks noChangeAspect="1"/>
          </p:cNvPicPr>
          <p:nvPr/>
        </p:nvPicPr>
        <p:blipFill>
          <a:blip r:embed="rId3" cstate="print"/>
          <a:stretch>
            <a:fillRect/>
          </a:stretch>
        </p:blipFill>
        <p:spPr>
          <a:xfrm>
            <a:off x="142844" y="73844"/>
            <a:ext cx="1000132" cy="956793"/>
          </a:xfrm>
          <a:prstGeom prst="rect">
            <a:avLst/>
          </a:prstGeom>
        </p:spPr>
      </p:pic>
      <p:pic>
        <p:nvPicPr>
          <p:cNvPr id="10" name="Рисунок 9" descr="b_4DF10AC6-D8A3-46F4-B397-39BC56EE5957.jpg"/>
          <p:cNvPicPr>
            <a:picLocks noChangeAspect="1"/>
          </p:cNvPicPr>
          <p:nvPr/>
        </p:nvPicPr>
        <p:blipFill>
          <a:blip r:embed="rId4" cstate="print"/>
          <a:stretch>
            <a:fillRect/>
          </a:stretch>
        </p:blipFill>
        <p:spPr>
          <a:xfrm>
            <a:off x="1557023" y="78420"/>
            <a:ext cx="1443341" cy="942982"/>
          </a:xfrm>
          <a:prstGeom prst="rect">
            <a:avLst/>
          </a:prstGeom>
        </p:spPr>
      </p:pic>
      <p:sp>
        <p:nvSpPr>
          <p:cNvPr id="8" name="TextBox 7"/>
          <p:cNvSpPr txBox="1"/>
          <p:nvPr/>
        </p:nvSpPr>
        <p:spPr>
          <a:xfrm>
            <a:off x="2483768" y="1196752"/>
            <a:ext cx="4376647" cy="369332"/>
          </a:xfrm>
          <a:prstGeom prst="rect">
            <a:avLst/>
          </a:prstGeom>
          <a:noFill/>
        </p:spPr>
        <p:txBody>
          <a:bodyPr wrap="none" rtlCol="0">
            <a:spAutoFit/>
          </a:bodyPr>
          <a:lstStyle/>
          <a:p>
            <a:r>
              <a:rPr lang="ru-RU" dirty="0" smtClean="0"/>
              <a:t>Классификация механических передач</a:t>
            </a:r>
            <a:endParaRPr lang="ru-RU" dirty="0"/>
          </a:p>
        </p:txBody>
      </p:sp>
    </p:spTree>
  </p:cSld>
  <p:clrMapOvr>
    <a:masterClrMapping/>
  </p:clrMapOvr>
  <p:transition spd="slow">
    <p:wedg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Нижний колонтитул 5"/>
          <p:cNvSpPr>
            <a:spLocks noGrp="1"/>
          </p:cNvSpPr>
          <p:nvPr>
            <p:ph type="ftr" sz="quarter" idx="11"/>
          </p:nvPr>
        </p:nvSpPr>
        <p:spPr>
          <a:xfrm>
            <a:off x="3995936" y="620688"/>
            <a:ext cx="5148064" cy="423842"/>
          </a:xfrm>
        </p:spPr>
        <p:txBody>
          <a:bodyPr/>
          <a:lstStyle/>
          <a:p>
            <a:r>
              <a:rPr lang="ru-RU" sz="2200" b="1" i="1" dirty="0">
                <a:solidFill>
                  <a:srgbClr val="002060"/>
                </a:solidFill>
                <a:latin typeface="Georgia" pitchFamily="18" charset="0"/>
              </a:rPr>
              <a:t>Основы технической механики</a:t>
            </a:r>
            <a:endParaRPr lang="ru-RU" sz="2200" dirty="0"/>
          </a:p>
        </p:txBody>
      </p:sp>
      <p:pic>
        <p:nvPicPr>
          <p:cNvPr id="7" name="Рисунок 6" descr="3222.JPG"/>
          <p:cNvPicPr>
            <a:picLocks noChangeAspect="1"/>
          </p:cNvPicPr>
          <p:nvPr/>
        </p:nvPicPr>
        <p:blipFill>
          <a:blip r:embed="rId3" cstate="print"/>
          <a:stretch>
            <a:fillRect/>
          </a:stretch>
        </p:blipFill>
        <p:spPr>
          <a:xfrm>
            <a:off x="142844" y="73844"/>
            <a:ext cx="1000132" cy="956793"/>
          </a:xfrm>
          <a:prstGeom prst="rect">
            <a:avLst/>
          </a:prstGeom>
        </p:spPr>
      </p:pic>
      <p:pic>
        <p:nvPicPr>
          <p:cNvPr id="10" name="Рисунок 9" descr="b_4DF10AC6-D8A3-46F4-B397-39BC56EE5957.jpg"/>
          <p:cNvPicPr>
            <a:picLocks noChangeAspect="1"/>
          </p:cNvPicPr>
          <p:nvPr/>
        </p:nvPicPr>
        <p:blipFill>
          <a:blip r:embed="rId4" cstate="print"/>
          <a:stretch>
            <a:fillRect/>
          </a:stretch>
        </p:blipFill>
        <p:spPr>
          <a:xfrm>
            <a:off x="1557023" y="78420"/>
            <a:ext cx="1443341" cy="942982"/>
          </a:xfrm>
          <a:prstGeom prst="rect">
            <a:avLst/>
          </a:prstGeom>
        </p:spPr>
      </p:pic>
      <p:sp>
        <p:nvSpPr>
          <p:cNvPr id="8" name="TextBox 7"/>
          <p:cNvSpPr txBox="1"/>
          <p:nvPr/>
        </p:nvSpPr>
        <p:spPr>
          <a:xfrm>
            <a:off x="2267744" y="1052736"/>
            <a:ext cx="5252272" cy="461665"/>
          </a:xfrm>
          <a:prstGeom prst="rect">
            <a:avLst/>
          </a:prstGeom>
          <a:noFill/>
        </p:spPr>
        <p:txBody>
          <a:bodyPr wrap="none" rtlCol="0">
            <a:spAutoFit/>
          </a:bodyPr>
          <a:lstStyle/>
          <a:p>
            <a:r>
              <a:rPr lang="ru-RU" sz="2400" b="1" dirty="0" smtClean="0">
                <a:solidFill>
                  <a:srgbClr val="330CA0"/>
                </a:solidFill>
                <a:latin typeface="Times New Roman" pitchFamily="18" charset="0"/>
                <a:ea typeface="Tahoma" pitchFamily="34" charset="0"/>
                <a:cs typeface="Times New Roman" pitchFamily="18" charset="0"/>
              </a:rPr>
              <a:t>Цилиндрические зубчатые передачи</a:t>
            </a:r>
            <a:endParaRPr lang="ru-RU" sz="2400" b="1" dirty="0">
              <a:latin typeface="Times New Roman" pitchFamily="18" charset="0"/>
              <a:ea typeface="Tahoma" pitchFamily="34" charset="0"/>
              <a:cs typeface="Times New Roman" pitchFamily="18" charset="0"/>
            </a:endParaRPr>
          </a:p>
        </p:txBody>
      </p:sp>
      <p:pic>
        <p:nvPicPr>
          <p:cNvPr id="9" name="Рисунок 8" descr="tmpEE10-5.png"/>
          <p:cNvPicPr>
            <a:picLocks noChangeAspect="1"/>
          </p:cNvPicPr>
          <p:nvPr/>
        </p:nvPicPr>
        <p:blipFill>
          <a:blip r:embed="rId5" cstate="print"/>
          <a:stretch>
            <a:fillRect/>
          </a:stretch>
        </p:blipFill>
        <p:spPr>
          <a:xfrm>
            <a:off x="395536" y="3645024"/>
            <a:ext cx="4248472" cy="2789632"/>
          </a:xfrm>
          <a:prstGeom prst="rect">
            <a:avLst/>
          </a:prstGeom>
        </p:spPr>
      </p:pic>
      <p:pic>
        <p:nvPicPr>
          <p:cNvPr id="11" name="Рисунок 10" descr="228720437.jpg"/>
          <p:cNvPicPr>
            <a:picLocks noChangeAspect="1"/>
          </p:cNvPicPr>
          <p:nvPr/>
        </p:nvPicPr>
        <p:blipFill>
          <a:blip r:embed="rId6" cstate="print"/>
          <a:stretch>
            <a:fillRect/>
          </a:stretch>
        </p:blipFill>
        <p:spPr>
          <a:xfrm>
            <a:off x="4788024" y="4005064"/>
            <a:ext cx="4111104" cy="2022663"/>
          </a:xfrm>
          <a:prstGeom prst="rect">
            <a:avLst/>
          </a:prstGeom>
        </p:spPr>
      </p:pic>
      <p:sp>
        <p:nvSpPr>
          <p:cNvPr id="12" name="TextBox 11"/>
          <p:cNvSpPr txBox="1"/>
          <p:nvPr/>
        </p:nvSpPr>
        <p:spPr>
          <a:xfrm>
            <a:off x="611560" y="1556792"/>
            <a:ext cx="7920880" cy="1938992"/>
          </a:xfrm>
          <a:prstGeom prst="rect">
            <a:avLst/>
          </a:prstGeom>
          <a:noFill/>
        </p:spPr>
        <p:txBody>
          <a:bodyPr wrap="square" rtlCol="0">
            <a:spAutoFit/>
          </a:bodyPr>
          <a:lstStyle/>
          <a:p>
            <a:pPr algn="just"/>
            <a:r>
              <a:rPr lang="ru-RU" sz="1200" b="1" dirty="0" smtClean="0">
                <a:latin typeface="Comic Sans MS" pitchFamily="66" charset="0"/>
              </a:rPr>
              <a:t>Цилиндрическая зубчатая передача </a:t>
            </a:r>
            <a:r>
              <a:rPr lang="ru-RU" sz="1200" dirty="0" smtClean="0">
                <a:latin typeface="Comic Sans MS" pitchFamily="66" charset="0"/>
              </a:rPr>
              <a:t>может быть составлена из колес с прямыми и косыми зубьями. Передачи с косозубыми колесами имеют определенные достоинства, которые следует учитывать при проектировании: </a:t>
            </a:r>
            <a:endParaRPr lang="en-US" sz="1200" dirty="0" smtClean="0">
              <a:latin typeface="Comic Sans MS" pitchFamily="66" charset="0"/>
            </a:endParaRPr>
          </a:p>
          <a:p>
            <a:pPr algn="just"/>
            <a:endParaRPr lang="en-US" sz="1200" dirty="0" smtClean="0">
              <a:latin typeface="Comic Sans MS" pitchFamily="66" charset="0"/>
            </a:endParaRPr>
          </a:p>
          <a:p>
            <a:pPr marL="228600" indent="-228600" algn="just">
              <a:buAutoNum type="arabicParenR"/>
            </a:pPr>
            <a:r>
              <a:rPr lang="ru-RU" sz="1200" dirty="0" smtClean="0">
                <a:latin typeface="Comic Sans MS" pitchFamily="66" charset="0"/>
              </a:rPr>
              <a:t>они имеют высокий коэффициент перекрытия, который определяется рабочей шириной зубчатых колес и может быть практически доведен до 10 и более; </a:t>
            </a:r>
            <a:endParaRPr lang="en-US" sz="1200" dirty="0" smtClean="0">
              <a:latin typeface="Comic Sans MS" pitchFamily="66" charset="0"/>
            </a:endParaRPr>
          </a:p>
          <a:p>
            <a:pPr marL="228600" indent="-228600" algn="just">
              <a:buAutoNum type="arabicParenR"/>
            </a:pPr>
            <a:endParaRPr lang="en-US" sz="1200" dirty="0" smtClean="0">
              <a:latin typeface="Comic Sans MS" pitchFamily="66" charset="0"/>
            </a:endParaRPr>
          </a:p>
          <a:p>
            <a:pPr marL="228600" indent="-228600" algn="just">
              <a:buAutoNum type="arabicParenR"/>
            </a:pPr>
            <a:r>
              <a:rPr lang="ru-RU" sz="1200" dirty="0" smtClean="0">
                <a:latin typeface="Comic Sans MS" pitchFamily="66" charset="0"/>
              </a:rPr>
              <a:t>их можно выполнить при небольшом числе зубьев колес (практически малое колесо может иметь число зубьев три, теоретически оно может быть доведено до одного). Отрицательным свойством косозубой передачи является наличие осевых сил, что усложняет конструкцию передачи.</a:t>
            </a:r>
            <a:endParaRPr lang="ru-RU" sz="1200" dirty="0">
              <a:latin typeface="Comic Sans MS" pitchFamily="66" charset="0"/>
            </a:endParaRPr>
          </a:p>
        </p:txBody>
      </p:sp>
    </p:spTree>
  </p:cSld>
  <p:clrMapOvr>
    <a:masterClrMapping/>
  </p:clrMapOvr>
  <p:transition spd="slow">
    <p:wedg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Нижний колонтитул 5"/>
          <p:cNvSpPr>
            <a:spLocks noGrp="1"/>
          </p:cNvSpPr>
          <p:nvPr>
            <p:ph type="ftr" sz="quarter" idx="11"/>
          </p:nvPr>
        </p:nvSpPr>
        <p:spPr>
          <a:xfrm>
            <a:off x="3779912" y="620688"/>
            <a:ext cx="5364088" cy="423842"/>
          </a:xfrm>
        </p:spPr>
        <p:txBody>
          <a:bodyPr/>
          <a:lstStyle/>
          <a:p>
            <a:r>
              <a:rPr lang="ru-RU" sz="2200" b="1" i="1" dirty="0">
                <a:solidFill>
                  <a:srgbClr val="002060"/>
                </a:solidFill>
                <a:latin typeface="Georgia" pitchFamily="18" charset="0"/>
              </a:rPr>
              <a:t>Основы технической механики</a:t>
            </a:r>
            <a:endParaRPr lang="ru-RU" sz="2200" dirty="0"/>
          </a:p>
        </p:txBody>
      </p:sp>
      <p:pic>
        <p:nvPicPr>
          <p:cNvPr id="7" name="Рисунок 6" descr="3222.JPG"/>
          <p:cNvPicPr>
            <a:picLocks noChangeAspect="1"/>
          </p:cNvPicPr>
          <p:nvPr/>
        </p:nvPicPr>
        <p:blipFill>
          <a:blip r:embed="rId3" cstate="print"/>
          <a:stretch>
            <a:fillRect/>
          </a:stretch>
        </p:blipFill>
        <p:spPr>
          <a:xfrm>
            <a:off x="142844" y="73844"/>
            <a:ext cx="1000132" cy="956793"/>
          </a:xfrm>
          <a:prstGeom prst="rect">
            <a:avLst/>
          </a:prstGeom>
        </p:spPr>
      </p:pic>
      <p:pic>
        <p:nvPicPr>
          <p:cNvPr id="10" name="Рисунок 9" descr="b_4DF10AC6-D8A3-46F4-B397-39BC56EE5957.jpg"/>
          <p:cNvPicPr>
            <a:picLocks noChangeAspect="1"/>
          </p:cNvPicPr>
          <p:nvPr/>
        </p:nvPicPr>
        <p:blipFill>
          <a:blip r:embed="rId4" cstate="print"/>
          <a:stretch>
            <a:fillRect/>
          </a:stretch>
        </p:blipFill>
        <p:spPr>
          <a:xfrm>
            <a:off x="1557023" y="78420"/>
            <a:ext cx="1443341" cy="942982"/>
          </a:xfrm>
          <a:prstGeom prst="rect">
            <a:avLst/>
          </a:prstGeom>
        </p:spPr>
      </p:pic>
      <p:sp>
        <p:nvSpPr>
          <p:cNvPr id="8" name="TextBox 7"/>
          <p:cNvSpPr txBox="1"/>
          <p:nvPr/>
        </p:nvSpPr>
        <p:spPr>
          <a:xfrm>
            <a:off x="2267744" y="1052736"/>
            <a:ext cx="4518801" cy="461665"/>
          </a:xfrm>
          <a:prstGeom prst="rect">
            <a:avLst/>
          </a:prstGeom>
          <a:noFill/>
        </p:spPr>
        <p:txBody>
          <a:bodyPr wrap="none" rtlCol="0">
            <a:spAutoFit/>
          </a:bodyPr>
          <a:lstStyle/>
          <a:p>
            <a:r>
              <a:rPr lang="ru-RU" sz="2400" b="1" dirty="0" smtClean="0">
                <a:solidFill>
                  <a:srgbClr val="330CA0"/>
                </a:solidFill>
                <a:latin typeface="Times New Roman" pitchFamily="18" charset="0"/>
                <a:ea typeface="Tahoma" pitchFamily="34" charset="0"/>
                <a:cs typeface="Times New Roman" pitchFamily="18" charset="0"/>
              </a:rPr>
              <a:t>Конические зубчатые передачи</a:t>
            </a:r>
            <a:endParaRPr lang="ru-RU" sz="2400" b="1" dirty="0">
              <a:latin typeface="Times New Roman" pitchFamily="18" charset="0"/>
              <a:ea typeface="Tahoma" pitchFamily="34" charset="0"/>
              <a:cs typeface="Times New Roman" pitchFamily="18" charset="0"/>
            </a:endParaRPr>
          </a:p>
        </p:txBody>
      </p:sp>
      <p:sp>
        <p:nvSpPr>
          <p:cNvPr id="12" name="TextBox 11"/>
          <p:cNvSpPr txBox="1"/>
          <p:nvPr/>
        </p:nvSpPr>
        <p:spPr>
          <a:xfrm>
            <a:off x="611560" y="1556792"/>
            <a:ext cx="7920880" cy="1938992"/>
          </a:xfrm>
          <a:prstGeom prst="rect">
            <a:avLst/>
          </a:prstGeom>
          <a:noFill/>
        </p:spPr>
        <p:txBody>
          <a:bodyPr wrap="square" rtlCol="0">
            <a:spAutoFit/>
          </a:bodyPr>
          <a:lstStyle/>
          <a:p>
            <a:pPr algn="just"/>
            <a:r>
              <a:rPr lang="ru-RU" sz="1200" dirty="0" smtClean="0">
                <a:latin typeface="Comic Sans MS" pitchFamily="66" charset="0"/>
              </a:rPr>
              <a:t>Конические зубчатые колёса применяют в передачах, оси валов которых пересекаются под некоторым межосевым углом.</a:t>
            </a:r>
          </a:p>
          <a:p>
            <a:pPr algn="just"/>
            <a:endParaRPr lang="ru-RU" sz="1200" dirty="0" smtClean="0">
              <a:latin typeface="Comic Sans MS" pitchFamily="66" charset="0"/>
            </a:endParaRPr>
          </a:p>
          <a:p>
            <a:pPr algn="just"/>
            <a:r>
              <a:rPr lang="ru-RU" sz="1200" dirty="0" smtClean="0">
                <a:latin typeface="Comic Sans MS" pitchFamily="66" charset="0"/>
              </a:rPr>
              <a:t>Применяют во всех отраслях машиностроения, где по условиям компоновки машины необходимо передать движение между пересекающимися осями валов. Конические передачи сложнее цилиндрических, требуют периодической регулировки. Для нарезания зубчатых конических колес необходим специальный инструмент. В сравнении с цилиндрическими конические передачи имеют большую массу и габарит, сложнее в монтаже. Кроме того, одно из конических колёс, как правило шестерня, располагается </a:t>
            </a:r>
            <a:r>
              <a:rPr lang="ru-RU" sz="1200" dirty="0" err="1" smtClean="0">
                <a:latin typeface="Comic Sans MS" pitchFamily="66" charset="0"/>
              </a:rPr>
              <a:t>консольно</a:t>
            </a:r>
            <a:r>
              <a:rPr lang="ru-RU" sz="1200" dirty="0" smtClean="0">
                <a:latin typeface="Comic Sans MS" pitchFamily="66" charset="0"/>
              </a:rPr>
              <a:t>. При этом, вследствие повышенной деформации консольного вала, увеличиваются неравномерность распределения нагрузки по ширине зубчатого венца и шум.</a:t>
            </a:r>
            <a:endParaRPr lang="ru-RU" sz="1200" dirty="0">
              <a:latin typeface="Comic Sans MS" pitchFamily="66" charset="0"/>
            </a:endParaRPr>
          </a:p>
        </p:txBody>
      </p:sp>
      <p:pic>
        <p:nvPicPr>
          <p:cNvPr id="13" name="Рисунок 12" descr="81.gif"/>
          <p:cNvPicPr>
            <a:picLocks noChangeAspect="1"/>
          </p:cNvPicPr>
          <p:nvPr/>
        </p:nvPicPr>
        <p:blipFill>
          <a:blip r:embed="rId5" cstate="print"/>
          <a:stretch>
            <a:fillRect/>
          </a:stretch>
        </p:blipFill>
        <p:spPr>
          <a:xfrm>
            <a:off x="4716016" y="3645024"/>
            <a:ext cx="4032448" cy="2911427"/>
          </a:xfrm>
          <a:prstGeom prst="rect">
            <a:avLst/>
          </a:prstGeom>
        </p:spPr>
      </p:pic>
      <p:pic>
        <p:nvPicPr>
          <p:cNvPr id="14" name="Рисунок 13" descr="1307105690_1.png"/>
          <p:cNvPicPr>
            <a:picLocks noChangeAspect="1"/>
          </p:cNvPicPr>
          <p:nvPr/>
        </p:nvPicPr>
        <p:blipFill>
          <a:blip r:embed="rId6" cstate="print"/>
          <a:stretch>
            <a:fillRect/>
          </a:stretch>
        </p:blipFill>
        <p:spPr>
          <a:xfrm>
            <a:off x="395536" y="3645023"/>
            <a:ext cx="4032448" cy="2916457"/>
          </a:xfrm>
          <a:prstGeom prst="rect">
            <a:avLst/>
          </a:prstGeom>
        </p:spPr>
      </p:pic>
    </p:spTree>
  </p:cSld>
  <p:clrMapOvr>
    <a:masterClrMapping/>
  </p:clrMapOvr>
  <p:transition spd="slow">
    <p:wedg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Нижний колонтитул 5"/>
          <p:cNvSpPr>
            <a:spLocks noGrp="1"/>
          </p:cNvSpPr>
          <p:nvPr>
            <p:ph type="ftr" sz="quarter" idx="11"/>
          </p:nvPr>
        </p:nvSpPr>
        <p:spPr>
          <a:xfrm>
            <a:off x="3923928" y="620688"/>
            <a:ext cx="5220072" cy="423842"/>
          </a:xfrm>
        </p:spPr>
        <p:txBody>
          <a:bodyPr/>
          <a:lstStyle/>
          <a:p>
            <a:r>
              <a:rPr lang="ru-RU" sz="2200" b="1" i="1" dirty="0">
                <a:solidFill>
                  <a:srgbClr val="002060"/>
                </a:solidFill>
                <a:latin typeface="Georgia" pitchFamily="18" charset="0"/>
              </a:rPr>
              <a:t>Основы технической механики</a:t>
            </a:r>
            <a:endParaRPr lang="ru-RU" sz="2200" dirty="0"/>
          </a:p>
        </p:txBody>
      </p:sp>
      <p:pic>
        <p:nvPicPr>
          <p:cNvPr id="7" name="Рисунок 6" descr="3222.JPG"/>
          <p:cNvPicPr>
            <a:picLocks noChangeAspect="1"/>
          </p:cNvPicPr>
          <p:nvPr/>
        </p:nvPicPr>
        <p:blipFill>
          <a:blip r:embed="rId3" cstate="print"/>
          <a:stretch>
            <a:fillRect/>
          </a:stretch>
        </p:blipFill>
        <p:spPr>
          <a:xfrm>
            <a:off x="142844" y="73844"/>
            <a:ext cx="1000132" cy="956793"/>
          </a:xfrm>
          <a:prstGeom prst="rect">
            <a:avLst/>
          </a:prstGeom>
        </p:spPr>
      </p:pic>
      <p:pic>
        <p:nvPicPr>
          <p:cNvPr id="10" name="Рисунок 9" descr="b_4DF10AC6-D8A3-46F4-B397-39BC56EE5957.jpg"/>
          <p:cNvPicPr>
            <a:picLocks noChangeAspect="1"/>
          </p:cNvPicPr>
          <p:nvPr/>
        </p:nvPicPr>
        <p:blipFill>
          <a:blip r:embed="rId4" cstate="print"/>
          <a:stretch>
            <a:fillRect/>
          </a:stretch>
        </p:blipFill>
        <p:spPr>
          <a:xfrm>
            <a:off x="1557023" y="78420"/>
            <a:ext cx="1443341" cy="942982"/>
          </a:xfrm>
          <a:prstGeom prst="rect">
            <a:avLst/>
          </a:prstGeom>
        </p:spPr>
      </p:pic>
      <p:sp>
        <p:nvSpPr>
          <p:cNvPr id="8" name="TextBox 7"/>
          <p:cNvSpPr txBox="1"/>
          <p:nvPr/>
        </p:nvSpPr>
        <p:spPr>
          <a:xfrm>
            <a:off x="2267744" y="1052736"/>
            <a:ext cx="4450962" cy="461665"/>
          </a:xfrm>
          <a:prstGeom prst="rect">
            <a:avLst/>
          </a:prstGeom>
          <a:noFill/>
        </p:spPr>
        <p:txBody>
          <a:bodyPr wrap="none" rtlCol="0">
            <a:spAutoFit/>
          </a:bodyPr>
          <a:lstStyle/>
          <a:p>
            <a:r>
              <a:rPr lang="ru-RU" sz="2400" b="1" dirty="0" smtClean="0">
                <a:solidFill>
                  <a:srgbClr val="330CA0"/>
                </a:solidFill>
                <a:latin typeface="Times New Roman" pitchFamily="18" charset="0"/>
                <a:ea typeface="Tahoma" pitchFamily="34" charset="0"/>
                <a:cs typeface="Times New Roman" pitchFamily="18" charset="0"/>
              </a:rPr>
              <a:t>Червячные зубчатые передачи</a:t>
            </a:r>
            <a:endParaRPr lang="ru-RU" sz="2400" b="1" dirty="0">
              <a:latin typeface="Times New Roman" pitchFamily="18" charset="0"/>
              <a:ea typeface="Tahoma" pitchFamily="34" charset="0"/>
              <a:cs typeface="Times New Roman" pitchFamily="18" charset="0"/>
            </a:endParaRPr>
          </a:p>
        </p:txBody>
      </p:sp>
      <p:sp>
        <p:nvSpPr>
          <p:cNvPr id="12" name="TextBox 11"/>
          <p:cNvSpPr txBox="1"/>
          <p:nvPr/>
        </p:nvSpPr>
        <p:spPr>
          <a:xfrm>
            <a:off x="611560" y="1556792"/>
            <a:ext cx="7920880" cy="2308324"/>
          </a:xfrm>
          <a:prstGeom prst="rect">
            <a:avLst/>
          </a:prstGeom>
          <a:noFill/>
        </p:spPr>
        <p:txBody>
          <a:bodyPr wrap="square" rtlCol="0">
            <a:spAutoFit/>
          </a:bodyPr>
          <a:lstStyle/>
          <a:p>
            <a:pPr algn="just"/>
            <a:r>
              <a:rPr lang="ru-RU" sz="1200" dirty="0" err="1" smtClean="0">
                <a:latin typeface="Comic Sans MS" pitchFamily="66" charset="0"/>
              </a:rPr>
              <a:t>Червя́чная</a:t>
            </a:r>
            <a:r>
              <a:rPr lang="ru-RU" sz="1200" dirty="0" smtClean="0">
                <a:latin typeface="Comic Sans MS" pitchFamily="66" charset="0"/>
              </a:rPr>
              <a:t> </a:t>
            </a:r>
            <a:r>
              <a:rPr lang="ru-RU" sz="1200" dirty="0" err="1" smtClean="0">
                <a:latin typeface="Comic Sans MS" pitchFamily="66" charset="0"/>
              </a:rPr>
              <a:t>переда́ча</a:t>
            </a:r>
            <a:r>
              <a:rPr lang="ru-RU" sz="1200" dirty="0" smtClean="0">
                <a:latin typeface="Comic Sans MS" pitchFamily="66" charset="0"/>
              </a:rPr>
              <a:t> (зубчато-винтовая передача) — механическая передача, осуществляющаяся зацеплением червяка и сопряжённого с ним червячного колеса. Передача предназначена для существенного увеличения крутящего момента и, соответственно, уменьшения угловой скорости. Ведущим звеном является червяк.</a:t>
            </a:r>
          </a:p>
          <a:p>
            <a:pPr algn="just"/>
            <a:endParaRPr lang="ru-RU" sz="1200" dirty="0" smtClean="0">
              <a:latin typeface="Comic Sans MS" pitchFamily="66" charset="0"/>
            </a:endParaRPr>
          </a:p>
          <a:p>
            <a:pPr algn="just"/>
            <a:r>
              <a:rPr lang="ru-RU" sz="1200" dirty="0" smtClean="0">
                <a:latin typeface="Comic Sans MS" pitchFamily="66" charset="0"/>
              </a:rPr>
              <a:t>Червяк представляет собой винт со специальной резьбой, в случае </a:t>
            </a:r>
            <a:r>
              <a:rPr lang="ru-RU" sz="1200" dirty="0" err="1" smtClean="0">
                <a:latin typeface="Comic Sans MS" pitchFamily="66" charset="0"/>
              </a:rPr>
              <a:t>эвольвентного</a:t>
            </a:r>
            <a:r>
              <a:rPr lang="ru-RU" sz="1200" dirty="0" smtClean="0">
                <a:latin typeface="Comic Sans MS" pitchFamily="66" charset="0"/>
              </a:rPr>
              <a:t> профиля колеса форма профиля резьбы близка к трапецеидальной. На практике применяются однозаходные, </a:t>
            </a:r>
            <a:r>
              <a:rPr lang="ru-RU" sz="1200" dirty="0" err="1" smtClean="0">
                <a:latin typeface="Comic Sans MS" pitchFamily="66" charset="0"/>
              </a:rPr>
              <a:t>двухзаходные</a:t>
            </a:r>
            <a:r>
              <a:rPr lang="ru-RU" sz="1200" dirty="0" smtClean="0">
                <a:latin typeface="Comic Sans MS" pitchFamily="66" charset="0"/>
              </a:rPr>
              <a:t> и </a:t>
            </a:r>
            <a:r>
              <a:rPr lang="ru-RU" sz="1200" dirty="0" err="1" smtClean="0">
                <a:latin typeface="Comic Sans MS" pitchFamily="66" charset="0"/>
              </a:rPr>
              <a:t>четырёхзаходные</a:t>
            </a:r>
            <a:r>
              <a:rPr lang="ru-RU" sz="1200" dirty="0" smtClean="0">
                <a:latin typeface="Comic Sans MS" pitchFamily="66" charset="0"/>
              </a:rPr>
              <a:t> червяки.</a:t>
            </a:r>
          </a:p>
          <a:p>
            <a:pPr algn="just"/>
            <a:endParaRPr lang="ru-RU" sz="1200" dirty="0" smtClean="0">
              <a:latin typeface="Comic Sans MS" pitchFamily="66" charset="0"/>
            </a:endParaRPr>
          </a:p>
          <a:p>
            <a:pPr algn="just"/>
            <a:r>
              <a:rPr lang="ru-RU" sz="1200" dirty="0" smtClean="0">
                <a:latin typeface="Comic Sans MS" pitchFamily="66" charset="0"/>
              </a:rPr>
              <a:t>Червячное колесо представляет собой зубчатое колесо. В технологических целях червячное колесо, как правило, изготовляют составленным из двух материалов: венец — из дорогого антифрикционного материала (например, из бронзы), а сердечник — из более дешёвых и прочных сталей или чугунов.</a:t>
            </a:r>
            <a:endParaRPr lang="ru-RU" sz="1200" dirty="0">
              <a:latin typeface="Comic Sans MS" pitchFamily="66" charset="0"/>
            </a:endParaRPr>
          </a:p>
        </p:txBody>
      </p:sp>
      <p:pic>
        <p:nvPicPr>
          <p:cNvPr id="9" name="Рисунок 8" descr="541px-Worm_Gear_and_Pinion.jpg"/>
          <p:cNvPicPr>
            <a:picLocks noChangeAspect="1"/>
          </p:cNvPicPr>
          <p:nvPr/>
        </p:nvPicPr>
        <p:blipFill>
          <a:blip r:embed="rId5" cstate="print"/>
          <a:stretch>
            <a:fillRect/>
          </a:stretch>
        </p:blipFill>
        <p:spPr>
          <a:xfrm>
            <a:off x="3543636" y="4077072"/>
            <a:ext cx="2081140" cy="2304256"/>
          </a:xfrm>
          <a:prstGeom prst="rect">
            <a:avLst/>
          </a:prstGeom>
        </p:spPr>
      </p:pic>
      <p:pic>
        <p:nvPicPr>
          <p:cNvPr id="11" name="Рисунок 10" descr="800px-Schneckengetriebe02.jpg"/>
          <p:cNvPicPr>
            <a:picLocks noChangeAspect="1"/>
          </p:cNvPicPr>
          <p:nvPr/>
        </p:nvPicPr>
        <p:blipFill>
          <a:blip r:embed="rId6" cstate="print"/>
          <a:stretch>
            <a:fillRect/>
          </a:stretch>
        </p:blipFill>
        <p:spPr>
          <a:xfrm>
            <a:off x="268772" y="4221088"/>
            <a:ext cx="3134307" cy="2088232"/>
          </a:xfrm>
          <a:prstGeom prst="rect">
            <a:avLst/>
          </a:prstGeom>
        </p:spPr>
      </p:pic>
      <p:pic>
        <p:nvPicPr>
          <p:cNvPr id="15" name="Рисунок 14" descr="_________________4b501aa904feb.jpg"/>
          <p:cNvPicPr>
            <a:picLocks noChangeAspect="1"/>
          </p:cNvPicPr>
          <p:nvPr/>
        </p:nvPicPr>
        <p:blipFill>
          <a:blip r:embed="rId7" cstate="print"/>
          <a:stretch>
            <a:fillRect/>
          </a:stretch>
        </p:blipFill>
        <p:spPr>
          <a:xfrm>
            <a:off x="5796136" y="4192210"/>
            <a:ext cx="2952328" cy="2107963"/>
          </a:xfrm>
          <a:prstGeom prst="rect">
            <a:avLst/>
          </a:prstGeom>
        </p:spPr>
      </p:pic>
    </p:spTree>
  </p:cSld>
  <p:clrMapOvr>
    <a:masterClrMapping/>
  </p:clrMapOvr>
  <p:transition spd="slow">
    <p:wedg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Нижний колонтитул 5"/>
          <p:cNvSpPr>
            <a:spLocks noGrp="1"/>
          </p:cNvSpPr>
          <p:nvPr>
            <p:ph type="ftr" sz="quarter" idx="11"/>
          </p:nvPr>
        </p:nvSpPr>
        <p:spPr>
          <a:xfrm>
            <a:off x="3707904" y="620688"/>
            <a:ext cx="5436096" cy="423842"/>
          </a:xfrm>
        </p:spPr>
        <p:txBody>
          <a:bodyPr/>
          <a:lstStyle/>
          <a:p>
            <a:r>
              <a:rPr lang="ru-RU" sz="2200" b="1" i="1" dirty="0">
                <a:solidFill>
                  <a:srgbClr val="002060"/>
                </a:solidFill>
                <a:latin typeface="Georgia" pitchFamily="18" charset="0"/>
              </a:rPr>
              <a:t>Основы технической механики</a:t>
            </a:r>
            <a:endParaRPr lang="ru-RU" sz="2200" dirty="0"/>
          </a:p>
        </p:txBody>
      </p:sp>
      <p:pic>
        <p:nvPicPr>
          <p:cNvPr id="7" name="Рисунок 6" descr="3222.JPG"/>
          <p:cNvPicPr>
            <a:picLocks noChangeAspect="1"/>
          </p:cNvPicPr>
          <p:nvPr/>
        </p:nvPicPr>
        <p:blipFill>
          <a:blip r:embed="rId3" cstate="print"/>
          <a:stretch>
            <a:fillRect/>
          </a:stretch>
        </p:blipFill>
        <p:spPr>
          <a:xfrm>
            <a:off x="142844" y="73844"/>
            <a:ext cx="1000132" cy="956793"/>
          </a:xfrm>
          <a:prstGeom prst="rect">
            <a:avLst/>
          </a:prstGeom>
        </p:spPr>
      </p:pic>
      <p:pic>
        <p:nvPicPr>
          <p:cNvPr id="10" name="Рисунок 9" descr="b_4DF10AC6-D8A3-46F4-B397-39BC56EE5957.jpg"/>
          <p:cNvPicPr>
            <a:picLocks noChangeAspect="1"/>
          </p:cNvPicPr>
          <p:nvPr/>
        </p:nvPicPr>
        <p:blipFill>
          <a:blip r:embed="rId4" cstate="print"/>
          <a:stretch>
            <a:fillRect/>
          </a:stretch>
        </p:blipFill>
        <p:spPr>
          <a:xfrm>
            <a:off x="1557023" y="78420"/>
            <a:ext cx="1443341" cy="942982"/>
          </a:xfrm>
          <a:prstGeom prst="rect">
            <a:avLst/>
          </a:prstGeom>
        </p:spPr>
      </p:pic>
      <p:sp>
        <p:nvSpPr>
          <p:cNvPr id="8" name="TextBox 7"/>
          <p:cNvSpPr txBox="1"/>
          <p:nvPr/>
        </p:nvSpPr>
        <p:spPr>
          <a:xfrm>
            <a:off x="2267744" y="1052736"/>
            <a:ext cx="4441665" cy="461665"/>
          </a:xfrm>
          <a:prstGeom prst="rect">
            <a:avLst/>
          </a:prstGeom>
          <a:noFill/>
        </p:spPr>
        <p:txBody>
          <a:bodyPr wrap="none" rtlCol="0">
            <a:spAutoFit/>
          </a:bodyPr>
          <a:lstStyle/>
          <a:p>
            <a:r>
              <a:rPr lang="ru-RU" sz="2400" b="1" dirty="0" smtClean="0">
                <a:solidFill>
                  <a:srgbClr val="330CA0"/>
                </a:solidFill>
                <a:latin typeface="Times New Roman" pitchFamily="18" charset="0"/>
                <a:ea typeface="Tahoma" pitchFamily="34" charset="0"/>
                <a:cs typeface="Times New Roman" pitchFamily="18" charset="0"/>
              </a:rPr>
              <a:t>Гипоидные зубчатые передачи</a:t>
            </a:r>
            <a:endParaRPr lang="ru-RU" sz="2400" b="1" dirty="0">
              <a:latin typeface="Times New Roman" pitchFamily="18" charset="0"/>
              <a:ea typeface="Tahoma" pitchFamily="34" charset="0"/>
              <a:cs typeface="Times New Roman" pitchFamily="18" charset="0"/>
            </a:endParaRPr>
          </a:p>
        </p:txBody>
      </p:sp>
      <p:sp>
        <p:nvSpPr>
          <p:cNvPr id="12" name="TextBox 11"/>
          <p:cNvSpPr txBox="1"/>
          <p:nvPr/>
        </p:nvSpPr>
        <p:spPr>
          <a:xfrm>
            <a:off x="611560" y="1556792"/>
            <a:ext cx="7920880" cy="1938992"/>
          </a:xfrm>
          <a:prstGeom prst="rect">
            <a:avLst/>
          </a:prstGeom>
          <a:noFill/>
        </p:spPr>
        <p:txBody>
          <a:bodyPr wrap="square" rtlCol="0">
            <a:spAutoFit/>
          </a:bodyPr>
          <a:lstStyle/>
          <a:p>
            <a:pPr algn="just"/>
            <a:r>
              <a:rPr lang="ru-RU" sz="1200" b="1" dirty="0" smtClean="0">
                <a:latin typeface="Comic Sans MS" pitchFamily="66" charset="0"/>
              </a:rPr>
              <a:t>Гипоидная передача </a:t>
            </a:r>
            <a:r>
              <a:rPr lang="ru-RU" sz="1200" dirty="0" smtClean="0">
                <a:latin typeface="Comic Sans MS" pitchFamily="66" charset="0"/>
              </a:rPr>
              <a:t>(</a:t>
            </a:r>
            <a:r>
              <a:rPr lang="ru-RU" sz="1200" dirty="0" err="1" smtClean="0">
                <a:latin typeface="Comic Sans MS" pitchFamily="66" charset="0"/>
              </a:rPr>
              <a:t>гиперболоидная</a:t>
            </a:r>
            <a:r>
              <a:rPr lang="ru-RU" sz="1200" dirty="0" smtClean="0">
                <a:latin typeface="Comic Sans MS" pitchFamily="66" charset="0"/>
              </a:rPr>
              <a:t>) — вид винтовой зубчатой передачи, осуществляемой коническими колёсами (с косыми или криволинейными зубьями) со скрещивающимися осями (обычно 90°). Гипоидная передача имеет смещение по оси между большим и малым зубчатыми колесами. Данный тип передачи характеризуется повышенной нагрузочной способностью, плавностью хода и бесшумностью работы.</a:t>
            </a:r>
          </a:p>
          <a:p>
            <a:pPr algn="just"/>
            <a:endParaRPr lang="ru-RU" sz="1200" dirty="0" smtClean="0">
              <a:latin typeface="Comic Sans MS" pitchFamily="66" charset="0"/>
            </a:endParaRPr>
          </a:p>
          <a:p>
            <a:pPr algn="just"/>
            <a:r>
              <a:rPr lang="ru-RU" sz="1200" dirty="0" smtClean="0">
                <a:latin typeface="Comic Sans MS" pitchFamily="66" charset="0"/>
              </a:rPr>
              <a:t>Часто используется как главная передача в приводах ведущих колёс автомобилей, сельскохозяйственной техники, а также в качестве привода в станках и прочих индустриальных машинах для обеспечения высокой точности при большом передаточном числе.</a:t>
            </a:r>
          </a:p>
          <a:p>
            <a:pPr algn="just"/>
            <a:endParaRPr lang="ru-RU" sz="1200" dirty="0" smtClean="0">
              <a:latin typeface="Comic Sans MS" pitchFamily="66" charset="0"/>
            </a:endParaRPr>
          </a:p>
        </p:txBody>
      </p:sp>
      <p:pic>
        <p:nvPicPr>
          <p:cNvPr id="13" name="Рисунок 12" descr="726px-Hypoid_gear.jpg"/>
          <p:cNvPicPr>
            <a:picLocks noChangeAspect="1"/>
          </p:cNvPicPr>
          <p:nvPr/>
        </p:nvPicPr>
        <p:blipFill>
          <a:blip r:embed="rId5" cstate="print"/>
          <a:stretch>
            <a:fillRect/>
          </a:stretch>
        </p:blipFill>
        <p:spPr>
          <a:xfrm flipV="1">
            <a:off x="4932040" y="3429000"/>
            <a:ext cx="3920834" cy="3240360"/>
          </a:xfrm>
          <a:prstGeom prst="rect">
            <a:avLst/>
          </a:prstGeom>
        </p:spPr>
      </p:pic>
      <p:pic>
        <p:nvPicPr>
          <p:cNvPr id="14" name="Рисунок 13" descr="800px-Differentialgetriebe2.jpg"/>
          <p:cNvPicPr>
            <a:picLocks noChangeAspect="1"/>
          </p:cNvPicPr>
          <p:nvPr/>
        </p:nvPicPr>
        <p:blipFill>
          <a:blip r:embed="rId6" cstate="print"/>
          <a:stretch>
            <a:fillRect/>
          </a:stretch>
        </p:blipFill>
        <p:spPr>
          <a:xfrm>
            <a:off x="323528" y="3429000"/>
            <a:ext cx="4320480" cy="3240360"/>
          </a:xfrm>
          <a:prstGeom prst="rect">
            <a:avLst/>
          </a:prstGeom>
        </p:spPr>
      </p:pic>
    </p:spTree>
  </p:cSld>
  <p:clrMapOvr>
    <a:masterClrMapping/>
  </p:clrMapOvr>
  <p:transition spd="slow">
    <p:wedg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Нижний колонтитул 5"/>
          <p:cNvSpPr>
            <a:spLocks noGrp="1"/>
          </p:cNvSpPr>
          <p:nvPr>
            <p:ph type="ftr" sz="quarter" idx="11"/>
          </p:nvPr>
        </p:nvSpPr>
        <p:spPr>
          <a:xfrm>
            <a:off x="3779912" y="620688"/>
            <a:ext cx="5364088" cy="423842"/>
          </a:xfrm>
        </p:spPr>
        <p:txBody>
          <a:bodyPr/>
          <a:lstStyle/>
          <a:p>
            <a:r>
              <a:rPr lang="ru-RU" sz="2200" b="1" i="1" dirty="0">
                <a:solidFill>
                  <a:srgbClr val="002060"/>
                </a:solidFill>
                <a:latin typeface="Georgia" pitchFamily="18" charset="0"/>
              </a:rPr>
              <a:t>Основы технической механики</a:t>
            </a:r>
            <a:endParaRPr lang="ru-RU" sz="2200" dirty="0"/>
          </a:p>
        </p:txBody>
      </p:sp>
      <p:pic>
        <p:nvPicPr>
          <p:cNvPr id="7" name="Рисунок 6" descr="3222.JPG"/>
          <p:cNvPicPr>
            <a:picLocks noChangeAspect="1"/>
          </p:cNvPicPr>
          <p:nvPr/>
        </p:nvPicPr>
        <p:blipFill>
          <a:blip r:embed="rId3" cstate="print"/>
          <a:stretch>
            <a:fillRect/>
          </a:stretch>
        </p:blipFill>
        <p:spPr>
          <a:xfrm>
            <a:off x="142844" y="73844"/>
            <a:ext cx="1000132" cy="956793"/>
          </a:xfrm>
          <a:prstGeom prst="rect">
            <a:avLst/>
          </a:prstGeom>
        </p:spPr>
      </p:pic>
      <p:pic>
        <p:nvPicPr>
          <p:cNvPr id="10" name="Рисунок 9" descr="b_4DF10AC6-D8A3-46F4-B397-39BC56EE5957.jpg"/>
          <p:cNvPicPr>
            <a:picLocks noChangeAspect="1"/>
          </p:cNvPicPr>
          <p:nvPr/>
        </p:nvPicPr>
        <p:blipFill>
          <a:blip r:embed="rId4" cstate="print"/>
          <a:stretch>
            <a:fillRect/>
          </a:stretch>
        </p:blipFill>
        <p:spPr>
          <a:xfrm>
            <a:off x="1557023" y="78420"/>
            <a:ext cx="1443341" cy="942982"/>
          </a:xfrm>
          <a:prstGeom prst="rect">
            <a:avLst/>
          </a:prstGeom>
        </p:spPr>
      </p:pic>
      <p:sp>
        <p:nvSpPr>
          <p:cNvPr id="8" name="TextBox 7"/>
          <p:cNvSpPr txBox="1"/>
          <p:nvPr/>
        </p:nvSpPr>
        <p:spPr>
          <a:xfrm>
            <a:off x="3203848" y="1124744"/>
            <a:ext cx="2635337" cy="461665"/>
          </a:xfrm>
          <a:prstGeom prst="rect">
            <a:avLst/>
          </a:prstGeom>
          <a:noFill/>
        </p:spPr>
        <p:txBody>
          <a:bodyPr wrap="none" rtlCol="0">
            <a:spAutoFit/>
          </a:bodyPr>
          <a:lstStyle/>
          <a:p>
            <a:r>
              <a:rPr lang="ru-RU" sz="2400" b="1" dirty="0" smtClean="0">
                <a:solidFill>
                  <a:srgbClr val="330CA0"/>
                </a:solidFill>
                <a:latin typeface="Times New Roman" pitchFamily="18" charset="0"/>
                <a:ea typeface="Tahoma" pitchFamily="34" charset="0"/>
                <a:cs typeface="Times New Roman" pitchFamily="18" charset="0"/>
              </a:rPr>
              <a:t>Цепные передачи</a:t>
            </a:r>
            <a:endParaRPr lang="ru-RU" sz="2400" b="1" dirty="0">
              <a:latin typeface="Times New Roman" pitchFamily="18" charset="0"/>
              <a:ea typeface="Tahoma" pitchFamily="34" charset="0"/>
              <a:cs typeface="Times New Roman" pitchFamily="18" charset="0"/>
            </a:endParaRPr>
          </a:p>
        </p:txBody>
      </p:sp>
      <p:sp>
        <p:nvSpPr>
          <p:cNvPr id="12" name="TextBox 11"/>
          <p:cNvSpPr txBox="1"/>
          <p:nvPr/>
        </p:nvSpPr>
        <p:spPr>
          <a:xfrm>
            <a:off x="611560" y="1556792"/>
            <a:ext cx="7920880" cy="1754326"/>
          </a:xfrm>
          <a:prstGeom prst="rect">
            <a:avLst/>
          </a:prstGeom>
          <a:noFill/>
        </p:spPr>
        <p:txBody>
          <a:bodyPr wrap="square" rtlCol="0">
            <a:spAutoFit/>
          </a:bodyPr>
          <a:lstStyle/>
          <a:p>
            <a:pPr algn="just"/>
            <a:r>
              <a:rPr lang="ru-RU" sz="1200" b="1" dirty="0" smtClean="0">
                <a:latin typeface="Comic Sans MS" pitchFamily="66" charset="0"/>
              </a:rPr>
              <a:t>Цепная передача </a:t>
            </a:r>
            <a:r>
              <a:rPr lang="ru-RU" sz="1200" dirty="0" smtClean="0">
                <a:latin typeface="Comic Sans MS" pitchFamily="66" charset="0"/>
              </a:rPr>
              <a:t>— это передача механической энергии при помощи гибкого элемента — цепи, за счёт сил зацепления. Может иметь как постоянное, так и переменное передаточное число (напр., цепной вариатор).</a:t>
            </a:r>
          </a:p>
          <a:p>
            <a:pPr algn="just"/>
            <a:endParaRPr lang="ru-RU" sz="1200" dirty="0" smtClean="0">
              <a:latin typeface="Comic Sans MS" pitchFamily="66" charset="0"/>
            </a:endParaRPr>
          </a:p>
          <a:p>
            <a:pPr algn="just"/>
            <a:r>
              <a:rPr lang="ru-RU" sz="1200" dirty="0" smtClean="0">
                <a:latin typeface="Comic Sans MS" pitchFamily="66" charset="0"/>
              </a:rPr>
              <a:t>Состоит из ведущей и ведомой звездочки и цепи. Цепь состоит из подвижных звеньев. В замкнутое кольцо для передачи непрерывного вращательного движения концы цепи соединяются с помощью специального разборного звена. Обычно число зубьев на звёздочках и число звеньев цепи стремятся делать взаимно простыми, что обеспечивает равномерность износа: каждый зуб звёздочки будет поочерёдно работать со всеми звеньями цепи.</a:t>
            </a:r>
          </a:p>
        </p:txBody>
      </p:sp>
      <p:pic>
        <p:nvPicPr>
          <p:cNvPr id="9" name="Рисунок 8" descr="catalog_info_block_72_508_b.jpg"/>
          <p:cNvPicPr>
            <a:picLocks noChangeAspect="1"/>
          </p:cNvPicPr>
          <p:nvPr/>
        </p:nvPicPr>
        <p:blipFill>
          <a:blip r:embed="rId5" cstate="print"/>
          <a:stretch>
            <a:fillRect/>
          </a:stretch>
        </p:blipFill>
        <p:spPr>
          <a:xfrm>
            <a:off x="755576" y="3356992"/>
            <a:ext cx="3816424" cy="3261901"/>
          </a:xfrm>
          <a:prstGeom prst="rect">
            <a:avLst/>
          </a:prstGeom>
        </p:spPr>
      </p:pic>
      <p:pic>
        <p:nvPicPr>
          <p:cNvPr id="11" name="Рисунок 10" descr="motor_grm.jpg"/>
          <p:cNvPicPr>
            <a:picLocks noChangeAspect="1"/>
          </p:cNvPicPr>
          <p:nvPr/>
        </p:nvPicPr>
        <p:blipFill>
          <a:blip r:embed="rId6" cstate="print"/>
          <a:stretch>
            <a:fillRect/>
          </a:stretch>
        </p:blipFill>
        <p:spPr>
          <a:xfrm>
            <a:off x="5004048" y="4581128"/>
            <a:ext cx="3132348" cy="2088232"/>
          </a:xfrm>
          <a:prstGeom prst="rect">
            <a:avLst/>
          </a:prstGeom>
        </p:spPr>
      </p:pic>
      <p:pic>
        <p:nvPicPr>
          <p:cNvPr id="15" name="Рисунок 14" descr="transm2-moto-3.jpg"/>
          <p:cNvPicPr>
            <a:picLocks noChangeAspect="1"/>
          </p:cNvPicPr>
          <p:nvPr/>
        </p:nvPicPr>
        <p:blipFill>
          <a:blip r:embed="rId7" cstate="print"/>
          <a:stretch>
            <a:fillRect/>
          </a:stretch>
        </p:blipFill>
        <p:spPr>
          <a:xfrm>
            <a:off x="5004048" y="3212976"/>
            <a:ext cx="3169639" cy="1224136"/>
          </a:xfrm>
          <a:prstGeom prst="rect">
            <a:avLst/>
          </a:prstGeom>
        </p:spPr>
      </p:pic>
    </p:spTree>
  </p:cSld>
  <p:clrMapOvr>
    <a:masterClrMapping/>
  </p:clrMapOvr>
  <p:transition spd="slow">
    <p:wedg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Нижний колонтитул 5"/>
          <p:cNvSpPr>
            <a:spLocks noGrp="1"/>
          </p:cNvSpPr>
          <p:nvPr>
            <p:ph type="ftr" sz="quarter" idx="11"/>
          </p:nvPr>
        </p:nvSpPr>
        <p:spPr>
          <a:xfrm>
            <a:off x="3635896" y="620688"/>
            <a:ext cx="5508104" cy="423842"/>
          </a:xfrm>
        </p:spPr>
        <p:txBody>
          <a:bodyPr/>
          <a:lstStyle/>
          <a:p>
            <a:r>
              <a:rPr lang="ru-RU" sz="2200" b="1" i="1" dirty="0">
                <a:solidFill>
                  <a:srgbClr val="002060"/>
                </a:solidFill>
                <a:latin typeface="Georgia" pitchFamily="18" charset="0"/>
              </a:rPr>
              <a:t>Основы технической механики</a:t>
            </a:r>
            <a:endParaRPr lang="ru-RU" sz="2200" dirty="0"/>
          </a:p>
        </p:txBody>
      </p:sp>
      <p:pic>
        <p:nvPicPr>
          <p:cNvPr id="7" name="Рисунок 6" descr="3222.JPG"/>
          <p:cNvPicPr>
            <a:picLocks noChangeAspect="1"/>
          </p:cNvPicPr>
          <p:nvPr/>
        </p:nvPicPr>
        <p:blipFill>
          <a:blip r:embed="rId3" cstate="print"/>
          <a:stretch>
            <a:fillRect/>
          </a:stretch>
        </p:blipFill>
        <p:spPr>
          <a:xfrm>
            <a:off x="142844" y="73844"/>
            <a:ext cx="1000132" cy="956793"/>
          </a:xfrm>
          <a:prstGeom prst="rect">
            <a:avLst/>
          </a:prstGeom>
        </p:spPr>
      </p:pic>
      <p:pic>
        <p:nvPicPr>
          <p:cNvPr id="10" name="Рисунок 9" descr="b_4DF10AC6-D8A3-46F4-B397-39BC56EE5957.jpg"/>
          <p:cNvPicPr>
            <a:picLocks noChangeAspect="1"/>
          </p:cNvPicPr>
          <p:nvPr/>
        </p:nvPicPr>
        <p:blipFill>
          <a:blip r:embed="rId4" cstate="print"/>
          <a:stretch>
            <a:fillRect/>
          </a:stretch>
        </p:blipFill>
        <p:spPr>
          <a:xfrm>
            <a:off x="1557023" y="78420"/>
            <a:ext cx="1443341" cy="942982"/>
          </a:xfrm>
          <a:prstGeom prst="rect">
            <a:avLst/>
          </a:prstGeom>
        </p:spPr>
      </p:pic>
      <p:sp>
        <p:nvSpPr>
          <p:cNvPr id="8" name="TextBox 7"/>
          <p:cNvSpPr txBox="1"/>
          <p:nvPr/>
        </p:nvSpPr>
        <p:spPr>
          <a:xfrm>
            <a:off x="3203848" y="1124744"/>
            <a:ext cx="2926250" cy="461665"/>
          </a:xfrm>
          <a:prstGeom prst="rect">
            <a:avLst/>
          </a:prstGeom>
          <a:noFill/>
        </p:spPr>
        <p:txBody>
          <a:bodyPr wrap="none" rtlCol="0">
            <a:spAutoFit/>
          </a:bodyPr>
          <a:lstStyle/>
          <a:p>
            <a:r>
              <a:rPr lang="ru-RU" sz="2400" b="1" dirty="0" smtClean="0">
                <a:solidFill>
                  <a:srgbClr val="330CA0"/>
                </a:solidFill>
                <a:latin typeface="Times New Roman" pitchFamily="18" charset="0"/>
                <a:ea typeface="Tahoma" pitchFamily="34" charset="0"/>
                <a:cs typeface="Times New Roman" pitchFamily="18" charset="0"/>
              </a:rPr>
              <a:t>Ременные передачи</a:t>
            </a:r>
            <a:endParaRPr lang="ru-RU" sz="2400" b="1" dirty="0">
              <a:latin typeface="Times New Roman" pitchFamily="18" charset="0"/>
              <a:ea typeface="Tahoma" pitchFamily="34" charset="0"/>
              <a:cs typeface="Times New Roman" pitchFamily="18" charset="0"/>
            </a:endParaRPr>
          </a:p>
        </p:txBody>
      </p:sp>
      <p:sp>
        <p:nvSpPr>
          <p:cNvPr id="12" name="TextBox 11"/>
          <p:cNvSpPr txBox="1"/>
          <p:nvPr/>
        </p:nvSpPr>
        <p:spPr>
          <a:xfrm>
            <a:off x="611560" y="1556792"/>
            <a:ext cx="7920880" cy="1200329"/>
          </a:xfrm>
          <a:prstGeom prst="rect">
            <a:avLst/>
          </a:prstGeom>
          <a:noFill/>
        </p:spPr>
        <p:txBody>
          <a:bodyPr wrap="square" rtlCol="0">
            <a:spAutoFit/>
          </a:bodyPr>
          <a:lstStyle/>
          <a:p>
            <a:pPr algn="just"/>
            <a:r>
              <a:rPr lang="ru-RU" sz="1200" b="1" dirty="0" smtClean="0">
                <a:latin typeface="Comic Sans MS" pitchFamily="66" charset="0"/>
              </a:rPr>
              <a:t>Ремённая передача </a:t>
            </a:r>
            <a:r>
              <a:rPr lang="ru-RU" sz="1200" dirty="0" smtClean="0">
                <a:latin typeface="Comic Sans MS" pitchFamily="66" charset="0"/>
              </a:rPr>
              <a:t>— это передача механической энергии при помощи гибкого элемента — приводного ремня, за счёт сил трения или сил зацепления (зубчатые ремни). Может иметь как постоянное, так и переменное передаточное число (вариатор), валы которого могут быть с параллельными, пересекающимися и со скрещивающимися осями.</a:t>
            </a:r>
          </a:p>
          <a:p>
            <a:pPr algn="just"/>
            <a:endParaRPr lang="ru-RU" sz="1200" dirty="0" smtClean="0">
              <a:latin typeface="Comic Sans MS" pitchFamily="66" charset="0"/>
            </a:endParaRPr>
          </a:p>
          <a:p>
            <a:pPr algn="just"/>
            <a:r>
              <a:rPr lang="ru-RU" sz="1200" dirty="0" smtClean="0">
                <a:latin typeface="Comic Sans MS" pitchFamily="66" charset="0"/>
              </a:rPr>
              <a:t>Состоит из ведущего и ведомого шкивов и ремня (одного или нескольких).</a:t>
            </a:r>
          </a:p>
        </p:txBody>
      </p:sp>
      <p:pic>
        <p:nvPicPr>
          <p:cNvPr id="13" name="Рисунок 12" descr="334.png"/>
          <p:cNvPicPr>
            <a:picLocks noChangeAspect="1"/>
          </p:cNvPicPr>
          <p:nvPr/>
        </p:nvPicPr>
        <p:blipFill>
          <a:blip r:embed="rId5" cstate="print"/>
          <a:stretch>
            <a:fillRect/>
          </a:stretch>
        </p:blipFill>
        <p:spPr>
          <a:xfrm>
            <a:off x="4932040" y="2780928"/>
            <a:ext cx="3332592" cy="2119344"/>
          </a:xfrm>
          <a:prstGeom prst="rect">
            <a:avLst/>
          </a:prstGeom>
        </p:spPr>
      </p:pic>
      <p:pic>
        <p:nvPicPr>
          <p:cNvPr id="14" name="Рисунок 13" descr="638px-Keilriemen-V-Belt.png"/>
          <p:cNvPicPr>
            <a:picLocks noChangeAspect="1"/>
          </p:cNvPicPr>
          <p:nvPr/>
        </p:nvPicPr>
        <p:blipFill>
          <a:blip r:embed="rId6" cstate="print"/>
          <a:stretch>
            <a:fillRect/>
          </a:stretch>
        </p:blipFill>
        <p:spPr>
          <a:xfrm>
            <a:off x="611560" y="2852936"/>
            <a:ext cx="3911513" cy="3672408"/>
          </a:xfrm>
          <a:prstGeom prst="rect">
            <a:avLst/>
          </a:prstGeom>
        </p:spPr>
      </p:pic>
      <p:pic>
        <p:nvPicPr>
          <p:cNvPr id="16" name="Рисунок 15" descr="remni1.jpg"/>
          <p:cNvPicPr>
            <a:picLocks noChangeAspect="1"/>
          </p:cNvPicPr>
          <p:nvPr/>
        </p:nvPicPr>
        <p:blipFill>
          <a:blip r:embed="rId7" cstate="print"/>
          <a:stretch>
            <a:fillRect/>
          </a:stretch>
        </p:blipFill>
        <p:spPr>
          <a:xfrm>
            <a:off x="5148064" y="5013176"/>
            <a:ext cx="3000333" cy="1728192"/>
          </a:xfrm>
          <a:prstGeom prst="rect">
            <a:avLst/>
          </a:prstGeom>
        </p:spPr>
      </p:pic>
    </p:spTree>
  </p:cSld>
  <p:clrMapOvr>
    <a:masterClrMapping/>
  </p:clrMapOvr>
  <p:transition spd="slow">
    <p:wedge/>
  </p:transition>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Трек">
  <a:themeElements>
    <a:clrScheme name="Трек">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Трек">
      <a:majorFont>
        <a:latin typeface="Franklin Gothic Medium"/>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Franklin Gothic Book"/>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blipFill>
          <a:blip xmlns:r="http://schemas.openxmlformats.org/officeDocument/2006/relationships" r:embed="rId1">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2">
            <a:duotone>
              <a:schemeClr val="phClr">
                <a:shade val="30000"/>
                <a:satMod val="455000"/>
              </a:schemeClr>
              <a:schemeClr val="phClr">
                <a:tint val="95000"/>
                <a:satMod val="120000"/>
              </a:schemeClr>
            </a:duotone>
          </a:blip>
          <a:stretch>
            <a:fillRect/>
          </a:stretch>
        </a:blip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Trek</Template>
  <TotalTime>210</TotalTime>
  <Words>1042</Words>
  <Application>Microsoft Office PowerPoint</Application>
  <PresentationFormat>Экран (4:3)</PresentationFormat>
  <Paragraphs>92</Paragraphs>
  <Slides>13</Slides>
  <Notes>12</Notes>
  <HiddenSlides>0</HiddenSlides>
  <MMClips>0</MMClips>
  <ScaleCrop>false</ScaleCrop>
  <HeadingPairs>
    <vt:vector size="4" baseType="variant">
      <vt:variant>
        <vt:lpstr>Тема</vt:lpstr>
      </vt:variant>
      <vt:variant>
        <vt:i4>1</vt:i4>
      </vt:variant>
      <vt:variant>
        <vt:lpstr>Заголовки слайдов</vt:lpstr>
      </vt:variant>
      <vt:variant>
        <vt:i4>13</vt:i4>
      </vt:variant>
    </vt:vector>
  </HeadingPairs>
  <TitlesOfParts>
    <vt:vector size="14" baseType="lpstr">
      <vt:lpstr>Трек</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            Роль механических передач</vt:lpstr>
    </vt:vector>
  </TitlesOfParts>
  <Company>Reanimator Extreme Edition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Admin</dc:creator>
  <cp:lastModifiedBy>mlmjoj'</cp:lastModifiedBy>
  <cp:revision>29</cp:revision>
  <dcterms:created xsi:type="dcterms:W3CDTF">2013-10-30T18:56:10Z</dcterms:created>
  <dcterms:modified xsi:type="dcterms:W3CDTF">2013-12-12T03:47:51Z</dcterms:modified>
</cp:coreProperties>
</file>