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671" autoAdjust="0"/>
  </p:normalViewPr>
  <p:slideViewPr>
    <p:cSldViewPr>
      <p:cViewPr varScale="1">
        <p:scale>
          <a:sx n="110" d="100"/>
          <a:sy n="110" d="100"/>
        </p:scale>
        <p:origin x="-160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ACF5E-99F2-478A-A542-30E078645A0A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12895-2817-48E3-9596-C801478ABCD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23323086"/>
      </p:ext>
    </p:extLst>
  </p:cSld>
  <p:clrMapOvr>
    <a:masterClrMapping/>
  </p:clrMapOvr>
  <p:transition spd="slow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ACF5E-99F2-478A-A542-30E078645A0A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12895-2817-48E3-9596-C801478ABCD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21419437"/>
      </p:ext>
    </p:extLst>
  </p:cSld>
  <p:clrMapOvr>
    <a:masterClrMapping/>
  </p:clrMapOvr>
  <p:transition spd="slow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ACF5E-99F2-478A-A542-30E078645A0A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12895-2817-48E3-9596-C801478ABCD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59535939"/>
      </p:ext>
    </p:extLst>
  </p:cSld>
  <p:clrMapOvr>
    <a:masterClrMapping/>
  </p:clrMapOvr>
  <p:transition spd="slow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ACF5E-99F2-478A-A542-30E078645A0A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12895-2817-48E3-9596-C801478ABCD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29948498"/>
      </p:ext>
    </p:extLst>
  </p:cSld>
  <p:clrMapOvr>
    <a:masterClrMapping/>
  </p:clrMapOvr>
  <p:transition spd="slow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ACF5E-99F2-478A-A542-30E078645A0A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12895-2817-48E3-9596-C801478ABCD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03606540"/>
      </p:ext>
    </p:extLst>
  </p:cSld>
  <p:clrMapOvr>
    <a:masterClrMapping/>
  </p:clrMapOvr>
  <p:transition spd="slow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ACF5E-99F2-478A-A542-30E078645A0A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12895-2817-48E3-9596-C801478ABCD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79126534"/>
      </p:ext>
    </p:extLst>
  </p:cSld>
  <p:clrMapOvr>
    <a:masterClrMapping/>
  </p:clrMapOvr>
  <p:transition spd="slow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ACF5E-99F2-478A-A542-30E078645A0A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12895-2817-48E3-9596-C801478ABCD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10076011"/>
      </p:ext>
    </p:extLst>
  </p:cSld>
  <p:clrMapOvr>
    <a:masterClrMapping/>
  </p:clrMapOvr>
  <p:transition spd="slow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ACF5E-99F2-478A-A542-30E078645A0A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12895-2817-48E3-9596-C801478ABCD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2746712"/>
      </p:ext>
    </p:extLst>
  </p:cSld>
  <p:clrMapOvr>
    <a:masterClrMapping/>
  </p:clrMapOvr>
  <p:transition spd="slow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ACF5E-99F2-478A-A542-30E078645A0A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12895-2817-48E3-9596-C801478ABCD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32569770"/>
      </p:ext>
    </p:extLst>
  </p:cSld>
  <p:clrMapOvr>
    <a:masterClrMapping/>
  </p:clrMapOvr>
  <p:transition spd="slow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ACF5E-99F2-478A-A542-30E078645A0A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12895-2817-48E3-9596-C801478ABCD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38608401"/>
      </p:ext>
    </p:extLst>
  </p:cSld>
  <p:clrMapOvr>
    <a:masterClrMapping/>
  </p:clrMapOvr>
  <p:transition spd="slow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ACF5E-99F2-478A-A542-30E078645A0A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12895-2817-48E3-9596-C801478ABCD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20585125"/>
      </p:ext>
    </p:extLst>
  </p:cSld>
  <p:clrMapOvr>
    <a:masterClrMapping/>
  </p:clrMapOvr>
  <p:transition spd="slow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2ACF5E-99F2-478A-A542-30E078645A0A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12895-2817-48E3-9596-C801478ABCD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095661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ll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63184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ПИТАНИЕ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ШКОЛЬНИКОВ</a:t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подготовила Чернова Лариса Юрьевна </a:t>
            </a:r>
            <a:b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учитель начальных классов МАОУ СОШ №6 г.о. Троицк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026" name="Picture 2" descr="C:\Users\Public\Pictures\Sample Pictures\Ужин.web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28860" y="1857364"/>
            <a:ext cx="4124325" cy="4071966"/>
          </a:xfrm>
          <a:prstGeom prst="rect">
            <a:avLst/>
          </a:prstGeom>
          <a:noFill/>
          <a:ln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4716435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7544" y="260648"/>
            <a:ext cx="3008313" cy="5865515"/>
          </a:xfrm>
        </p:spPr>
        <p:txBody>
          <a:bodyPr>
            <a:normAutofit lnSpcReduction="10000"/>
          </a:bodyPr>
          <a:lstStyle/>
          <a:p>
            <a:r>
              <a:rPr lang="ru-RU" sz="1800" dirty="0" smtClean="0"/>
              <a:t>	</a:t>
            </a:r>
            <a:r>
              <a:rPr lang="ru-RU" sz="1800" dirty="0" smtClean="0">
                <a:solidFill>
                  <a:srgbClr val="FF0000"/>
                </a:solidFill>
              </a:rPr>
              <a:t>Организация питания младшего школьника должна: 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1800" dirty="0" smtClean="0"/>
              <a:t>обеспечивать поступление в организм веществ, идущих на формирование новых клеток и возмещать энергетические траты организма;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1800" dirty="0" smtClean="0"/>
              <a:t>способствовать нормальному физическому и психическому развитию;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1800" dirty="0" smtClean="0"/>
              <a:t>повышать сопротивляемость организма к инфекционным заболеваниям;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1800" dirty="0" smtClean="0"/>
              <a:t>улучшать работоспособность.</a:t>
            </a:r>
          </a:p>
          <a:p>
            <a:endParaRPr lang="ru-RU" sz="1800" dirty="0"/>
          </a:p>
        </p:txBody>
      </p:sp>
      <p:pic>
        <p:nvPicPr>
          <p:cNvPr id="7170" name="Picture 2" descr="C:\Users\Public\Pictures\Sample Pictures\Здоровый перекус.web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60648"/>
            <a:ext cx="5112567" cy="5904655"/>
          </a:xfrm>
          <a:prstGeom prst="rect">
            <a:avLst/>
          </a:prstGeom>
          <a:noFill/>
          <a:ln>
            <a:solidFill>
              <a:srgbClr val="00B05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9978059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260648"/>
            <a:ext cx="3008313" cy="5865515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000" dirty="0" smtClean="0"/>
              <a:t>	С целью формирования у младших школьников </a:t>
            </a:r>
            <a:r>
              <a:rPr lang="ru-RU" sz="2000" dirty="0" err="1" smtClean="0"/>
              <a:t>здоровьесберегающих</a:t>
            </a:r>
            <a:r>
              <a:rPr lang="ru-RU" sz="2000" dirty="0" smtClean="0"/>
              <a:t> знаний, в том числе и знаний по правильному, рациональному питанию», разработана программа  </a:t>
            </a:r>
            <a:r>
              <a:rPr lang="ru-RU" sz="2000" dirty="0" smtClean="0">
                <a:solidFill>
                  <a:srgbClr val="FF0000"/>
                </a:solidFill>
              </a:rPr>
              <a:t>«Разговор о правильном питании». </a:t>
            </a:r>
            <a:r>
              <a:rPr lang="ru-RU" sz="2000" dirty="0" smtClean="0"/>
              <a:t>Она допущена министерством образования Российской Федерации.</a:t>
            </a:r>
          </a:p>
          <a:p>
            <a:r>
              <a:rPr lang="ru-RU" sz="2000" dirty="0" smtClean="0"/>
              <a:t>   	Авторами программы являются Безруких М.М., Филиппова Т.А., Макеева А.Г.</a:t>
            </a:r>
          </a:p>
          <a:p>
            <a:endParaRPr lang="ru-RU" dirty="0"/>
          </a:p>
        </p:txBody>
      </p:sp>
      <p:pic>
        <p:nvPicPr>
          <p:cNvPr id="8194" name="Picture 2" descr="C:\Users\Public\Pictures\Sample Pictures\Обложка.web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60648"/>
            <a:ext cx="5184576" cy="5976664"/>
          </a:xfrm>
          <a:prstGeom prst="rect">
            <a:avLst/>
          </a:prstGeom>
          <a:noFill/>
          <a:ln>
            <a:solidFill>
              <a:srgbClr val="92D05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6619696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27584" y="620688"/>
            <a:ext cx="763284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</a:rPr>
              <a:t>Включение учащихся в процесс формирования здорового образа жизни посредством разработанного курса помогает: </a:t>
            </a:r>
          </a:p>
          <a:p>
            <a:endParaRPr lang="ru-RU" sz="2000" dirty="0" smtClean="0"/>
          </a:p>
          <a:p>
            <a:pPr marL="285750" indent="-285750">
              <a:buFont typeface="Wingdings" pitchFamily="2" charset="2"/>
              <a:buChar char="ü"/>
            </a:pPr>
            <a:r>
              <a:rPr lang="ru-RU" sz="2000" dirty="0" smtClean="0"/>
              <a:t>накопить необходимый опыт и знания по укреплению своего здоровья; </a:t>
            </a:r>
          </a:p>
          <a:p>
            <a:pPr marL="285750" indent="-285750">
              <a:buFont typeface="Wingdings" pitchFamily="2" charset="2"/>
              <a:buChar char="ü"/>
            </a:pPr>
            <a:endParaRPr lang="ru-RU" sz="2000" dirty="0" smtClean="0"/>
          </a:p>
          <a:p>
            <a:pPr marL="285750" indent="-285750">
              <a:buFont typeface="Wingdings" pitchFamily="2" charset="2"/>
              <a:buChar char="ü"/>
            </a:pPr>
            <a:r>
              <a:rPr lang="ru-RU" sz="2000" dirty="0" smtClean="0"/>
              <a:t>быть внимательным к себе, своему самочувствию, настроению; </a:t>
            </a:r>
          </a:p>
          <a:p>
            <a:pPr marL="285750" indent="-285750">
              <a:buFont typeface="Wingdings" pitchFamily="2" charset="2"/>
              <a:buChar char="ü"/>
            </a:pPr>
            <a:endParaRPr lang="ru-RU" sz="2000" dirty="0" smtClean="0"/>
          </a:p>
          <a:p>
            <a:pPr marL="285750" indent="-285750">
              <a:buFont typeface="Wingdings" pitchFamily="2" charset="2"/>
              <a:buChar char="ü"/>
            </a:pPr>
            <a:r>
              <a:rPr lang="ru-RU" sz="2000" dirty="0" smtClean="0"/>
              <a:t>развивать навыки общения, речь; </a:t>
            </a:r>
          </a:p>
          <a:p>
            <a:pPr marL="285750" indent="-285750">
              <a:buFont typeface="Wingdings" pitchFamily="2" charset="2"/>
              <a:buChar char="ü"/>
            </a:pPr>
            <a:endParaRPr lang="ru-RU" sz="2000" dirty="0" smtClean="0"/>
          </a:p>
          <a:p>
            <a:pPr marL="285750" indent="-285750">
              <a:buFont typeface="Wingdings" pitchFamily="2" charset="2"/>
              <a:buChar char="ü"/>
            </a:pPr>
            <a:r>
              <a:rPr lang="ru-RU" sz="2000" dirty="0" smtClean="0"/>
              <a:t>расширять кругозор, познавательные интересы, творческие способности;</a:t>
            </a:r>
          </a:p>
          <a:p>
            <a:r>
              <a:rPr lang="ru-RU" sz="2000" dirty="0" smtClean="0"/>
              <a:t> 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2000" dirty="0" smtClean="0"/>
              <a:t>обратить внимание родителей на связь состояния здоровья с гигиеной питания.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154401572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Питание в школьной столовой.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Public\Pictures\Sample Pictures\Овощи и злаки.web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354888"/>
            <a:ext cx="5178921" cy="4448522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2512379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1028343"/>
            <a:ext cx="777686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В школьной столовой учащиеся получают </a:t>
            </a:r>
            <a:r>
              <a:rPr lang="ru-RU" sz="2400" dirty="0">
                <a:solidFill>
                  <a:srgbClr val="FF0000"/>
                </a:solidFill>
              </a:rPr>
              <a:t>двухразовое сбалансированное горячее питание</a:t>
            </a:r>
            <a:r>
              <a:rPr lang="ru-RU" sz="2400" dirty="0"/>
              <a:t>, которое позволяет решить проблемы: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400" dirty="0" smtClean="0"/>
              <a:t>профилактики </a:t>
            </a:r>
            <a:r>
              <a:rPr lang="ru-RU" sz="2400" dirty="0"/>
              <a:t>и коррекции железодефицитных состояний, дефицита йода, остеопороза; 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400" dirty="0" smtClean="0"/>
              <a:t>иммунопрофилактики </a:t>
            </a:r>
            <a:r>
              <a:rPr lang="ru-RU" sz="2400" dirty="0"/>
              <a:t>инфекционных болезней;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400" dirty="0" smtClean="0"/>
              <a:t>профилактики </a:t>
            </a:r>
            <a:r>
              <a:rPr lang="ru-RU" sz="2400" dirty="0"/>
              <a:t>распространённых заболеваний детского возраста (болезни органов пищеварения, опорно-двигательного аппарата);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400" dirty="0" smtClean="0"/>
              <a:t>нарушения </a:t>
            </a:r>
            <a:r>
              <a:rPr lang="ru-RU" sz="2400" dirty="0"/>
              <a:t>репродуктивных функций юношей и подростков;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400" dirty="0" smtClean="0"/>
              <a:t>увеличения </a:t>
            </a:r>
            <a:r>
              <a:rPr lang="ru-RU" sz="2400" dirty="0"/>
              <a:t>показателей годности призывников к военной службе.</a:t>
            </a:r>
          </a:p>
        </p:txBody>
      </p:sp>
    </p:spTree>
    <p:extLst>
      <p:ext uri="{BB962C8B-B14F-4D97-AF65-F5344CB8AC3E}">
        <p14:creationId xmlns:p14="http://schemas.microsoft.com/office/powerpoint/2010/main" xmlns="" val="119881343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81012" y="260648"/>
            <a:ext cx="5111750" cy="5853113"/>
          </a:xfrm>
          <a:ln>
            <a:solidFill>
              <a:schemeClr val="accent6"/>
            </a:solidFill>
          </a:ln>
        </p:spPr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318948"/>
            <a:ext cx="3008313" cy="5807215"/>
          </a:xfrm>
        </p:spPr>
        <p:txBody>
          <a:bodyPr>
            <a:normAutofit lnSpcReduction="10000"/>
          </a:bodyPr>
          <a:lstStyle/>
          <a:p>
            <a:r>
              <a:rPr lang="ru-RU" dirty="0"/>
              <a:t> </a:t>
            </a:r>
            <a:r>
              <a:rPr lang="ru-RU" sz="2000" dirty="0">
                <a:solidFill>
                  <a:srgbClr val="FF0000"/>
                </a:solidFill>
              </a:rPr>
              <a:t>Трехразовое питание  завтрак, обед, полдник </a:t>
            </a:r>
            <a:r>
              <a:rPr lang="ru-RU" sz="2000" dirty="0"/>
              <a:t>получают  все дети  начальной школы, посещающие группу продленного </a:t>
            </a:r>
            <a:r>
              <a:rPr lang="ru-RU" sz="2000" dirty="0" smtClean="0"/>
              <a:t>дня</a:t>
            </a:r>
          </a:p>
          <a:p>
            <a:r>
              <a:rPr lang="ru-RU" sz="2000" dirty="0" smtClean="0"/>
              <a:t>.</a:t>
            </a:r>
            <a:endParaRPr lang="ru-RU" sz="2000" dirty="0"/>
          </a:p>
          <a:p>
            <a:r>
              <a:rPr lang="ru-RU" sz="2000" dirty="0"/>
              <a:t>      </a:t>
            </a:r>
            <a:r>
              <a:rPr lang="ru-RU" sz="2000" dirty="0">
                <a:solidFill>
                  <a:srgbClr val="FF0000"/>
                </a:solidFill>
              </a:rPr>
              <a:t>Одноразовое питание (завтрак) </a:t>
            </a:r>
            <a:r>
              <a:rPr lang="ru-RU" sz="2000" dirty="0"/>
              <a:t>5-11 классы  получают все дети льготной категории, и за счет средств родителей  все желающие дети</a:t>
            </a:r>
            <a:r>
              <a:rPr lang="ru-RU" sz="2000" dirty="0" smtClean="0"/>
              <a:t>.</a:t>
            </a:r>
          </a:p>
          <a:p>
            <a:endParaRPr lang="ru-RU" sz="2000" dirty="0"/>
          </a:p>
          <a:p>
            <a:r>
              <a:rPr lang="ru-RU" sz="2000" dirty="0"/>
              <a:t>       Получить обед за счет средств родителей имеют возможность все учащиеся 5-11 классов.</a:t>
            </a:r>
          </a:p>
          <a:p>
            <a:endParaRPr lang="ru-RU" dirty="0"/>
          </a:p>
        </p:txBody>
      </p:sp>
      <p:pic>
        <p:nvPicPr>
          <p:cNvPr id="2050" name="Picture 2" descr="C:\Users\Public\Pictures\Sample Pictures\Поварёнок.web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23708" y="318948"/>
            <a:ext cx="5040560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4883079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7" y="814388"/>
            <a:ext cx="2880320" cy="52292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491880" y="889844"/>
            <a:ext cx="5184576" cy="57246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rgbClr val="FF0000"/>
                </a:solidFill>
              </a:rPr>
              <a:t>Предложения  по организации питания в школьной столовой.</a:t>
            </a:r>
          </a:p>
          <a:p>
            <a:endParaRPr lang="ru-RU" sz="2000" dirty="0"/>
          </a:p>
          <a:p>
            <a:r>
              <a:rPr lang="ru-RU" sz="2000" dirty="0" smtClean="0"/>
              <a:t>1.По </a:t>
            </a:r>
            <a:r>
              <a:rPr lang="ru-RU" sz="2000" dirty="0"/>
              <a:t>возможности увеличить площадь  столового зала.</a:t>
            </a:r>
          </a:p>
          <a:p>
            <a:r>
              <a:rPr lang="ru-RU" sz="2000" dirty="0" smtClean="0"/>
              <a:t>2.Разграничить </a:t>
            </a:r>
            <a:r>
              <a:rPr lang="ru-RU" sz="2000" dirty="0"/>
              <a:t>место  раздачи пищи со школьным буфетом.</a:t>
            </a:r>
          </a:p>
          <a:p>
            <a:r>
              <a:rPr lang="ru-RU" sz="2000" dirty="0" smtClean="0"/>
              <a:t>3.Обновить </a:t>
            </a:r>
            <a:r>
              <a:rPr lang="ru-RU" sz="2000" dirty="0"/>
              <a:t>столовые приборы и приобрести  чайные ложки.</a:t>
            </a:r>
          </a:p>
          <a:p>
            <a:r>
              <a:rPr lang="ru-RU" sz="2000" dirty="0" smtClean="0"/>
              <a:t>4.Расширить </a:t>
            </a:r>
            <a:r>
              <a:rPr lang="ru-RU" sz="2000" dirty="0"/>
              <a:t>ассортимент  буфетной продукции (фрукты, орехи, кроме арахиса, печенье, йогурты).</a:t>
            </a:r>
          </a:p>
          <a:p>
            <a:r>
              <a:rPr lang="ru-RU" sz="2000" dirty="0" smtClean="0"/>
              <a:t>5.Обеспечить </a:t>
            </a:r>
            <a:r>
              <a:rPr lang="ru-RU" sz="2000" i="1" dirty="0"/>
              <a:t>постоянное</a:t>
            </a:r>
            <a:r>
              <a:rPr lang="ru-RU" sz="2000" dirty="0"/>
              <a:t> наличие  мыла и бумажных полотенец  у раковин школьной столовой.</a:t>
            </a:r>
          </a:p>
          <a:p>
            <a:r>
              <a:rPr lang="ru-RU" sz="2000" dirty="0"/>
              <a:t>6. Увеличить количество работников  столовой.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5856466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Public\Pictures\Sample Pictures\928042-442313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23987"/>
            <a:ext cx="4032448" cy="4010025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423988"/>
            <a:ext cx="4032448" cy="40100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01094304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115616" y="1582341"/>
            <a:ext cx="7128792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/>
              <a:t>Литература.</a:t>
            </a:r>
          </a:p>
          <a:p>
            <a:r>
              <a:rPr lang="ru-RU" sz="2800" b="1" dirty="0"/>
              <a:t>1</a:t>
            </a:r>
            <a:r>
              <a:rPr lang="ru-RU" sz="2800" dirty="0"/>
              <a:t>.Безруких. М. М. «Разговор о правильном питании»</a:t>
            </a:r>
          </a:p>
          <a:p>
            <a:r>
              <a:rPr lang="ru-RU" sz="2800" b="1" dirty="0"/>
              <a:t>2</a:t>
            </a:r>
            <a:r>
              <a:rPr lang="ru-RU" sz="2800" dirty="0"/>
              <a:t>.Василькина.Ю. «Чтобы дети ели здоровую пищу с удовольствием»</a:t>
            </a:r>
          </a:p>
          <a:p>
            <a:r>
              <a:rPr lang="ru-RU" sz="2800" b="1" dirty="0"/>
              <a:t>3</a:t>
            </a:r>
            <a:r>
              <a:rPr lang="ru-RU" sz="2800" dirty="0"/>
              <a:t>.Володченкова.О. «Как привить ребёнку вкус к еде?»</a:t>
            </a:r>
          </a:p>
          <a:p>
            <a:r>
              <a:rPr lang="ru-RU" sz="2800" b="1" dirty="0"/>
              <a:t>4</a:t>
            </a:r>
            <a:r>
              <a:rPr lang="ru-RU" sz="2800" dirty="0"/>
              <a:t>.Книга о вкусной и здоровой пище.</a:t>
            </a:r>
          </a:p>
          <a:p>
            <a:r>
              <a:rPr lang="ru-RU" sz="2800" b="1" dirty="0"/>
              <a:t>5</a:t>
            </a:r>
            <a:r>
              <a:rPr lang="ru-RU" sz="2800" dirty="0"/>
              <a:t>.Макееаа. А. «Каши много не бывает.»</a:t>
            </a:r>
          </a:p>
          <a:p>
            <a:r>
              <a:rPr lang="ru-RU" sz="2800" b="1" dirty="0"/>
              <a:t>6</a:t>
            </a:r>
            <a:r>
              <a:rPr lang="ru-RU" sz="2800" dirty="0"/>
              <a:t>. </a:t>
            </a:r>
            <a:r>
              <a:rPr lang="ru-RU" sz="2800" dirty="0" smtClean="0"/>
              <a:t>Панкова. Е</a:t>
            </a:r>
            <a:r>
              <a:rPr lang="ru-RU" sz="2800" dirty="0"/>
              <a:t>. «Чем мы кормим наших детей?»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14527069"/>
      </p:ext>
    </p:extLst>
  </p:cSld>
  <p:clrMapOvr>
    <a:masterClrMapping/>
  </p:clrMapOvr>
  <p:transition spd="slow">
    <p:pull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9552" y="692696"/>
            <a:ext cx="813690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	Питание обеспечивает основные жизненные функции организма, особое значение это имеет в детском возрасте.</a:t>
            </a:r>
          </a:p>
          <a:p>
            <a:pPr algn="just"/>
            <a:endParaRPr lang="ru-RU" sz="2400" dirty="0" smtClean="0"/>
          </a:p>
          <a:p>
            <a:pPr algn="just"/>
            <a:r>
              <a:rPr lang="ru-RU" sz="2400" dirty="0" smtClean="0"/>
              <a:t> 	Полноценное питание, полученное в раннем возрасте, способствует здоровью в зрелом возрасте и в старости.</a:t>
            </a:r>
          </a:p>
          <a:p>
            <a:pPr algn="just"/>
            <a:endParaRPr lang="ru-RU" sz="2400" dirty="0" smtClean="0"/>
          </a:p>
          <a:p>
            <a:pPr algn="just"/>
            <a:r>
              <a:rPr lang="ru-RU" sz="2400" dirty="0" smtClean="0"/>
              <a:t>	За фразой </a:t>
            </a:r>
            <a:r>
              <a:rPr lang="ru-RU" sz="2400" dirty="0" smtClean="0">
                <a:solidFill>
                  <a:srgbClr val="FF0000"/>
                </a:solidFill>
              </a:rPr>
              <a:t>«школьное питание» </a:t>
            </a:r>
            <a:r>
              <a:rPr lang="ru-RU" sz="2400" dirty="0" smtClean="0"/>
              <a:t>стоит здоровье  детей. По данным </a:t>
            </a:r>
            <a:r>
              <a:rPr lang="ru-RU" sz="2400" dirty="0" err="1" smtClean="0"/>
              <a:t>валеологов</a:t>
            </a:r>
            <a:r>
              <a:rPr lang="ru-RU" sz="2400" dirty="0" smtClean="0"/>
              <a:t>, </a:t>
            </a:r>
            <a:r>
              <a:rPr lang="ru-RU" sz="2400" dirty="0" smtClean="0">
                <a:solidFill>
                  <a:srgbClr val="FF0000"/>
                </a:solidFill>
              </a:rPr>
              <a:t>болезни органов пищеварения у детей и подростков занимают 3-е место</a:t>
            </a:r>
            <a:r>
              <a:rPr lang="ru-RU" sz="2400" dirty="0" smtClean="0"/>
              <a:t>.</a:t>
            </a:r>
          </a:p>
          <a:p>
            <a:pPr algn="just"/>
            <a:endParaRPr lang="ru-RU" sz="2400" dirty="0" smtClean="0"/>
          </a:p>
          <a:p>
            <a:pPr algn="just"/>
            <a:r>
              <a:rPr lang="ru-RU" sz="2400" dirty="0" smtClean="0"/>
              <a:t>	 Только </a:t>
            </a:r>
            <a:r>
              <a:rPr lang="ru-RU" sz="2400" dirty="0" smtClean="0">
                <a:solidFill>
                  <a:srgbClr val="FF0000"/>
                </a:solidFill>
              </a:rPr>
              <a:t>37%</a:t>
            </a:r>
            <a:r>
              <a:rPr lang="ru-RU" sz="2400" dirty="0" smtClean="0"/>
              <a:t> россиян считают, что их дети питаются правильно.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108885545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323528" y="404664"/>
            <a:ext cx="3141985" cy="5721499"/>
          </a:xfrm>
        </p:spPr>
        <p:txBody>
          <a:bodyPr>
            <a:normAutofit/>
          </a:bodyPr>
          <a:lstStyle/>
          <a:p>
            <a:pPr algn="just"/>
            <a:r>
              <a:rPr lang="ru-RU" sz="2000" dirty="0" smtClean="0"/>
              <a:t>	Чтобы вырастить здорового ребенка необходимо </a:t>
            </a:r>
            <a:r>
              <a:rPr lang="ru-RU" sz="2000" dirty="0" smtClean="0">
                <a:solidFill>
                  <a:srgbClr val="FF0000"/>
                </a:solidFill>
              </a:rPr>
              <a:t>создать условия для его полноценного воспитания и развития.</a:t>
            </a:r>
          </a:p>
          <a:p>
            <a:pPr algn="just"/>
            <a:endParaRPr lang="ru-RU" sz="2000" dirty="0">
              <a:solidFill>
                <a:srgbClr val="FF0000"/>
              </a:solidFill>
            </a:endParaRPr>
          </a:p>
          <a:p>
            <a:pPr algn="just"/>
            <a:endParaRPr lang="ru-RU" sz="2000" dirty="0" smtClean="0">
              <a:solidFill>
                <a:srgbClr val="FF0000"/>
              </a:solidFill>
            </a:endParaRPr>
          </a:p>
          <a:p>
            <a:pPr algn="just"/>
            <a:r>
              <a:rPr lang="ru-RU" sz="2000" dirty="0" smtClean="0"/>
              <a:t>	 Один из основных факторов, определяющих состояние здоровья ребенка, его физическое и умственное развитие - </a:t>
            </a:r>
            <a:r>
              <a:rPr lang="ru-RU" sz="2000" dirty="0" smtClean="0">
                <a:solidFill>
                  <a:srgbClr val="FF0000"/>
                </a:solidFill>
              </a:rPr>
              <a:t>организация качественного питания подрастающего поколения.</a:t>
            </a:r>
            <a:endParaRPr lang="ru-RU" sz="2000" dirty="0">
              <a:solidFill>
                <a:srgbClr val="FF0000"/>
              </a:solidFill>
            </a:endParaRPr>
          </a:p>
        </p:txBody>
      </p:sp>
      <p:pic>
        <p:nvPicPr>
          <p:cNvPr id="2050" name="Picture 2" descr="C:\Users\Public\Pictures\Sample Pictures\Рациональное питание.web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54000"/>
            <a:ext cx="5184576" cy="6350000"/>
          </a:xfrm>
          <a:prstGeom prst="rect">
            <a:avLst/>
          </a:prstGeom>
          <a:noFill/>
          <a:ln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153929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332656"/>
            <a:ext cx="3008313" cy="5793507"/>
          </a:xfrm>
        </p:spPr>
        <p:txBody>
          <a:bodyPr>
            <a:normAutofit/>
          </a:bodyPr>
          <a:lstStyle/>
          <a:p>
            <a:pPr algn="ctr"/>
            <a:r>
              <a:rPr lang="ru-RU" sz="1600" dirty="0" smtClean="0"/>
              <a:t>Система организации правильного и рационального питания осуществляется в воспитательных и общеобразовательных учреждениях с дошкольного возраста  ребенка. </a:t>
            </a:r>
            <a:r>
              <a:rPr lang="ru-RU" sz="1600" dirty="0" smtClean="0">
                <a:solidFill>
                  <a:srgbClr val="FF0000"/>
                </a:solidFill>
              </a:rPr>
              <a:t>Особенно</a:t>
            </a:r>
            <a:r>
              <a:rPr lang="ru-RU" sz="1600" dirty="0" smtClean="0"/>
              <a:t> </a:t>
            </a:r>
            <a:r>
              <a:rPr lang="ru-RU" sz="1600" dirty="0" smtClean="0">
                <a:solidFill>
                  <a:srgbClr val="FF0000"/>
                </a:solidFill>
              </a:rPr>
              <a:t>важным физиологическим периодом становления детского организма являются школьные годы (7-17 лет).</a:t>
            </a:r>
          </a:p>
          <a:p>
            <a:pPr algn="ctr"/>
            <a:r>
              <a:rPr lang="ru-RU" sz="1600" dirty="0" smtClean="0"/>
              <a:t>В соответствии с Законом «Об образовании» забота о здоровье человека отнесена к приоритетным направлениям государственной политики в области образования. </a:t>
            </a:r>
            <a:r>
              <a:rPr lang="ru-RU" sz="1600" dirty="0" smtClean="0">
                <a:solidFill>
                  <a:srgbClr val="FF0000"/>
                </a:solidFill>
              </a:rPr>
              <a:t>Проблема формирования здорового образа жизни, сбережение и укрепление здоровья школьников требует усилий родителей, врачей, педагогов.</a:t>
            </a:r>
          </a:p>
          <a:p>
            <a:endParaRPr lang="ru-RU" dirty="0"/>
          </a:p>
        </p:txBody>
      </p:sp>
      <p:pic>
        <p:nvPicPr>
          <p:cNvPr id="3074" name="Picture 2" descr="C:\Users\Public\Pictures\Sample Pictures\Правильно питайся.web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91880" y="332656"/>
            <a:ext cx="5256584" cy="5760640"/>
          </a:xfrm>
          <a:prstGeom prst="rect">
            <a:avLst/>
          </a:prstGeom>
          <a:noFill/>
          <a:ln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2789248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88640"/>
            <a:ext cx="3008313" cy="5937523"/>
          </a:xfrm>
        </p:spPr>
        <p:txBody>
          <a:bodyPr>
            <a:normAutofit/>
          </a:bodyPr>
          <a:lstStyle/>
          <a:p>
            <a:r>
              <a:rPr lang="ru-RU" sz="1800" dirty="0" smtClean="0"/>
              <a:t>	Хорошее здоровье и питание необходимы для достижения полноты образовательного потенциала поскольку </a:t>
            </a:r>
            <a:r>
              <a:rPr lang="ru-RU" sz="1800" dirty="0" smtClean="0">
                <a:solidFill>
                  <a:srgbClr val="FF0000"/>
                </a:solidFill>
              </a:rPr>
              <a:t>питание оказывает влияние на интеллектуальное развитие и способность к обучению.</a:t>
            </a:r>
          </a:p>
          <a:p>
            <a:r>
              <a:rPr lang="ru-RU" sz="1800" dirty="0" smtClean="0"/>
              <a:t> 	 Академическая успеваемость и умственные способности учащихся, получающих качественное питание, значительно выше по сравнению с этими показателями у учащихся с неполноценным питанием, независимо от дохода семьи, качества школы и компетентности учителя.</a:t>
            </a:r>
            <a:endParaRPr lang="ru-RU" sz="1800" dirty="0"/>
          </a:p>
        </p:txBody>
      </p:sp>
      <p:pic>
        <p:nvPicPr>
          <p:cNvPr id="4098" name="Picture 2" descr="C:\Users\Public\Pictures\Sample Pictures\Успешный ученик.web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63888" y="188640"/>
            <a:ext cx="5106144" cy="5976664"/>
          </a:xfrm>
          <a:prstGeom prst="rect">
            <a:avLst/>
          </a:prstGeom>
          <a:noFill/>
          <a:ln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9826511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27584" y="612845"/>
            <a:ext cx="754258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Основными нарушениями в питании являются</a:t>
            </a:r>
            <a:r>
              <a:rPr lang="ru-RU" sz="2400" dirty="0" smtClean="0">
                <a:solidFill>
                  <a:srgbClr val="FF0000"/>
                </a:solidFill>
              </a:rPr>
              <a:t>: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2400" dirty="0" smtClean="0"/>
              <a:t>несоблюдение режима питания; 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2400" dirty="0" smtClean="0"/>
              <a:t>несоблюдение питьевого режима;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2400" dirty="0" smtClean="0"/>
              <a:t>несоблюдение оптимальных соотношений между основными ингредиентами пищи;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2400" dirty="0" smtClean="0"/>
              <a:t>избыток рафинированных продуктов, простых углеводов,   животных жиров;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2400" dirty="0" smtClean="0"/>
              <a:t>дефицит растительных масел,  клетчатки, витаминов группы В, витаминов С, А, Е, серосодержащих аминокислот, молочнокислых бактерий,  пищевых антиоксидантов;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2400" dirty="0" smtClean="0"/>
              <a:t>нарушения в количестве и соотношении поступающих с пищей минеральных элементов (железа, кальция, фосфора, йода, хрома, селена, меди, цинка и других).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120060835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260648"/>
            <a:ext cx="3008313" cy="5865515"/>
          </a:xfrm>
        </p:spPr>
        <p:txBody>
          <a:bodyPr>
            <a:normAutofit/>
          </a:bodyPr>
          <a:lstStyle/>
          <a:p>
            <a:r>
              <a:rPr lang="ru-RU" sz="1600" dirty="0" smtClean="0"/>
              <a:t> По результатам  медицинских исследований магазинные полуфабрикаты, </a:t>
            </a:r>
            <a:r>
              <a:rPr lang="ru-RU" sz="1600" dirty="0" smtClean="0">
                <a:solidFill>
                  <a:srgbClr val="FF0000"/>
                </a:solidFill>
              </a:rPr>
              <a:t>еда в кафе быстрого питания вызывают у ребёнка быстрое разрушение и преждевременное старение организма.</a:t>
            </a:r>
          </a:p>
          <a:p>
            <a:pPr algn="ctr"/>
            <a:r>
              <a:rPr lang="ru-RU" sz="1600" dirty="0" smtClean="0"/>
              <a:t> В том числе: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1600" dirty="0" smtClean="0"/>
              <a:t>разрушают клетки головного мозга, контролирующие вес;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1600" dirty="0" smtClean="0"/>
              <a:t>провоцируют развитие диабета;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1600" dirty="0" smtClean="0"/>
              <a:t>поражают иммунную систему;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1600" dirty="0" smtClean="0"/>
              <a:t>вызывают гипертонию, мочекаменную болезнь,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1600" dirty="0" smtClean="0"/>
              <a:t>становятся причиной тяжёлых форм аллергии;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1600" dirty="0" smtClean="0"/>
              <a:t>поражают суставы;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1600" dirty="0" smtClean="0"/>
              <a:t>вызывают заболевания ЖКТ.</a:t>
            </a:r>
            <a:endParaRPr lang="ru-RU" sz="1600" dirty="0"/>
          </a:p>
        </p:txBody>
      </p:sp>
      <p:pic>
        <p:nvPicPr>
          <p:cNvPr id="5122" name="Picture 2" descr="C:\Users\Public\Pictures\Sample Pictures\Питание в кафе.web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91880" y="260648"/>
            <a:ext cx="5256584" cy="5904655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0763265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260648"/>
            <a:ext cx="3008313" cy="5865515"/>
          </a:xfrm>
        </p:spPr>
        <p:txBody>
          <a:bodyPr>
            <a:normAutofit fontScale="92500" lnSpcReduction="10000"/>
          </a:bodyPr>
          <a:lstStyle/>
          <a:p>
            <a:r>
              <a:rPr lang="ru-RU" sz="1800" dirty="0" smtClean="0"/>
              <a:t>	</a:t>
            </a:r>
            <a:r>
              <a:rPr lang="ru-RU" sz="1800" dirty="0" smtClean="0">
                <a:solidFill>
                  <a:srgbClr val="C00000"/>
                </a:solidFill>
              </a:rPr>
              <a:t>Одна из главных задач семейного воспитания-научить ребёнка с ранних лет правильно и полноценно питаться.</a:t>
            </a:r>
            <a:r>
              <a:rPr lang="ru-RU" sz="1800" dirty="0" smtClean="0"/>
              <a:t> Это помогает осуществить: 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1800" dirty="0" smtClean="0"/>
              <a:t>совместное обсуждение с ребёнком списка покупок продуктов питания;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1800" dirty="0" smtClean="0"/>
              <a:t>самостоятельный выбор ребёнком продуктов из списка в торговой точке;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1800" dirty="0" smtClean="0"/>
              <a:t>соблюдение постоянного времени завтрака, обеда и ужина, когда вся семья собирается за столом;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1800" dirty="0" smtClean="0"/>
              <a:t>разрешение ребёнку помочь накрыть на стол, приготовить пищу;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1800" dirty="0" smtClean="0"/>
              <a:t>личный пример взрослых в употреблении здоровой пищи.</a:t>
            </a:r>
          </a:p>
          <a:p>
            <a:pPr marL="285750" indent="-285750">
              <a:buFont typeface="Wingdings" pitchFamily="2" charset="2"/>
              <a:buChar char="ü"/>
            </a:pPr>
            <a:endParaRPr lang="ru-RU" dirty="0"/>
          </a:p>
        </p:txBody>
      </p:sp>
      <p:pic>
        <p:nvPicPr>
          <p:cNvPr id="6146" name="Picture 2" descr="C:\Users\Public\Pictures\Sample Pictures\Готовят дети.web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60648"/>
            <a:ext cx="5112568" cy="5832648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0789948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67544" y="332656"/>
            <a:ext cx="828092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/>
              <a:t>В </a:t>
            </a:r>
            <a:r>
              <a:rPr lang="ru-RU" sz="2800" dirty="0" smtClean="0">
                <a:solidFill>
                  <a:srgbClr val="FF0000"/>
                </a:solidFill>
              </a:rPr>
              <a:t>младшем школьном возрасте </a:t>
            </a:r>
            <a:r>
              <a:rPr lang="ru-RU" sz="2800" dirty="0" smtClean="0"/>
              <a:t>продолжается дальнейшее формирование организма, отличающееся:</a:t>
            </a:r>
          </a:p>
          <a:p>
            <a:pPr marL="457200" indent="-457200" algn="just">
              <a:buFont typeface="Wingdings" pitchFamily="2" charset="2"/>
              <a:buChar char="ü"/>
            </a:pPr>
            <a:r>
              <a:rPr lang="ru-RU" sz="2800" dirty="0" smtClean="0"/>
              <a:t>высокой скоростью роста;</a:t>
            </a:r>
          </a:p>
          <a:p>
            <a:pPr marL="457200" indent="-457200" algn="just">
              <a:buFont typeface="Wingdings" pitchFamily="2" charset="2"/>
              <a:buChar char="ü"/>
            </a:pPr>
            <a:r>
              <a:rPr lang="ru-RU" sz="2800" dirty="0" smtClean="0"/>
              <a:t>увеличением массы тела;</a:t>
            </a:r>
          </a:p>
          <a:p>
            <a:pPr marL="457200" indent="-457200" algn="just">
              <a:buFont typeface="Wingdings" pitchFamily="2" charset="2"/>
              <a:buChar char="ü"/>
            </a:pPr>
            <a:r>
              <a:rPr lang="ru-RU" sz="2800" dirty="0" smtClean="0"/>
              <a:t>интенсивностью обменных процессов.</a:t>
            </a:r>
          </a:p>
          <a:p>
            <a:pPr algn="just"/>
            <a:r>
              <a:rPr lang="ru-RU" sz="2800" dirty="0" smtClean="0"/>
              <a:t> В этом возрасте завершается:</a:t>
            </a:r>
          </a:p>
          <a:p>
            <a:pPr marL="457200" indent="-457200" algn="just">
              <a:buFont typeface="Wingdings" pitchFamily="2" charset="2"/>
              <a:buChar char="ü"/>
            </a:pPr>
            <a:r>
              <a:rPr lang="ru-RU" sz="2800" dirty="0" smtClean="0"/>
              <a:t>формирование скелета;</a:t>
            </a:r>
          </a:p>
          <a:p>
            <a:pPr marL="457200" indent="-457200" algn="just">
              <a:buFont typeface="Wingdings" pitchFamily="2" charset="2"/>
              <a:buChar char="ü"/>
            </a:pPr>
            <a:r>
              <a:rPr lang="ru-RU" sz="2800" dirty="0" smtClean="0"/>
              <a:t>сердечнососудистой, легочной систем;</a:t>
            </a:r>
          </a:p>
          <a:p>
            <a:pPr marL="457200" indent="-457200" algn="just">
              <a:buFont typeface="Wingdings" pitchFamily="2" charset="2"/>
              <a:buChar char="ü"/>
            </a:pPr>
            <a:r>
              <a:rPr lang="ru-RU" sz="2800" dirty="0" smtClean="0"/>
              <a:t>пищеварительного тракта;</a:t>
            </a:r>
          </a:p>
          <a:p>
            <a:pPr marL="457200" indent="-457200" algn="just">
              <a:buFont typeface="Wingdings" pitchFamily="2" charset="2"/>
              <a:buChar char="ü"/>
            </a:pPr>
            <a:r>
              <a:rPr lang="ru-RU" sz="2800" dirty="0" smtClean="0"/>
              <a:t>системы иммунологической защиты.</a:t>
            </a:r>
          </a:p>
          <a:p>
            <a:pPr algn="just"/>
            <a:r>
              <a:rPr lang="ru-RU" sz="2800" dirty="0" smtClean="0"/>
              <a:t> Процесс обучения требует от ребенка значительных физических и нервно-психологических затрат.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385993227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248</TotalTime>
  <Words>590</Words>
  <Application>Microsoft Office PowerPoint</Application>
  <PresentationFormat>Экран (4:3)</PresentationFormat>
  <Paragraphs>93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ПИТАНИЕ ШКОЛЬНИКОВ подготовила Чернова Лариса Юрьевна  учитель начальных классов МАОУ СОШ №6 г.о. Троицк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Питание в школьной столовой.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ПИТАНИЕ ШКОЛЬНИКОВ</dc:title>
  <dc:creator>Sony</dc:creator>
  <cp:lastModifiedBy>UserPC</cp:lastModifiedBy>
  <cp:revision>22</cp:revision>
  <dcterms:created xsi:type="dcterms:W3CDTF">2012-03-27T16:21:41Z</dcterms:created>
  <dcterms:modified xsi:type="dcterms:W3CDTF">2015-10-19T06:44:45Z</dcterms:modified>
</cp:coreProperties>
</file>