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6858000" cy="9144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4E5"/>
    <a:srgbClr val="262626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47" autoAdjust="0"/>
  </p:normalViewPr>
  <p:slideViewPr>
    <p:cSldViewPr>
      <p:cViewPr varScale="1">
        <p:scale>
          <a:sx n="53" d="100"/>
          <a:sy n="53" d="100"/>
        </p:scale>
        <p:origin x="-1170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077" y="-8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2CF13-C487-43A2-BCF6-E5B923338E2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24ABF-11A0-42F3-A1B7-2FA1D40C5E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1808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C1383-A1A7-429F-803D-2EE3EF7FFEDF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69F4C-06F6-4C1C-91ED-6ED76FAFFD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9648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screen"/>
          <a:srcRect t="33333"/>
          <a:stretch>
            <a:fillRect/>
          </a:stretch>
        </p:blipFill>
        <p:spPr>
          <a:xfrm>
            <a:off x="0" y="0"/>
            <a:ext cx="6858000" cy="6096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81600"/>
            <a:ext cx="4800600" cy="23368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677185"/>
            <a:ext cx="5829300" cy="1960033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59436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16701"/>
            <a:ext cx="5913835" cy="1816100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16452"/>
            <a:ext cx="5913835" cy="2000249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2800350" cy="54864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133600"/>
            <a:ext cx="2800350" cy="54864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045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946400"/>
            <a:ext cx="2800350" cy="46736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0450" y="2133600"/>
            <a:ext cx="2800350" cy="766233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1800" y="1930400"/>
            <a:ext cx="3486150" cy="568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86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486" y="3397189"/>
            <a:ext cx="2228850" cy="4222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0400"/>
            <a:ext cx="2228850" cy="146304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008" y="1930400"/>
            <a:ext cx="2564892" cy="463296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397187"/>
            <a:ext cx="2228850" cy="320681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5943600" cy="1524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5943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0" y="8475134"/>
            <a:ext cx="11430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1E5FA7B-417A-4E28-A6F3-3D538DF6FD1C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7850" y="8475134"/>
            <a:ext cx="742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C8CD90C-56F2-444A-8C2E-F13CD2A82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672" y="179512"/>
            <a:ext cx="6120680" cy="965456"/>
          </a:xfrm>
        </p:spPr>
        <p:txBody>
          <a:bodyPr/>
          <a:lstStyle/>
          <a:p>
            <a:pPr algn="ctr"/>
            <a:r>
              <a:rPr lang="ru-RU" sz="1100" b="1" dirty="0">
                <a:latin typeface="Times New Roman" pitchFamily="18" charset="0"/>
              </a:rPr>
              <a:t>Муниципальное специальное (коррекционное) образовательное</a:t>
            </a:r>
            <a:br>
              <a:rPr lang="ru-RU" sz="1100" b="1" dirty="0">
                <a:latin typeface="Times New Roman" pitchFamily="18" charset="0"/>
              </a:rPr>
            </a:br>
            <a:r>
              <a:rPr lang="ru-RU" sz="1100" b="1" dirty="0">
                <a:latin typeface="Times New Roman" pitchFamily="18" charset="0"/>
              </a:rPr>
              <a:t>учреждение для обучающихся, воспитанников </a:t>
            </a:r>
            <a:br>
              <a:rPr lang="ru-RU" sz="1100" b="1" dirty="0">
                <a:latin typeface="Times New Roman" pitchFamily="18" charset="0"/>
              </a:rPr>
            </a:br>
            <a:r>
              <a:rPr lang="ru-RU" sz="1100" b="1" dirty="0">
                <a:latin typeface="Times New Roman" pitchFamily="18" charset="0"/>
              </a:rPr>
              <a:t>с ограниченными возможностями </a:t>
            </a:r>
            <a:r>
              <a:rPr lang="ru-RU" sz="1100" b="1" dirty="0" smtClean="0">
                <a:latin typeface="Times New Roman" pitchFamily="18" charset="0"/>
              </a:rPr>
              <a:t>здоровья</a:t>
            </a:r>
            <a:r>
              <a:rPr lang="ru-RU" sz="1100" b="1" dirty="0">
                <a:latin typeface="Times New Roman" pitchFamily="18" charset="0"/>
              </a:rPr>
              <a:t/>
            </a:r>
            <a:br>
              <a:rPr lang="ru-RU" sz="1100" b="1" dirty="0">
                <a:latin typeface="Times New Roman" pitchFamily="18" charset="0"/>
              </a:rPr>
            </a:br>
            <a:r>
              <a:rPr lang="ru-RU" sz="1100" b="1" dirty="0">
                <a:latin typeface="Times New Roman" pitchFamily="18" charset="0"/>
              </a:rPr>
              <a:t>«Специальная (коррекционная) общеобразовательная школа</a:t>
            </a:r>
            <a:br>
              <a:rPr lang="ru-RU" sz="1100" b="1" dirty="0">
                <a:latin typeface="Times New Roman" pitchFamily="18" charset="0"/>
              </a:rPr>
            </a:br>
            <a:r>
              <a:rPr lang="ru-RU" sz="1100" b="1" dirty="0">
                <a:latin typeface="Times New Roman" pitchFamily="18" charset="0"/>
              </a:rPr>
              <a:t> </a:t>
            </a:r>
            <a:r>
              <a:rPr lang="en-US" sz="1100" b="1" dirty="0">
                <a:latin typeface="Times New Roman" pitchFamily="18" charset="0"/>
              </a:rPr>
              <a:t>VII</a:t>
            </a:r>
            <a:r>
              <a:rPr lang="ru-RU" sz="1100" b="1" dirty="0">
                <a:latin typeface="Times New Roman" pitchFamily="18" charset="0"/>
              </a:rPr>
              <a:t> вида № 122»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0728" y="1187624"/>
            <a:ext cx="4896196" cy="65296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80728" y="8086931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Исполнитель: Павлова Дарья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     2 «А» класс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Савельева С.В.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85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16558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883" y="755576"/>
            <a:ext cx="6192688" cy="800219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300" dirty="0"/>
              <a:t>К</a:t>
            </a:r>
            <a:r>
              <a:rPr lang="ru-RU" sz="2300" dirty="0" smtClean="0"/>
              <a:t>огда </a:t>
            </a:r>
            <a:r>
              <a:rPr lang="ru-RU" sz="2300" dirty="0"/>
              <a:t>подрастают, </a:t>
            </a:r>
            <a:r>
              <a:rPr lang="ru-RU" sz="2300" dirty="0" smtClean="0"/>
              <a:t>птенцы сменяют </a:t>
            </a:r>
            <a:r>
              <a:rPr lang="ru-RU" sz="2300" dirty="0"/>
              <a:t>оперение на серую «шубку</a:t>
            </a:r>
            <a:r>
              <a:rPr lang="ru-RU" sz="2300" dirty="0" smtClean="0"/>
              <a:t>».</a:t>
            </a:r>
            <a:r>
              <a:rPr lang="ru-RU" sz="2300" dirty="0"/>
              <a:t> </a:t>
            </a:r>
            <a:endParaRPr lang="ru-RU" sz="2300" dirty="0" smtClean="0"/>
          </a:p>
        </p:txBody>
      </p:sp>
    </p:spTree>
    <p:extLst>
      <p:ext uri="{BB962C8B-B14F-4D97-AF65-F5344CB8AC3E}">
        <p14:creationId xmlns:p14="http://schemas.microsoft.com/office/powerpoint/2010/main" xmlns="" val="238916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98" y="2309254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4664" y="539552"/>
            <a:ext cx="6192688" cy="1154162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300" dirty="0" smtClean="0"/>
              <a:t>Серая неясыть </a:t>
            </a:r>
            <a:r>
              <a:rPr lang="ru-RU" sz="2300" b="1" i="1" dirty="0" smtClean="0"/>
              <a:t>Сева</a:t>
            </a:r>
            <a:r>
              <a:rPr lang="ru-RU" sz="2300" dirty="0" smtClean="0"/>
              <a:t> </a:t>
            </a:r>
            <a:r>
              <a:rPr lang="ru-RU" sz="2300" dirty="0"/>
              <a:t>попал во Дворец творчества в  кружок «Мир животных и птиц» в июне 2013 </a:t>
            </a:r>
            <a:r>
              <a:rPr lang="ru-RU" sz="2300" dirty="0" smtClean="0"/>
              <a:t>года, было </a:t>
            </a:r>
            <a:r>
              <a:rPr lang="ru-RU" sz="2300" dirty="0"/>
              <a:t>ему примерно 1,5 </a:t>
            </a:r>
            <a:r>
              <a:rPr lang="ru-RU" sz="2300" dirty="0" smtClean="0"/>
              <a:t>месяца.</a:t>
            </a:r>
            <a:endParaRPr lang="ru-RU" sz="23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796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67744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7797" y="611560"/>
            <a:ext cx="6192688" cy="1200329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Севу </a:t>
            </a:r>
            <a:r>
              <a:rPr lang="ru-RU" sz="2400" dirty="0" smtClean="0"/>
              <a:t>поместили в </a:t>
            </a:r>
            <a:r>
              <a:rPr lang="ru-RU" sz="2400" dirty="0"/>
              <a:t>большую </a:t>
            </a:r>
            <a:r>
              <a:rPr lang="ru-RU" sz="2400" dirty="0" smtClean="0"/>
              <a:t>клетку.</a:t>
            </a:r>
          </a:p>
          <a:p>
            <a:r>
              <a:rPr lang="ru-RU" sz="2400" dirty="0" smtClean="0"/>
              <a:t>Он </a:t>
            </a:r>
            <a:r>
              <a:rPr lang="ru-RU" sz="2400" dirty="0"/>
              <a:t>был напуган, поэтому не сопротивлялся, когда его брали на руки и гладили. </a:t>
            </a:r>
            <a:endParaRPr lang="ru-RU" sz="23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823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67744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7797" y="611560"/>
            <a:ext cx="6192688" cy="1569660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Сева </a:t>
            </a:r>
            <a:r>
              <a:rPr lang="ru-RU" sz="2400" dirty="0"/>
              <a:t>очень </a:t>
            </a:r>
            <a:r>
              <a:rPr lang="ru-RU" sz="2400" dirty="0" smtClean="0"/>
              <a:t>часто просил есть, </a:t>
            </a:r>
            <a:r>
              <a:rPr lang="ru-RU" sz="2400" dirty="0"/>
              <a:t>издавая выпрашивающие звуки</a:t>
            </a:r>
            <a:r>
              <a:rPr lang="ru-RU" sz="2400" dirty="0" smtClean="0"/>
              <a:t>. </a:t>
            </a:r>
          </a:p>
          <a:p>
            <a:r>
              <a:rPr lang="ru-RU" sz="2400" dirty="0"/>
              <a:t>Его кормили </a:t>
            </a:r>
            <a:r>
              <a:rPr lang="ru-RU" sz="2400" dirty="0" smtClean="0"/>
              <a:t>сырым мясом утром</a:t>
            </a:r>
            <a:r>
              <a:rPr lang="ru-RU" sz="2400" dirty="0"/>
              <a:t>, потом через каждые 2-3 часа подкармливали.</a:t>
            </a:r>
            <a:endParaRPr lang="ru-RU" sz="23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54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668" y="323528"/>
            <a:ext cx="5976664" cy="800219"/>
          </a:xfrm>
          <a:prstGeom prst="rect">
            <a:avLst/>
          </a:prstGeom>
          <a:solidFill>
            <a:schemeClr val="accent6">
              <a:lumMod val="60000"/>
              <a:lumOff val="40000"/>
              <a:alpha val="56078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Руководитель кружка</a:t>
            </a:r>
            <a:r>
              <a:rPr lang="ru-RU" sz="2300" dirty="0" smtClean="0">
                <a:solidFill>
                  <a:schemeClr val="bg1"/>
                </a:solidFill>
              </a:rPr>
              <a:t>: </a:t>
            </a:r>
            <a:r>
              <a:rPr lang="ru-RU" sz="2300" i="1" dirty="0" err="1" smtClean="0">
                <a:solidFill>
                  <a:schemeClr val="bg1"/>
                </a:solidFill>
              </a:rPr>
              <a:t>Габченко</a:t>
            </a:r>
            <a:r>
              <a:rPr lang="ru-RU" sz="2300" i="1" dirty="0" smtClean="0">
                <a:solidFill>
                  <a:schemeClr val="bg1"/>
                </a:solidFill>
              </a:rPr>
              <a:t> Галина Михайловна</a:t>
            </a:r>
            <a:r>
              <a:rPr lang="ru-RU" sz="2300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sz="2300" dirty="0" smtClean="0">
                <a:solidFill>
                  <a:schemeClr val="bg1"/>
                </a:solidFill>
              </a:rPr>
              <a:t>Севе 2 года.</a:t>
            </a:r>
            <a:endParaRPr lang="ru-RU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528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06" y="2339752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680" y="323528"/>
            <a:ext cx="6192688" cy="2308324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Севу выпускают </a:t>
            </a:r>
            <a:r>
              <a:rPr lang="ru-RU" sz="2400" dirty="0"/>
              <a:t>из </a:t>
            </a:r>
            <a:r>
              <a:rPr lang="ru-RU" sz="2400" dirty="0" smtClean="0"/>
              <a:t>клетки.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Он садится </a:t>
            </a:r>
            <a:r>
              <a:rPr lang="ru-RU" sz="2400" dirty="0"/>
              <a:t>на </a:t>
            </a:r>
            <a:r>
              <a:rPr lang="ru-RU" sz="2400" dirty="0" smtClean="0"/>
              <a:t>стол, ходит по нему, </a:t>
            </a:r>
            <a:r>
              <a:rPr lang="ru-RU" sz="2300" dirty="0" smtClean="0"/>
              <a:t>рассматривает</a:t>
            </a:r>
            <a:r>
              <a:rPr lang="ru-RU" sz="2400" dirty="0" smtClean="0"/>
              <a:t>, переворачивает </a:t>
            </a:r>
            <a:r>
              <a:rPr lang="ru-RU" sz="2400" dirty="0"/>
              <a:t>и </a:t>
            </a:r>
            <a:r>
              <a:rPr lang="ru-RU" sz="2400" dirty="0" smtClean="0"/>
              <a:t>опрокидывает </a:t>
            </a:r>
            <a:r>
              <a:rPr lang="ru-RU" sz="2400" dirty="0"/>
              <a:t>предметы</a:t>
            </a:r>
            <a:r>
              <a:rPr lang="ru-RU" sz="2400" dirty="0" smtClean="0"/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Полотенце воспринимает как добычу.</a:t>
            </a:r>
            <a:endParaRPr lang="ru-RU" sz="23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862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67744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680" y="323528"/>
            <a:ext cx="6192688" cy="1538883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/>
              <a:t>Н</a:t>
            </a:r>
            <a:r>
              <a:rPr lang="ru-RU" sz="2400" dirty="0" smtClean="0"/>
              <a:t>е </a:t>
            </a:r>
            <a:r>
              <a:rPr lang="ru-RU" sz="2400" dirty="0"/>
              <a:t>боится детей, позволяет себя гладить и чистить </a:t>
            </a:r>
            <a:r>
              <a:rPr lang="ru-RU" sz="2400" dirty="0" smtClean="0"/>
              <a:t>клетку.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300" dirty="0" smtClean="0">
                <a:cs typeface="DilleniaUPC" pitchFamily="18" charset="-34"/>
              </a:rPr>
              <a:t>Но, если в клетку попадёт мышь или хомяк, Сева будет на него охотится и съест.</a:t>
            </a:r>
            <a:endParaRPr lang="ru-RU" sz="23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977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1241" y="8517260"/>
            <a:ext cx="5257999" cy="400110"/>
          </a:xfrm>
          <a:prstGeom prst="rect">
            <a:avLst/>
          </a:prstGeom>
          <a:solidFill>
            <a:schemeClr val="accent5">
              <a:lumMod val="40000"/>
              <a:lumOff val="60000"/>
              <a:alpha val="56078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Сева любит летать по комнате и сидеть на шкафу.</a:t>
            </a:r>
            <a:endParaRPr lang="ru-RU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4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668" y="323528"/>
            <a:ext cx="5976664" cy="707886"/>
          </a:xfrm>
          <a:prstGeom prst="rect">
            <a:avLst/>
          </a:prstGeom>
          <a:solidFill>
            <a:schemeClr val="accent5">
              <a:lumMod val="20000"/>
              <a:lumOff val="80000"/>
              <a:alpha val="56078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Подолгу  смотрит </a:t>
            </a:r>
            <a:r>
              <a:rPr lang="ru-RU" sz="2000" dirty="0">
                <a:solidFill>
                  <a:schemeClr val="bg1"/>
                </a:solidFill>
              </a:rPr>
              <a:t>в окно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>
                <a:solidFill>
                  <a:schemeClr val="bg1"/>
                </a:solidFill>
              </a:rPr>
              <a:t>ворочает головой, наклоняет ее – разглядывает, наблюдает за происходящим. </a:t>
            </a:r>
            <a:endParaRPr lang="ru-RU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82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912000" cy="921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668" y="323528"/>
            <a:ext cx="5976664" cy="707886"/>
          </a:xfrm>
          <a:prstGeom prst="rect">
            <a:avLst/>
          </a:prstGeom>
          <a:solidFill>
            <a:srgbClr val="E0E4E5">
              <a:alpha val="41961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П</a:t>
            </a:r>
            <a:r>
              <a:rPr lang="ru-RU" sz="2000" dirty="0" smtClean="0">
                <a:solidFill>
                  <a:schemeClr val="bg1"/>
                </a:solidFill>
              </a:rPr>
              <a:t>ринимать </a:t>
            </a:r>
            <a:r>
              <a:rPr lang="ru-RU" sz="2000" dirty="0">
                <a:solidFill>
                  <a:schemeClr val="bg1"/>
                </a:solidFill>
              </a:rPr>
              <a:t>решение </a:t>
            </a:r>
            <a:r>
              <a:rPr lang="ru-RU" sz="2000" dirty="0" smtClean="0">
                <a:solidFill>
                  <a:schemeClr val="bg1"/>
                </a:solidFill>
              </a:rPr>
              <a:t>о содержании крупной хищной птицы </a:t>
            </a:r>
            <a:r>
              <a:rPr lang="ru-RU" sz="2000" dirty="0">
                <a:solidFill>
                  <a:schemeClr val="bg1"/>
                </a:solidFill>
              </a:rPr>
              <a:t>у себя дома нужно </a:t>
            </a:r>
            <a:r>
              <a:rPr lang="ru-RU" sz="2000" dirty="0" smtClean="0">
                <a:solidFill>
                  <a:schemeClr val="bg1"/>
                </a:solidFill>
              </a:rPr>
              <a:t>обдуманно</a:t>
            </a:r>
            <a:r>
              <a:rPr lang="ru-RU" sz="20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8577" y="8028383"/>
            <a:ext cx="6472791" cy="1015663"/>
          </a:xfrm>
          <a:prstGeom prst="rect">
            <a:avLst/>
          </a:prstGeom>
          <a:solidFill>
            <a:srgbClr val="E0E4E5">
              <a:alpha val="45098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Создать благоприятные условия для нее нелегко, поэтому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подбирать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на земле совершенно </a:t>
            </a:r>
            <a:r>
              <a:rPr lang="ru-RU" sz="2000" b="1" dirty="0">
                <a:solidFill>
                  <a:schemeClr val="bg1"/>
                </a:solidFill>
              </a:rPr>
              <a:t>здоровых птенцов </a:t>
            </a:r>
            <a:r>
              <a:rPr lang="ru-RU" sz="2000" dirty="0" smtClean="0">
                <a:solidFill>
                  <a:schemeClr val="bg1"/>
                </a:solidFill>
              </a:rPr>
              <a:t>неясыти </a:t>
            </a:r>
            <a:r>
              <a:rPr lang="ru-RU" sz="2000" b="1" dirty="0" smtClean="0">
                <a:solidFill>
                  <a:schemeClr val="bg1"/>
                </a:solidFill>
              </a:rPr>
              <a:t>нельзя</a:t>
            </a:r>
            <a:r>
              <a:rPr lang="ru-RU" sz="2000" dirty="0" smtClean="0">
                <a:solidFill>
                  <a:schemeClr val="bg1"/>
                </a:solidFill>
              </a:rPr>
              <a:t>, только тех, которым необходима помощь.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179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8660" y="179512"/>
            <a:ext cx="6228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Человек и природа неразрывно </a:t>
            </a:r>
            <a:r>
              <a:rPr lang="ru-RU" b="1" i="1" dirty="0" smtClean="0"/>
              <a:t>связаны.  Работа </a:t>
            </a:r>
            <a:r>
              <a:rPr lang="ru-RU" b="1" i="1" dirty="0"/>
              <a:t>человека, направленная на восстановление нарушенного природного мира, оказывает положительное влияние на него и является важной и нужной.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37112" y="349188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653136" y="3861212"/>
            <a:ext cx="2204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Случается так, что травмированным  хищным птицам, требуется помощь  человека.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62417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9485" y="251520"/>
            <a:ext cx="62646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/>
              <a:t>Се́рая</a:t>
            </a:r>
            <a:r>
              <a:rPr lang="ru-RU" sz="2000" b="1" i="1" dirty="0"/>
              <a:t> </a:t>
            </a:r>
            <a:r>
              <a:rPr lang="ru-RU" sz="2000" b="1" i="1" dirty="0" err="1"/>
              <a:t>нея́сыть</a:t>
            </a:r>
            <a:r>
              <a:rPr lang="ru-RU" sz="2000" b="1" i="1" baseline="30000" dirty="0"/>
              <a:t> </a:t>
            </a:r>
            <a:r>
              <a:rPr lang="ru-RU" sz="2000" b="1" i="1" dirty="0"/>
              <a:t> или </a:t>
            </a:r>
            <a:r>
              <a:rPr lang="ru-RU" sz="2000" b="1" i="1" dirty="0" err="1"/>
              <a:t>обыкнове́нная</a:t>
            </a:r>
            <a:r>
              <a:rPr lang="ru-RU" sz="2000" b="1" i="1" dirty="0"/>
              <a:t> </a:t>
            </a:r>
            <a:r>
              <a:rPr lang="ru-RU" sz="2000" b="1" i="1" dirty="0" err="1"/>
              <a:t>нея́сыть</a:t>
            </a:r>
            <a:r>
              <a:rPr lang="ru-RU" b="1" i="1" dirty="0"/>
              <a:t> </a:t>
            </a:r>
            <a:r>
              <a:rPr lang="ru-RU" b="1" i="1" dirty="0" smtClean="0"/>
              <a:t>–</a:t>
            </a:r>
          </a:p>
          <a:p>
            <a:r>
              <a:rPr lang="ru-RU" b="1" i="1" dirty="0"/>
              <a:t>	</a:t>
            </a:r>
            <a:r>
              <a:rPr lang="ru-RU" b="1" i="1" dirty="0" smtClean="0"/>
              <a:t> </a:t>
            </a:r>
            <a:r>
              <a:rPr lang="ru-RU" b="1" dirty="0" smtClean="0"/>
              <a:t>птица средней </a:t>
            </a:r>
            <a:r>
              <a:rPr lang="ru-RU" b="1" dirty="0"/>
              <a:t>величины из </a:t>
            </a:r>
            <a:r>
              <a:rPr lang="ru-RU" b="1" dirty="0" smtClean="0"/>
              <a:t>семейства совиных.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9485" y="7261564"/>
            <a:ext cx="6095859" cy="1754326"/>
          </a:xfrm>
          <a:prstGeom prst="rect">
            <a:avLst/>
          </a:prstGeom>
          <a:solidFill>
            <a:srgbClr val="000000">
              <a:alpha val="56078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Имеет </a:t>
            </a:r>
            <a:r>
              <a:rPr lang="ru-RU" dirty="0" smtClean="0"/>
              <a:t>зоркие </a:t>
            </a:r>
            <a:r>
              <a:rPr lang="ru-RU" dirty="0"/>
              <a:t>почти </a:t>
            </a:r>
            <a:r>
              <a:rPr lang="ru-RU" dirty="0" smtClean="0"/>
              <a:t>черные </a:t>
            </a:r>
            <a:r>
              <a:rPr lang="ru-RU" b="1" i="1" dirty="0"/>
              <a:t>глаза</a:t>
            </a:r>
            <a:r>
              <a:rPr lang="ru-RU" dirty="0"/>
              <a:t>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У неё чуткий </a:t>
            </a:r>
            <a:r>
              <a:rPr lang="ru-RU" b="1" i="1" dirty="0" smtClean="0"/>
              <a:t>слух</a:t>
            </a:r>
            <a:r>
              <a:rPr lang="ru-RU" dirty="0" smtClean="0"/>
              <a:t>. </a:t>
            </a:r>
            <a:r>
              <a:rPr lang="ru-RU" dirty="0"/>
              <a:t>Ушные пучки </a:t>
            </a:r>
            <a:r>
              <a:rPr lang="ru-RU" dirty="0" smtClean="0"/>
              <a:t>отсутствуют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/>
              <a:t>У неясыти круглая </a:t>
            </a:r>
            <a:r>
              <a:rPr lang="ru-RU" b="1" i="1" dirty="0"/>
              <a:t>голова</a:t>
            </a:r>
            <a:r>
              <a:rPr lang="ru-RU" dirty="0"/>
              <a:t>, которой она может вертеть во все </a:t>
            </a:r>
            <a:r>
              <a:rPr lang="ru-RU" dirty="0" smtClean="0"/>
              <a:t>стороны и даже поворачивать назад.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i="1" dirty="0" smtClean="0"/>
              <a:t>Клюв </a:t>
            </a:r>
            <a:r>
              <a:rPr lang="ru-RU" b="1" i="1" dirty="0"/>
              <a:t>и когти</a:t>
            </a:r>
            <a:r>
              <a:rPr lang="ru-RU" dirty="0"/>
              <a:t> изогнутые, острые. Клюв </a:t>
            </a:r>
            <a:r>
              <a:rPr lang="ru-RU" dirty="0" smtClean="0"/>
              <a:t>восковой, </a:t>
            </a:r>
            <a:r>
              <a:rPr lang="ru-RU" dirty="0"/>
              <a:t>имеет желтый </a:t>
            </a:r>
            <a:r>
              <a:rPr lang="ru-RU" dirty="0" smtClean="0"/>
              <a:t>цвет. </a:t>
            </a:r>
            <a:r>
              <a:rPr lang="ru-RU" dirty="0"/>
              <a:t>К</a:t>
            </a:r>
            <a:r>
              <a:rPr lang="ru-RU" dirty="0" smtClean="0"/>
              <a:t>огти </a:t>
            </a:r>
            <a:r>
              <a:rPr lang="ru-RU" dirty="0"/>
              <a:t>черные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310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685" y="1979712"/>
            <a:ext cx="6844315" cy="6600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0357" y="395536"/>
            <a:ext cx="5904656" cy="1200329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Охотится ночью.</a:t>
            </a:r>
          </a:p>
          <a:p>
            <a:r>
              <a:rPr lang="ru-RU" sz="2400" dirty="0" smtClean="0"/>
              <a:t>Её </a:t>
            </a:r>
            <a:r>
              <a:rPr lang="ru-RU" sz="2400" dirty="0"/>
              <a:t>добыча может быть разнообразной - мелкие грызуны и птицы, различные </a:t>
            </a:r>
            <a:r>
              <a:rPr lang="ru-RU" sz="2400" dirty="0" smtClean="0"/>
              <a:t>насекомые. </a:t>
            </a:r>
            <a:endParaRPr lang="ru-RU" sz="24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16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190512"/>
            <a:ext cx="6858000" cy="54470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73216" y="8388424"/>
            <a:ext cx="1340768" cy="5143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9320" y="5652120"/>
            <a:ext cx="548680" cy="177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4473" y="251520"/>
            <a:ext cx="5904656" cy="1938992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cs typeface="DilleniaUPC" pitchFamily="18" charset="-34"/>
              </a:rPr>
              <a:t>Клюв крючком, глаза большие,</a:t>
            </a:r>
          </a:p>
          <a:p>
            <a:r>
              <a:rPr lang="ru-RU" sz="2000" dirty="0" smtClean="0">
                <a:cs typeface="DilleniaUPC" pitchFamily="18" charset="-34"/>
              </a:rPr>
              <a:t>Кругом ходит голова,</a:t>
            </a:r>
          </a:p>
          <a:p>
            <a:r>
              <a:rPr lang="ru-RU" sz="2000" dirty="0" smtClean="0">
                <a:cs typeface="DilleniaUPC" pitchFamily="18" charset="-34"/>
              </a:rPr>
              <a:t>Угадай, какой же птице</a:t>
            </a:r>
          </a:p>
          <a:p>
            <a:r>
              <a:rPr lang="ru-RU" sz="2000" dirty="0" smtClean="0">
                <a:cs typeface="DilleniaUPC" pitchFamily="18" charset="-34"/>
              </a:rPr>
              <a:t>Ночью тёмною не спиться?</a:t>
            </a:r>
          </a:p>
          <a:p>
            <a:r>
              <a:rPr lang="ru-RU" sz="2000" dirty="0" smtClean="0">
                <a:cs typeface="DilleniaUPC" pitchFamily="18" charset="-34"/>
              </a:rPr>
              <a:t>Не укроет мышь трава,</a:t>
            </a:r>
          </a:p>
          <a:p>
            <a:r>
              <a:rPr lang="ru-RU" sz="2000" dirty="0" smtClean="0">
                <a:cs typeface="DilleniaUPC" pitchFamily="18" charset="-34"/>
              </a:rPr>
              <a:t>Ведь за ней летит...</a:t>
            </a:r>
            <a:endParaRPr lang="ru-RU" sz="20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664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627784"/>
            <a:ext cx="6858000" cy="45857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0516" y="755576"/>
            <a:ext cx="5904656" cy="1200329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Оперение </a:t>
            </a:r>
            <a:r>
              <a:rPr lang="ru-RU" sz="2400" dirty="0" smtClean="0"/>
              <a:t>окрашено </a:t>
            </a:r>
            <a:r>
              <a:rPr lang="ru-RU" sz="2400" dirty="0"/>
              <a:t>в маскировочный цвет серого цвета или цвета древесной коры – рыжие </a:t>
            </a:r>
            <a:r>
              <a:rPr lang="ru-RU" sz="2400" dirty="0" smtClean="0"/>
              <a:t>тона. </a:t>
            </a:r>
            <a:endParaRPr lang="ru-RU" sz="24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56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487774"/>
            <a:ext cx="6858000" cy="47735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0516" y="755576"/>
            <a:ext cx="5904656" cy="1200329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Днём серая неясыть отдыхает: </a:t>
            </a:r>
          </a:p>
          <a:p>
            <a:r>
              <a:rPr lang="ru-RU" sz="2400" dirty="0" smtClean="0"/>
              <a:t>скрытно, обычно </a:t>
            </a:r>
            <a:r>
              <a:rPr lang="ru-RU" sz="2400" dirty="0"/>
              <a:t>в верхней части кроны, на толстой ветке у ствола. </a:t>
            </a:r>
            <a:endParaRPr lang="ru-RU" sz="24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540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680" y="7492272"/>
            <a:ext cx="5976664" cy="446276"/>
          </a:xfrm>
          <a:prstGeom prst="rect">
            <a:avLst/>
          </a:prstGeom>
          <a:solidFill>
            <a:srgbClr val="000000">
              <a:alpha val="56078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300" dirty="0"/>
              <a:t>Зимою часто днюет в дупле или в </a:t>
            </a:r>
            <a:r>
              <a:rPr lang="ru-RU" sz="2300" dirty="0" smtClean="0"/>
              <a:t>другом убежище.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xmlns="" val="402334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95736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159" y="467544"/>
            <a:ext cx="6408712" cy="1446550"/>
          </a:xfrm>
          <a:prstGeom prst="rect">
            <a:avLst/>
          </a:prstGeom>
          <a:solidFill>
            <a:srgbClr val="262626">
              <a:alpha val="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200" dirty="0" smtClean="0"/>
              <a:t>С марта по май самка </a:t>
            </a:r>
            <a:r>
              <a:rPr lang="ru-RU" sz="2200" dirty="0"/>
              <a:t>откладывает яйца. </a:t>
            </a:r>
            <a:endParaRPr lang="ru-RU" sz="2200" dirty="0" smtClean="0"/>
          </a:p>
          <a:p>
            <a:r>
              <a:rPr lang="ru-RU" sz="2200" dirty="0" smtClean="0"/>
              <a:t>      Обычно </a:t>
            </a:r>
            <a:r>
              <a:rPr lang="ru-RU" sz="2200" dirty="0"/>
              <a:t>в кладке </a:t>
            </a:r>
            <a:r>
              <a:rPr lang="ru-RU" sz="2200" dirty="0" smtClean="0"/>
              <a:t>3 - 5 </a:t>
            </a:r>
            <a:r>
              <a:rPr lang="ru-RU" sz="2200" dirty="0"/>
              <a:t>белых </a:t>
            </a:r>
            <a:r>
              <a:rPr lang="ru-RU" sz="2200" dirty="0" smtClean="0"/>
              <a:t>яиц.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200" dirty="0" smtClean="0"/>
              <a:t> Птенцы </a:t>
            </a:r>
            <a:r>
              <a:rPr lang="ru-RU" sz="2200" dirty="0"/>
              <a:t>появляются на свет белыми и </a:t>
            </a:r>
            <a:r>
              <a:rPr lang="ru-RU" sz="2200" dirty="0" smtClean="0"/>
              <a:t>пушистыми.</a:t>
            </a:r>
          </a:p>
          <a:p>
            <a:r>
              <a:rPr lang="ru-RU" sz="2200" dirty="0" smtClean="0"/>
              <a:t>      Выкармливанием </a:t>
            </a:r>
            <a:r>
              <a:rPr lang="ru-RU" sz="2200" dirty="0"/>
              <a:t>птенцов занимаются оба родителя.</a:t>
            </a:r>
            <a:endParaRPr lang="ru-RU" sz="2200" dirty="0">
              <a:cs typeface="DilleniaUPC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39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427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Горизонт</vt:lpstr>
      <vt:lpstr>Муниципальное специальное (коррекционное) образовательное учреждение для обучающихся, воспитанников  с ограниченными возможностями здоровья «Специальная (коррекционная) общеобразовательная школа  VII вида № 122»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www.PHILka.RU</cp:lastModifiedBy>
  <cp:revision>30</cp:revision>
  <dcterms:created xsi:type="dcterms:W3CDTF">2015-04-22T16:35:21Z</dcterms:created>
  <dcterms:modified xsi:type="dcterms:W3CDTF">2015-10-19T15:54:23Z</dcterms:modified>
</cp:coreProperties>
</file>