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1" r:id="rId3"/>
    <p:sldId id="260" r:id="rId4"/>
    <p:sldId id="270" r:id="rId5"/>
    <p:sldId id="256" r:id="rId6"/>
    <p:sldId id="257" r:id="rId7"/>
    <p:sldId id="265" r:id="rId8"/>
    <p:sldId id="267" r:id="rId9"/>
    <p:sldId id="264" r:id="rId10"/>
    <p:sldId id="271" r:id="rId11"/>
    <p:sldId id="269" r:id="rId12"/>
    <p:sldId id="27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620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2895600 w 21600"/>
              <a:gd name="T3" fmla="*/ 6018212 h 21600"/>
              <a:gd name="T4" fmla="*/ 0 w 21600"/>
              <a:gd name="T5" fmla="*/ 601821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ru-RU" noProof="0" smtClean="0"/>
              <a:t>Щелчок правит образец подзаголовка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779463"/>
            <a:ext cx="7467600" cy="1143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ru-RU" noProof="0" smtClean="0"/>
              <a:t>Щелчок правит образец заголовка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05250F-8B05-4E19-986F-B858D54C94ED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6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5B4A-A081-4FB8-ACED-0A1243BE7091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54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31125-78D9-48A8-8C6B-C074B112449F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31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620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2895600 w 21600"/>
              <a:gd name="T3" fmla="*/ 6018212 h 21600"/>
              <a:gd name="T4" fmla="*/ 0 w 21600"/>
              <a:gd name="T5" fmla="*/ 601821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ru-RU" noProof="0" smtClean="0"/>
              <a:t>Щелчок правит образец подзаголовка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779463"/>
            <a:ext cx="7467600" cy="1143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ru-RU" noProof="0" smtClean="0"/>
              <a:t>Щелчок правит образец заголовка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05250F-8B05-4E19-986F-B858D54C94ED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21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DEA44-B0B3-4C18-B6B7-866C8BE4B413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3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1F41-3E13-4066-A108-CBAEB65FCE75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33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68359-7DEA-4316-8351-0437B7648952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334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EADD8-0CFC-44CD-BAB6-289278AA3912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799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E87C4-6D08-4DA8-81AF-0F1C60FB1578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000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81AE-B322-43AF-977B-288DA169B49D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342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C8A13-59D2-4FD9-9CAB-7AD40ED6C956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2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DEA44-B0B3-4C18-B6B7-866C8BE4B413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469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093E-C47E-4DDA-97D1-1C8163E8520E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03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5B4A-A081-4FB8-ACED-0A1243BE7091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367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31125-78D9-48A8-8C6B-C074B112449F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03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1F41-3E13-4066-A108-CBAEB65FCE75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95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68359-7DEA-4316-8351-0437B7648952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EADD8-0CFC-44CD-BAB6-289278AA3912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46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E87C4-6D08-4DA8-81AF-0F1C60FB1578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7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81AE-B322-43AF-977B-288DA169B49D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18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C8A13-59D2-4FD9-9CAB-7AD40ED6C956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45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093E-C47E-4DDA-97D1-1C8163E8520E}" type="slidenum">
              <a:rPr lang="ru-RU">
                <a:solidFill>
                  <a:srgbClr val="FF99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2895600 w 21600"/>
              <a:gd name="T3" fmla="*/ 6018212 h 21600"/>
              <a:gd name="T4" fmla="*/ 0 w 21600"/>
              <a:gd name="T5" fmla="*/ 601821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71639D0-A80E-44FF-8EC5-D462734A7435}" type="slidenum">
              <a:rPr lang="ru-RU">
                <a:solidFill>
                  <a:srgbClr val="FF9966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9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2895600 w 21600"/>
              <a:gd name="T3" fmla="*/ 6018212 h 21600"/>
              <a:gd name="T4" fmla="*/ 0 w 21600"/>
              <a:gd name="T5" fmla="*/ 601821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9966"/>
              </a:solidFill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hlink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71639D0-A80E-44FF-8EC5-D462734A7435}" type="slidenum">
              <a:rPr lang="ru-RU">
                <a:solidFill>
                  <a:srgbClr val="FF9966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6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0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1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3528" y="692696"/>
            <a:ext cx="2800350" cy="812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Занятые 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- </a:t>
            </a:r>
          </a:p>
        </p:txBody>
      </p:sp>
      <p:sp>
        <p:nvSpPr>
          <p:cNvPr id="4099" name="Rectangle 20"/>
          <p:cNvSpPr>
            <a:spLocks noChangeArrowheads="1"/>
          </p:cNvSpPr>
          <p:nvPr/>
        </p:nvSpPr>
        <p:spPr bwMode="auto">
          <a:xfrm>
            <a:off x="3123878" y="260648"/>
            <a:ext cx="58406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9999"/>
              </a:solidFill>
              <a:latin typeface="Times New Roman" pitchFamily="18" charset="0"/>
            </a:endParaRPr>
          </a:p>
        </p:txBody>
      </p:sp>
      <p:graphicFrame>
        <p:nvGraphicFramePr>
          <p:cNvPr id="4100" name="Object 21"/>
          <p:cNvGraphicFramePr>
            <a:graphicFrameLocks noChangeAspect="1"/>
          </p:cNvGraphicFramePr>
          <p:nvPr/>
        </p:nvGraphicFramePr>
        <p:xfrm>
          <a:off x="228600" y="4419600"/>
          <a:ext cx="21336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Clip" r:id="rId4" imgW="952129" imgH="952129" progId="">
                  <p:embed/>
                </p:oleObj>
              </mc:Choice>
              <mc:Fallback>
                <p:oleObj name="Clip" r:id="rId4" imgW="952129" imgH="952129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419600"/>
                        <a:ext cx="213360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dArt 1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899592" y="3068960"/>
            <a:ext cx="28003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Безработные 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- 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3126791" y="3933056"/>
            <a:ext cx="584061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Относящиеся к экономически активному населению люди,</a:t>
            </a:r>
            <a:endParaRPr lang="ru-RU" sz="2800" b="1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которые </a:t>
            </a:r>
            <a:r>
              <a:rPr lang="ru-RU" sz="2800" b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намерены работать, ищут работу, но </a:t>
            </a:r>
            <a:r>
              <a:rPr lang="ru-RU" sz="2800" b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не могут </a:t>
            </a:r>
            <a:r>
              <a:rPr lang="ru-RU" sz="2800" b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найти ее по той или иной причине</a:t>
            </a:r>
            <a:endParaRPr lang="ru-RU" sz="2800" b="1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7329" y="381565"/>
            <a:ext cx="5220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часть трудоспособного населения, которая работает по найму, занимается бизнесом, находится на гос. службе или учится</a:t>
            </a:r>
          </a:p>
        </p:txBody>
      </p:sp>
    </p:spTree>
    <p:extLst>
      <p:ext uri="{BB962C8B-B14F-4D97-AF65-F5344CB8AC3E}">
        <p14:creationId xmlns:p14="http://schemas.microsoft.com/office/powerpoint/2010/main" val="225770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763688" y="609600"/>
            <a:ext cx="49530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Формы 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2233613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3600" b="1" dirty="0"/>
              <a:t>Фрикционная Структурная Циклическая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34112" y="3068959"/>
            <a:ext cx="34563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Технологическая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827584" y="3645024"/>
            <a:ext cx="205172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Сезонная</a:t>
            </a:r>
            <a:endParaRPr lang="ru-RU" sz="2400" dirty="0" smtClean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788024" y="3645024"/>
            <a:ext cx="4355976" cy="117947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Monotype Sorts" pitchFamily="2" charset="2"/>
              <a:buNone/>
            </a:pPr>
            <a:r>
              <a:rPr lang="ru-RU" b="1" dirty="0" smtClean="0"/>
              <a:t>Неполная занятость (скрытая безработица)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http://www.tv21.ru/img/newsimages/20080526/5_d7252c60af8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65104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1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602480" cy="1563960"/>
          </a:xfrm>
        </p:spPr>
        <p:txBody>
          <a:bodyPr/>
          <a:lstStyle/>
          <a:p>
            <a:r>
              <a:rPr lang="ru-RU" dirty="0" smtClean="0"/>
              <a:t>Уровень безработицы по МОТ (Международной организации труда</a:t>
            </a:r>
            <a:r>
              <a:rPr lang="ru-RU" dirty="0" smtClean="0"/>
              <a:t>) </a:t>
            </a:r>
            <a:r>
              <a:rPr lang="ru-RU" sz="2000" dirty="0" smtClean="0"/>
              <a:t>(информация для практической работы со статистическим материалом)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81200"/>
            <a:ext cx="7655768" cy="4114800"/>
          </a:xfrm>
        </p:spPr>
        <p:txBody>
          <a:bodyPr/>
          <a:lstStyle/>
          <a:p>
            <a:r>
              <a:rPr lang="ru-RU" sz="1600" b="1" dirty="0"/>
              <a:t>К безработным</a:t>
            </a:r>
            <a:r>
              <a:rPr lang="ru-RU" sz="1600" dirty="0"/>
              <a:t>, применительно к стандартам Международной организации труда (МОТ), относятся лица в </a:t>
            </a:r>
            <a:r>
              <a:rPr lang="ru-RU" sz="1600" dirty="0" smtClean="0"/>
              <a:t>возрасте</a:t>
            </a:r>
            <a:r>
              <a:rPr lang="ru-RU" sz="1600" dirty="0"/>
              <a:t> </a:t>
            </a:r>
            <a:r>
              <a:rPr lang="ru-RU" sz="1600" dirty="0" smtClean="0"/>
              <a:t>от 15 до 72 лет, которые </a:t>
            </a:r>
            <a:r>
              <a:rPr lang="ru-RU" sz="1600" dirty="0"/>
              <a:t>в рассматриваемый период одновременно удовлетворяли следующим критериям:</a:t>
            </a:r>
          </a:p>
          <a:p>
            <a:r>
              <a:rPr lang="ru-RU" sz="1600" dirty="0"/>
              <a:t>не имели работы (доходного занятия);</a:t>
            </a:r>
          </a:p>
          <a:p>
            <a:r>
              <a:rPr lang="ru-RU" sz="1600" dirty="0"/>
              <a:t>занимались поиском работы, т.е. обращались в государственную или коммерческую службу занятости, использовали или помещали объявления в печати, непосредственно обращались к администрации организации (работодателю), использовали личные связи и т.д. или предпринимали шаги к организации собственного дела;</a:t>
            </a:r>
          </a:p>
          <a:p>
            <a:r>
              <a:rPr lang="ru-RU" sz="1600" dirty="0"/>
              <a:t>были готовы приступить к работе в течение обследуемой недели.</a:t>
            </a:r>
          </a:p>
          <a:p>
            <a:r>
              <a:rPr lang="ru-RU" sz="1600" dirty="0"/>
              <a:t>Обучающиеся, студенты, пенсионеры и инвалиды учитываются в качестве безработных, если они занимались поиском работы и были готовы приступить к ней.</a:t>
            </a:r>
          </a:p>
        </p:txBody>
      </p:sp>
    </p:spTree>
    <p:extLst>
      <p:ext uri="{BB962C8B-B14F-4D97-AF65-F5344CB8AC3E}">
        <p14:creationId xmlns:p14="http://schemas.microsoft.com/office/powerpoint/2010/main" val="193888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340768"/>
            <a:ext cx="6414462" cy="41148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П. 13.4, привести по 2 примера каждого вида безработицы</a:t>
            </a:r>
          </a:p>
          <a:p>
            <a:r>
              <a:rPr lang="ru-RU" dirty="0" smtClean="0"/>
              <a:t>Ответить на вопрос: грозит ли мне безработица в будущем? Аргументировать свой ответ.</a:t>
            </a:r>
          </a:p>
          <a:p>
            <a:endParaRPr lang="ru-RU" dirty="0"/>
          </a:p>
        </p:txBody>
      </p:sp>
      <p:pic>
        <p:nvPicPr>
          <p:cNvPr id="17410" name="Picture 2" descr="http://school.xvatit.com/images/d/da/11.08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28" y="4437112"/>
            <a:ext cx="4638623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11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491880" y="4880993"/>
            <a:ext cx="5308501" cy="1815882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5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6078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9999"/>
                </a:solidFill>
                <a:latin typeface="Times New Roman" pitchFamily="18" charset="0"/>
              </a:rPr>
              <a:t>Отношение числа безработных к численности совокупной рабочей силы, выраженной в процентах</a:t>
            </a:r>
            <a:endParaRPr lang="ru-RU" sz="2800" b="1" dirty="0">
              <a:solidFill>
                <a:srgbClr val="009999"/>
              </a:solidFill>
              <a:latin typeface="Times New Roman" pitchFamily="18" charset="0"/>
            </a:endParaRPr>
          </a:p>
        </p:txBody>
      </p:sp>
      <p:sp>
        <p:nvSpPr>
          <p:cNvPr id="10" name="WordArt 1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292080" y="3284984"/>
            <a:ext cx="28003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Норма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безработицы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- </a:t>
            </a:r>
          </a:p>
        </p:txBody>
      </p:sp>
      <p:pic>
        <p:nvPicPr>
          <p:cNvPr id="17410" name="Picture 2" descr="http://willbe.ru/img/clause/bezrabotica_v_rossijskih_regionah_prodolzhaet_idti_na_ubyl_cla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517" y="332656"/>
            <a:ext cx="27908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fin.gismeteo.ru/files_jpg/bezrabotica(59576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0885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1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3528" y="457200"/>
            <a:ext cx="28003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Безработица - </a:t>
            </a: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855626" y="1411036"/>
            <a:ext cx="453650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</a:rPr>
              <a:t>Социально-экономическое явление, при котором часть экономически активного населения не занята в процессе производства товаров и услуг</a:t>
            </a:r>
            <a:endParaRPr lang="ru-RU" sz="2400" b="1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0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609600"/>
            <a:ext cx="5279504" cy="1143000"/>
          </a:xfrm>
        </p:spPr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981200"/>
            <a:ext cx="6863680" cy="4114800"/>
          </a:xfrm>
        </p:spPr>
        <p:txBody>
          <a:bodyPr/>
          <a:lstStyle/>
          <a:p>
            <a:r>
              <a:rPr lang="ru-RU" sz="3200" b="1" dirty="0" smtClean="0"/>
              <a:t>Возможна ли 100% занятость?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</a:p>
          <a:p>
            <a:pPr>
              <a:buNone/>
            </a:pPr>
            <a:r>
              <a:rPr lang="ru-RU" dirty="0" smtClean="0"/>
              <a:t>                             или</a:t>
            </a:r>
          </a:p>
          <a:p>
            <a:endParaRPr lang="ru-RU" dirty="0" smtClean="0"/>
          </a:p>
          <a:p>
            <a:r>
              <a:rPr lang="ru-RU" sz="3200" b="1" dirty="0" smtClean="0"/>
              <a:t>Возможно ли отсутствие безработицы в экономике?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3010" name="Picture 2" descr="http://www.likeateam.com/wp-content/uploads/2013/10/What-would-I-tell-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209970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427984" y="6165304"/>
            <a:ext cx="4572000" cy="432048"/>
          </a:xfrm>
        </p:spPr>
        <p:txBody>
          <a:bodyPr/>
          <a:lstStyle/>
          <a:p>
            <a:r>
              <a:rPr lang="ru-RU" dirty="0" smtClean="0"/>
              <a:t>11 класс, экономика, профиль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475656" y="332656"/>
            <a:ext cx="7467600" cy="2721545"/>
          </a:xfrm>
        </p:spPr>
        <p:txBody>
          <a:bodyPr/>
          <a:lstStyle/>
          <a:p>
            <a:r>
              <a:rPr lang="ru-RU" sz="5400" dirty="0" smtClean="0"/>
              <a:t>          Причины и формы    </a:t>
            </a:r>
            <a:br>
              <a:rPr lang="ru-RU" sz="5400" dirty="0" smtClean="0"/>
            </a:br>
            <a:r>
              <a:rPr lang="ru-RU" sz="5400" dirty="0" smtClean="0"/>
              <a:t>          безработицы.</a:t>
            </a:r>
            <a:br>
              <a:rPr lang="ru-RU" sz="5400" dirty="0" smtClean="0"/>
            </a:br>
            <a:r>
              <a:rPr lang="ru-RU" sz="5400" dirty="0" smtClean="0"/>
              <a:t>Естественный уровень безработицы.</a:t>
            </a:r>
            <a:endParaRPr lang="ru-RU" sz="5400" dirty="0"/>
          </a:p>
        </p:txBody>
      </p:sp>
      <p:pic>
        <p:nvPicPr>
          <p:cNvPr id="17410" name="Picture 2" descr="http://www.radyjo.net/de8fd20d-7687-4a7c-bdbb-13d073fef5f1.file?format=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3571875" cy="2676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424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Причины безработицы</a:t>
            </a:r>
          </a:p>
          <a:p>
            <a:r>
              <a:rPr lang="ru-RU" sz="3600" dirty="0" smtClean="0"/>
              <a:t>Формы безработицы</a:t>
            </a:r>
          </a:p>
          <a:p>
            <a:r>
              <a:rPr lang="ru-RU" sz="3600" dirty="0" smtClean="0"/>
              <a:t>Естественный уровень безработицы</a:t>
            </a:r>
          </a:p>
          <a:p>
            <a:r>
              <a:rPr lang="ru-RU" sz="3600" dirty="0" smtClean="0"/>
              <a:t>Ситуация на рынке труда в современной </a:t>
            </a:r>
            <a:r>
              <a:rPr lang="ru-RU" sz="3600" dirty="0"/>
              <a:t>Р</a:t>
            </a:r>
            <a:r>
              <a:rPr lang="ru-RU" sz="3600" dirty="0" smtClean="0"/>
              <a:t>оссии </a:t>
            </a:r>
            <a:endParaRPr lang="ru-RU" sz="3600" dirty="0"/>
          </a:p>
        </p:txBody>
      </p:sp>
      <p:pic>
        <p:nvPicPr>
          <p:cNvPr id="16386" name="Picture 2" descr="http://mahachkala.monavista.ru/images/sizednews/mahachkala1413894275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021544"/>
            <a:ext cx="2880320" cy="17038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898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763688" y="609600"/>
            <a:ext cx="49530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Формы 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2233613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Фрикционная Структурная Циклическая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13716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73914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4958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65125" y="3448050"/>
            <a:ext cx="21066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b="1"/>
              <a:t>Связана с </a:t>
            </a:r>
          </a:p>
          <a:p>
            <a:pPr algn="ctr"/>
            <a:r>
              <a:rPr lang="ru-RU" sz="3200" b="1"/>
              <a:t>поисками</a:t>
            </a:r>
          </a:p>
          <a:p>
            <a:pPr algn="ctr"/>
            <a:r>
              <a:rPr lang="ru-RU" sz="3200" b="1"/>
              <a:t> работы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200400" y="3352800"/>
            <a:ext cx="268605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b="1" dirty="0"/>
              <a:t>Связана с </a:t>
            </a:r>
          </a:p>
          <a:p>
            <a:pPr algn="ctr"/>
            <a:r>
              <a:rPr lang="ru-RU" sz="3200" b="1" dirty="0"/>
              <a:t>изменениями</a:t>
            </a:r>
          </a:p>
          <a:p>
            <a:pPr algn="ctr"/>
            <a:r>
              <a:rPr lang="ru-RU" sz="3200" b="1" dirty="0"/>
              <a:t> в отраслевой</a:t>
            </a:r>
          </a:p>
          <a:p>
            <a:pPr algn="ctr"/>
            <a:r>
              <a:rPr lang="ru-RU" sz="3200" b="1" dirty="0"/>
              <a:t> структуре </a:t>
            </a:r>
          </a:p>
          <a:p>
            <a:pPr algn="ctr"/>
            <a:r>
              <a:rPr lang="ru-RU" sz="3200" b="1" dirty="0"/>
              <a:t>производства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878513" y="3276600"/>
            <a:ext cx="3265487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b="1"/>
              <a:t>Связана с</a:t>
            </a:r>
          </a:p>
          <a:p>
            <a:pPr algn="ctr"/>
            <a:r>
              <a:rPr lang="ru-RU" sz="3200" b="1"/>
              <a:t> фазами</a:t>
            </a:r>
          </a:p>
          <a:p>
            <a:pPr algn="ctr"/>
            <a:r>
              <a:rPr lang="ru-RU" sz="3200" b="1"/>
              <a:t> экономического</a:t>
            </a:r>
          </a:p>
          <a:p>
            <a:pPr algn="ctr"/>
            <a:r>
              <a:rPr lang="ru-RU" sz="3200" b="1"/>
              <a:t>цикла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2758" y="5861340"/>
            <a:ext cx="77060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Технологическая -  связана с внедрением новых технологий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1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75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75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75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1" grpId="0" autoUpdateAnimBg="0"/>
      <p:bldP spid="21512" grpId="0" autoUpdateAnimBg="0"/>
      <p:bldP spid="21513" grpId="0" autoUpdateAnimBg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6564" y="1828186"/>
            <a:ext cx="4355976" cy="117947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Неполная занятость (скрытая безработица)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907704" y="260648"/>
            <a:ext cx="49530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Формы  </a:t>
            </a: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135744" y="1898566"/>
            <a:ext cx="42484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Сезонная безработица</a:t>
            </a:r>
            <a:r>
              <a:rPr lang="ru-RU" sz="2400" b="1" dirty="0" smtClean="0"/>
              <a:t> </a:t>
            </a: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28182" y="3007657"/>
            <a:ext cx="38341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Эта безработица знакома людям многих профессий, например все, кто обслуживает отдыхающих на курортах. Сезонно незанятые люди не подходят под 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определение безработного</a:t>
            </a: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, так как часто не занимаются поиском постоянного места работы.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3161546"/>
            <a:ext cx="39577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ситуация, при которой работник формально числится занятым, но заработной платы не получает, так как находится в вынужденном отпуске, или получает лишь часть своей нормальной оплаты, так как трудится неполный рабочий день.</a:t>
            </a:r>
          </a:p>
        </p:txBody>
      </p:sp>
    </p:spTree>
    <p:extLst>
      <p:ext uri="{BB962C8B-B14F-4D97-AF65-F5344CB8AC3E}">
        <p14:creationId xmlns:p14="http://schemas.microsoft.com/office/powerpoint/2010/main" val="90438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955" y="332656"/>
            <a:ext cx="8447856" cy="1143000"/>
          </a:xfrm>
        </p:spPr>
        <p:txBody>
          <a:bodyPr/>
          <a:lstStyle/>
          <a:p>
            <a:r>
              <a:rPr lang="ru-RU" dirty="0" smtClean="0"/>
              <a:t>Естественный уровень безработицы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5229200"/>
            <a:ext cx="7920880" cy="146754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DC8300"/>
                </a:solidFill>
              </a:rPr>
              <a:t>такое положение на  рынке труда, когда безработица не превышает естественного уровня</a:t>
            </a: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915816" y="1340766"/>
            <a:ext cx="5976664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600" b="1" i="1" dirty="0"/>
              <a:t>такой ее уровень, </a:t>
            </a:r>
          </a:p>
          <a:p>
            <a:pPr algn="ctr"/>
            <a:r>
              <a:rPr lang="ru-RU" sz="3600" b="1" i="1" dirty="0"/>
              <a:t>при котором существуют</a:t>
            </a:r>
          </a:p>
          <a:p>
            <a:pPr algn="ctr"/>
            <a:r>
              <a:rPr lang="ru-RU" sz="3600" b="1" i="1" dirty="0"/>
              <a:t>только фрикционная и </a:t>
            </a:r>
          </a:p>
          <a:p>
            <a:pPr algn="ctr"/>
            <a:r>
              <a:rPr lang="ru-RU" sz="3600" b="1" i="1" dirty="0"/>
              <a:t>структурная безработица </a:t>
            </a:r>
          </a:p>
        </p:txBody>
      </p:sp>
      <p:pic>
        <p:nvPicPr>
          <p:cNvPr id="6" name="Picture 2" descr="http://rayti.ru/uploads/addon_articles/20150304144409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92896"/>
            <a:ext cx="2915816" cy="20410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3928" y="4293096"/>
            <a:ext cx="4585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Полная занятость -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0974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thelifecoachschool.com/wp-content/uploads/2011/02/bigstock-Question-The-Answer-38271739-300x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24374"/>
            <a:ext cx="2857500" cy="2333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609600"/>
            <a:ext cx="5279504" cy="1143000"/>
          </a:xfrm>
        </p:spPr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484784"/>
            <a:ext cx="6863680" cy="3536032"/>
          </a:xfrm>
        </p:spPr>
        <p:txBody>
          <a:bodyPr/>
          <a:lstStyle/>
          <a:p>
            <a:r>
              <a:rPr lang="ru-RU" sz="3200" b="1" dirty="0" smtClean="0"/>
              <a:t>Возможна ли 100% занятость?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</a:p>
          <a:p>
            <a:pPr>
              <a:buNone/>
            </a:pPr>
            <a:r>
              <a:rPr lang="ru-RU" dirty="0" smtClean="0"/>
              <a:t>                             или</a:t>
            </a:r>
          </a:p>
          <a:p>
            <a:endParaRPr lang="ru-RU" dirty="0" smtClean="0"/>
          </a:p>
          <a:p>
            <a:r>
              <a:rPr lang="ru-RU" sz="3200" b="1" dirty="0" smtClean="0"/>
              <a:t>Возможно ли отсутствие безработицы в экономике?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Общий доклад (стандартная)">
  <a:themeElements>
    <a:clrScheme name="Общий доклад (стандартная)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Общий доклад (стандартная)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бщий доклад (стандартная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ий доклад (стандартная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ий доклад (стандартная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бщий доклад (стандартная)">
  <a:themeElements>
    <a:clrScheme name="Общий доклад (стандартная)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Общий доклад (стандартная)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бщий доклад (стандартная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ий доклад (стандартная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ий доклад (стандартная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462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Общий доклад (стандартная)</vt:lpstr>
      <vt:lpstr>1_Общий доклад (стандартная)</vt:lpstr>
      <vt:lpstr>Clip</vt:lpstr>
      <vt:lpstr>Презентация PowerPoint</vt:lpstr>
      <vt:lpstr>Презентация PowerPoint</vt:lpstr>
      <vt:lpstr>Проблема</vt:lpstr>
      <vt:lpstr>          Причины и формы               безработицы. Естественный уровень безработицы.</vt:lpstr>
      <vt:lpstr>План урока:</vt:lpstr>
      <vt:lpstr>Презентация PowerPoint</vt:lpstr>
      <vt:lpstr>Презентация PowerPoint</vt:lpstr>
      <vt:lpstr>Естественный уровень безработицы</vt:lpstr>
      <vt:lpstr>Проблема</vt:lpstr>
      <vt:lpstr>Презентация PowerPoint</vt:lpstr>
      <vt:lpstr>Уровень безработицы по МОТ (Международной организации труда) (информация для практической работы со статистическим материалом) </vt:lpstr>
      <vt:lpstr>Домашнее задание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Занятость и безработица</dc:title>
  <dc:creator>Лена</dc:creator>
  <cp:lastModifiedBy>Лена</cp:lastModifiedBy>
  <cp:revision>22</cp:revision>
  <dcterms:created xsi:type="dcterms:W3CDTF">2012-11-14T21:44:36Z</dcterms:created>
  <dcterms:modified xsi:type="dcterms:W3CDTF">2015-10-19T19:30:04Z</dcterms:modified>
</cp:coreProperties>
</file>