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7" r:id="rId8"/>
    <p:sldId id="263" r:id="rId9"/>
    <p:sldId id="265" r:id="rId10"/>
    <p:sldId id="268" r:id="rId11"/>
    <p:sldId id="264" r:id="rId12"/>
    <p:sldId id="266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C99F-B8BF-436D-9774-46C0009722C3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4026-954E-4EEE-B487-4D190E467E2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C99F-B8BF-436D-9774-46C0009722C3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4026-954E-4EEE-B487-4D190E467E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C99F-B8BF-436D-9774-46C0009722C3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4026-954E-4EEE-B487-4D190E467E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C99F-B8BF-436D-9774-46C0009722C3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4026-954E-4EEE-B487-4D190E467E2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C99F-B8BF-436D-9774-46C0009722C3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4026-954E-4EEE-B487-4D190E467E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C99F-B8BF-436D-9774-46C0009722C3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4026-954E-4EEE-B487-4D190E467E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C99F-B8BF-436D-9774-46C0009722C3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4026-954E-4EEE-B487-4D190E467E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C99F-B8BF-436D-9774-46C0009722C3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4026-954E-4EEE-B487-4D190E467E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C99F-B8BF-436D-9774-46C0009722C3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4026-954E-4EEE-B487-4D190E467E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C99F-B8BF-436D-9774-46C0009722C3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4026-954E-4EEE-B487-4D190E467E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C99F-B8BF-436D-9774-46C0009722C3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4026-954E-4EEE-B487-4D190E467E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DB56C99F-B8BF-436D-9774-46C0009722C3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FBF84026-954E-4EEE-B487-4D190E467E2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926035" y="6021288"/>
            <a:ext cx="4211960" cy="836712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chemeClr val="bg1"/>
                </a:solidFill>
              </a:rPr>
              <a:t>Воспитатели: Рамазанова Р.К</a:t>
            </a:r>
            <a:r>
              <a:rPr lang="ru-RU" sz="1800" b="1" dirty="0" smtClean="0">
                <a:solidFill>
                  <a:schemeClr val="bg1"/>
                </a:solidFill>
              </a:rPr>
              <a:t>.,</a:t>
            </a:r>
          </a:p>
          <a:p>
            <a:r>
              <a:rPr lang="ru-RU" sz="1800" b="1" dirty="0" smtClean="0">
                <a:solidFill>
                  <a:schemeClr val="bg1"/>
                </a:solidFill>
              </a:rPr>
              <a:t>                      Рыбакова А.О.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403648" y="1"/>
            <a:ext cx="5616624" cy="1628799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«Русские народные сказки»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4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994122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ru-RU" sz="1800" b="1" cap="none" spc="0" dirty="0">
                <a:solidFill>
                  <a:srgbClr val="000000"/>
                </a:solidFill>
                <a:ea typeface="+mn-ea"/>
                <a:cs typeface="+mn-cs"/>
              </a:rPr>
              <a:t> </a:t>
            </a:r>
            <a:r>
              <a:rPr lang="ru-RU" sz="2800" b="1" cap="none" spc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Совместная деятельность детей и родителей.</a:t>
            </a:r>
            <a:br>
              <a:rPr lang="ru-RU" sz="2800" b="1" cap="none" spc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b="1" cap="none" spc="0" dirty="0">
                <a:solidFill>
                  <a:srgbClr val="000000"/>
                </a:solidFill>
                <a:ea typeface="+mn-ea"/>
                <a:cs typeface="+mn-cs"/>
              </a:rPr>
              <a:t>	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484783"/>
            <a:ext cx="784887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0000"/>
                </a:solidFill>
                <a:ea typeface="+mj-ea"/>
                <a:cs typeface="+mj-cs"/>
              </a:rPr>
              <a:t> 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Чтение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сказок, просмотр мультфильмов, художественных фильмов по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сказкам  заучивание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отрывков из сказок.</a:t>
            </a:r>
            <a:b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Совместное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творчество родителей и детей по изготовлению игрушек, поделок, рисунков по сказкам.</a:t>
            </a:r>
            <a:b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Изготовление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костюмов для драматизаций.</a:t>
            </a:r>
            <a:b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Оформление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выставки «Моя любимая сказка»» </a:t>
            </a:r>
            <a:b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Пальчиковый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театр  «Сказка про голодного волка»</a:t>
            </a:r>
            <a:r>
              <a:rPr lang="ru-RU" b="1" dirty="0">
                <a:solidFill>
                  <a:srgbClr val="000000"/>
                </a:solidFill>
                <a:ea typeface="+mj-ea"/>
                <a:cs typeface="+mj-cs"/>
              </a:rPr>
              <a:t/>
            </a:r>
            <a:br>
              <a:rPr lang="ru-RU" b="1" dirty="0">
                <a:solidFill>
                  <a:srgbClr val="000000"/>
                </a:solidFill>
                <a:ea typeface="+mj-ea"/>
                <a:cs typeface="+mj-cs"/>
              </a:rPr>
            </a:br>
            <a:r>
              <a:rPr lang="ru-RU" b="1" dirty="0">
                <a:solidFill>
                  <a:srgbClr val="000000"/>
                </a:solidFill>
                <a:ea typeface="+mj-ea"/>
                <a:cs typeface="+mj-cs"/>
              </a:rPr>
              <a:t>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255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:\фото проект\P117074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65" y="0"/>
            <a:ext cx="5148064" cy="35593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I:\фото проект\фото проект\IMAG078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0"/>
            <a:ext cx="3995936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I:\фото проект\наташа\2013-11-22 11.28.0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59324"/>
            <a:ext cx="5148064" cy="32660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847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354888" cy="908719"/>
          </a:xfrm>
        </p:spPr>
        <p:txBody>
          <a:bodyPr/>
          <a:lstStyle/>
          <a:p>
            <a:r>
              <a:rPr lang="ru-RU" sz="1800" b="1" cap="none" spc="0" dirty="0" smtClean="0">
                <a:solidFill>
                  <a:srgbClr val="000000"/>
                </a:solidFill>
                <a:ea typeface="+mn-ea"/>
                <a:cs typeface="+mn-cs"/>
              </a:rPr>
              <a:t/>
            </a:r>
            <a:br>
              <a:rPr lang="ru-RU" sz="1800" b="1" cap="none" spc="0" dirty="0" smtClean="0">
                <a:solidFill>
                  <a:srgbClr val="000000"/>
                </a:solidFill>
                <a:ea typeface="+mn-ea"/>
                <a:cs typeface="+mn-cs"/>
              </a:rPr>
            </a:br>
            <a:r>
              <a:rPr lang="ru-RU" sz="1800" b="1" cap="none" spc="0" dirty="0">
                <a:solidFill>
                  <a:srgbClr val="000000"/>
                </a:solidFill>
                <a:ea typeface="+mn-ea"/>
                <a:cs typeface="+mn-cs"/>
              </a:rPr>
              <a:t/>
            </a:r>
            <a:br>
              <a:rPr lang="ru-RU" sz="1800" b="1" cap="none" spc="0" dirty="0">
                <a:solidFill>
                  <a:srgbClr val="000000"/>
                </a:solidFill>
                <a:ea typeface="+mn-ea"/>
                <a:cs typeface="+mn-cs"/>
              </a:rPr>
            </a:br>
            <a:r>
              <a:rPr lang="ru-RU" sz="1800" b="1" cap="none" spc="0" dirty="0" smtClean="0">
                <a:solidFill>
                  <a:srgbClr val="000000"/>
                </a:solidFill>
                <a:ea typeface="+mn-ea"/>
                <a:cs typeface="+mn-cs"/>
              </a:rPr>
              <a:t/>
            </a:r>
            <a:br>
              <a:rPr lang="ru-RU" sz="1800" b="1" cap="none" spc="0" dirty="0" smtClean="0">
                <a:solidFill>
                  <a:srgbClr val="000000"/>
                </a:solidFill>
                <a:ea typeface="+mn-ea"/>
                <a:cs typeface="+mn-cs"/>
              </a:rPr>
            </a:br>
            <a:r>
              <a:rPr lang="ru-RU" sz="2800" b="1" cap="none" spc="0" dirty="0" smtClean="0">
                <a:solidFill>
                  <a:srgbClr val="000000"/>
                </a:solidFill>
                <a:ea typeface="+mn-ea"/>
                <a:cs typeface="+mn-cs"/>
              </a:rPr>
              <a:t>Заключительный этап.</a:t>
            </a:r>
            <a:br>
              <a:rPr lang="ru-RU" sz="2800" b="1" cap="none" spc="0" dirty="0" smtClean="0">
                <a:solidFill>
                  <a:srgbClr val="000000"/>
                </a:solidFill>
                <a:ea typeface="+mn-ea"/>
                <a:cs typeface="+mn-cs"/>
              </a:rPr>
            </a:br>
            <a:r>
              <a:rPr lang="ru-RU" sz="2800" b="1" cap="none" spc="0" dirty="0" smtClean="0">
                <a:solidFill>
                  <a:srgbClr val="000000"/>
                </a:solidFill>
                <a:ea typeface="+mn-ea"/>
                <a:cs typeface="+mn-cs"/>
              </a:rPr>
              <a:t>Открытое </a:t>
            </a:r>
            <a:r>
              <a:rPr lang="ru-RU" sz="2800" b="1" cap="none" spc="0" dirty="0">
                <a:solidFill>
                  <a:srgbClr val="000000"/>
                </a:solidFill>
                <a:ea typeface="+mn-ea"/>
                <a:cs typeface="+mn-cs"/>
              </a:rPr>
              <a:t>занятие </a:t>
            </a:r>
            <a:r>
              <a:rPr lang="ru-RU" sz="2800" b="1" cap="none" spc="0" dirty="0" smtClean="0">
                <a:solidFill>
                  <a:srgbClr val="000000"/>
                </a:solidFill>
                <a:ea typeface="+mn-ea"/>
                <a:cs typeface="+mn-cs"/>
              </a:rPr>
              <a:t>«</a:t>
            </a:r>
            <a:r>
              <a:rPr lang="ru-RU" sz="2800" b="1" cap="none" spc="0" dirty="0">
                <a:solidFill>
                  <a:srgbClr val="000000"/>
                </a:solidFill>
                <a:ea typeface="+mn-ea"/>
                <a:cs typeface="+mn-cs"/>
              </a:rPr>
              <a:t>Путешествие по сказкам» </a:t>
            </a:r>
            <a:endParaRPr lang="ru-RU" sz="2800" dirty="0"/>
          </a:p>
        </p:txBody>
      </p:sp>
      <p:pic>
        <p:nvPicPr>
          <p:cNvPr id="8194" name="Picture 2" descr="I:\фото проект\P11709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0" y="882645"/>
            <a:ext cx="4860032" cy="34077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I:\фото проект\P117091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882645"/>
            <a:ext cx="4572000" cy="34077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I:\фото проект\P117092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0" y="4290359"/>
            <a:ext cx="4709476" cy="25676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I:\фото проект\P117092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077072"/>
            <a:ext cx="4572000" cy="27809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018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r>
              <a:rPr lang="ru-RU" sz="2800" b="1" cap="none" spc="0" dirty="0">
                <a:solidFill>
                  <a:srgbClr val="000000"/>
                </a:solidFill>
                <a:latin typeface="Times New Roman"/>
                <a:ea typeface="Times New Roman"/>
                <a:cs typeface="+mn-cs"/>
              </a:rPr>
              <a:t>Результативность проекта</a:t>
            </a:r>
            <a:r>
              <a:rPr lang="ru-RU" sz="2800" cap="none" spc="0" dirty="0">
                <a:solidFill>
                  <a:srgbClr val="000000"/>
                </a:solidFill>
                <a:latin typeface="Times New Roman"/>
                <a:ea typeface="Times New Roman"/>
                <a:cs typeface="+mn-cs"/>
              </a:rPr>
              <a:t/>
            </a:r>
            <a:br>
              <a:rPr lang="ru-RU" sz="2800" cap="none" spc="0" dirty="0">
                <a:solidFill>
                  <a:srgbClr val="000000"/>
                </a:solidFill>
                <a:latin typeface="Times New Roman"/>
                <a:ea typeface="Times New Roman"/>
                <a:cs typeface="+mn-cs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484784"/>
            <a:ext cx="583264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Индивидуализация ребенка в группе сверстников, осознание своего социального «я»; приобретение ребенком таких важных социальных качеств личности, как самостоятельность, активность, социальная уверенность;</a:t>
            </a: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      Умение сотрудничать, сравнивать себя с другими, освоение разнообразных ролей в группе сверстников;</a:t>
            </a: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    Усвоение детьми правил, установленных самими детьми, которые выражаются в равенстве всех членов группы при получении общих благ (участие в общем деле):</a:t>
            </a: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    Умение планировать совместную деятельность, согласовывать свои действия и мнения с партнерами;</a:t>
            </a: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     Проявление доброты, отзывчивости и уважения к людям и братьям меньшим</a:t>
            </a:r>
            <a:r>
              <a:rPr lang="ru-RU" b="1" dirty="0" smtClean="0">
                <a:effectLst/>
                <a:latin typeface="Times New Roman"/>
                <a:ea typeface="Times New Roman"/>
              </a:rPr>
              <a:t>.</a:t>
            </a:r>
            <a:endParaRPr lang="ru-RU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6516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908720"/>
            <a:ext cx="7632848" cy="144016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Спасибо за внимание !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25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Актуальность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1600200"/>
            <a:ext cx="7706816" cy="3701008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современном мире проблема социального развития подрастающего поколения становится одной из актуальных. Родители и педагоги как никогда раньше обеспокоены тем, что нужно сделать, чтобы ребенок, входящий в мир, стал уверенным, счастливым, умным, добрым и успешным.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этом сложном процессе становления человека немало зависит от того, как ребенок адаптируется в мире людей, сможет ли он найти свое место в жизни и реализовать собственный потенциал.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Одним из эффективных механизмов, обеспечивающих социальное развитие детей, являются сказки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018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1556792"/>
            <a:ext cx="7924800" cy="114300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259632" y="1028343"/>
            <a:ext cx="669674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Развивать представления детей о мире, в котором они живут, об отношениях между людьми и о личностных и речевых характеристиках героев; знакомить детей с языковыми особенностями построения рассказа и поощрять их исполнение в сочинительстве; погружать детей в стихию грамотного литературного языка, обогащать словарный запас.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Формировать у ребенка социально-нравственные качества через чтение сказок, организацию игр по сказкам. Овладение детьми игровыми действиями, отражающие жизненные ситуации, развивать творческие способности через знакомство с русскими народными сказками.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3724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166843"/>
            <a:ext cx="72728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	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Создать условия для развития у детей самостоятельности и ответственности как основных ценностей системы взросления в процессе организации разновозрастного общения в условиях образовательного учреждения;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Обеспечить комплексное расширение и обогащение опыта конструктивного взаимодействия с окружающими на межличностном уровне, построения социальных отношений на основе своего неповторимого личностного потенциала;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Заложить начало формированию образа дошкольника как эмоционально привлекательной, социально желаемой роли;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32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96511" y="1542212"/>
            <a:ext cx="8496944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 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sz="28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Подготовительный: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опрос родителей и детей о том, какие книги дома читают, есть ли в домашней библиотеке сказки.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обсуждение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проекта, выяснение возможностей, средств, необходимых для реализации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проекта , создание  мини библиотеки в группе. 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71600" y="332656"/>
            <a:ext cx="7562800" cy="864096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ru-RU" sz="2800" b="1" cap="none" spc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Основные этапы  реализации </a:t>
            </a:r>
            <a:r>
              <a:rPr lang="ru-RU" sz="2800" b="1" cap="none" spc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проекта</a:t>
            </a:r>
            <a:r>
              <a:rPr lang="ru-RU" sz="2800" b="1" cap="none" spc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cap="none" spc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419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7848872" cy="490066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Мини- библиотека группы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I:\фото проект\P117074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35" y="908719"/>
            <a:ext cx="9112665" cy="59492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802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124744"/>
            <a:ext cx="7272808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Основной: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                         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 детей и воспитателя.</a:t>
            </a: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Чтение сказок.</a:t>
            </a:r>
          </a:p>
          <a:p>
            <a:pPr lvl="0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Рассматривание и сравнение  иллюстраций в детских книгах различных изданий.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Кукольный спектакль    «Репка»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Конкурс чтецов отрывков из произведений.</a:t>
            </a:r>
          </a:p>
          <a:p>
            <a:pPr lvl="0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Игры на звукоподражание</a:t>
            </a:r>
          </a:p>
          <a:p>
            <a:pPr lvl="0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Игра-фантазия “Если б я поймал золотую рыбку.”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Викторина по математике «Герои сказок в цифрах».</a:t>
            </a:r>
          </a:p>
          <a:p>
            <a:pPr lvl="0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Изготовление театров.</a:t>
            </a:r>
          </a:p>
          <a:p>
            <a:pPr lvl="0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Оформление выставки детских работ по сказкам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59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7993063" cy="908050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ru-RU" sz="1800" cap="none" spc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cap="none" spc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I:\фото проект\фото проект\IMAG080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08" y="116632"/>
            <a:ext cx="4863213" cy="34890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I:\фото проект\фото проект\IMAG080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736" y="116632"/>
            <a:ext cx="4426559" cy="34890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I:\фото проект\фото проект\IMAG080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417" y="3501009"/>
            <a:ext cx="4885630" cy="33296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I:\фото проект\P117074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501009"/>
            <a:ext cx="4572000" cy="33296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958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 descr="I:\фото проект\наташа\2013-11-22 11.35.4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37" y="17714"/>
            <a:ext cx="4554026" cy="37170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I:\фото проект\наташа\2013-11-22 11.38.3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37170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I:\фото проект\наташа\2013-11-22 11.39.1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17032"/>
            <a:ext cx="4572000" cy="31409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I:\фото проект\наташа\2013-11-22 11.39.2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0174" y="3717032"/>
            <a:ext cx="4573825" cy="31409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08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275</TotalTime>
  <Words>318</Words>
  <Application>Microsoft Office PowerPoint</Application>
  <PresentationFormat>Экран (4:3)</PresentationFormat>
  <Paragraphs>45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Горизонт</vt:lpstr>
      <vt:lpstr>Проект «Русские народные сказки»</vt:lpstr>
      <vt:lpstr>Актуальность</vt:lpstr>
      <vt:lpstr>   </vt:lpstr>
      <vt:lpstr>Презентация PowerPoint</vt:lpstr>
      <vt:lpstr>Основные этапы  реализации проекта </vt:lpstr>
      <vt:lpstr>Мини- библиотека группы</vt:lpstr>
      <vt:lpstr>Презентация PowerPoint</vt:lpstr>
      <vt:lpstr> </vt:lpstr>
      <vt:lpstr>Презентация PowerPoint</vt:lpstr>
      <vt:lpstr> Совместная деятельность детей и родителей.  </vt:lpstr>
      <vt:lpstr>Презентация PowerPoint</vt:lpstr>
      <vt:lpstr>   Заключительный этап. Открытое занятие «Путешествие по сказкам» </vt:lpstr>
      <vt:lpstr>Результативность проекта </vt:lpstr>
      <vt:lpstr>Спасибо за внимание 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german</dc:creator>
  <cp:lastModifiedBy>german</cp:lastModifiedBy>
  <cp:revision>26</cp:revision>
  <dcterms:created xsi:type="dcterms:W3CDTF">2013-11-25T11:45:58Z</dcterms:created>
  <dcterms:modified xsi:type="dcterms:W3CDTF">2015-10-19T03:58:04Z</dcterms:modified>
</cp:coreProperties>
</file>