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5" r:id="rId3"/>
    <p:sldId id="272" r:id="rId4"/>
    <p:sldId id="257" r:id="rId5"/>
    <p:sldId id="263" r:id="rId6"/>
    <p:sldId id="264" r:id="rId7"/>
    <p:sldId id="268" r:id="rId8"/>
    <p:sldId id="269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r>
              <a:rPr lang="ru-RU" sz="3600" b="1" dirty="0">
                <a:latin typeface="Comic Sans MS" panose="030F0702030302020204" pitchFamily="66" charset="0"/>
              </a:rPr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</a:t>
            </a:r>
            <a:r>
              <a:rPr lang="ru-RU" sz="3600" b="1" dirty="0" smtClean="0">
                <a:latin typeface="Comic Sans MS" panose="030F0702030302020204" pitchFamily="66" charset="0"/>
              </a:rPr>
              <a:t>цели</a:t>
            </a:r>
            <a:r>
              <a:rPr lang="ru-RU" sz="3600" b="1" dirty="0">
                <a:latin typeface="Comic Sans MS" panose="030F0702030302020204" pitchFamily="66" charset="0"/>
              </a:rPr>
              <a:t>.  </a:t>
            </a:r>
            <a:endParaRPr lang="ru-RU" sz="3600" b="1" dirty="0" smtClean="0">
              <a:latin typeface="Comic Sans MS" panose="030F0702030302020204" pitchFamily="66" charset="0"/>
            </a:endParaRPr>
          </a:p>
          <a:p>
            <a:pPr marL="274320" lvl="1" indent="0">
              <a:buNone/>
            </a:pPr>
            <a:r>
              <a:rPr lang="ru-RU" altLang="ru-RU" sz="3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                         А</a:t>
            </a:r>
            <a:r>
              <a:rPr lang="ru-RU" altLang="ru-RU" sz="3600" dirty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ru-RU" altLang="ru-RU" sz="3600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Маркушевич</a:t>
            </a:r>
            <a:endParaRPr lang="ru-RU" altLang="ru-RU" sz="3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57299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«4» – </a:t>
            </a:r>
            <a:r>
              <a:rPr lang="ru-RU" sz="4400" dirty="0" err="1" smtClean="0">
                <a:latin typeface="Comic Sans MS" pitchFamily="66" charset="0"/>
              </a:rPr>
              <a:t>т.с</a:t>
            </a:r>
            <a:r>
              <a:rPr lang="ru-RU" sz="4400" dirty="0" smtClean="0">
                <a:latin typeface="Comic Sans MS" pitchFamily="66" charset="0"/>
              </a:rPr>
              <a:t>. 44 № 75 (1)</a:t>
            </a:r>
          </a:p>
          <a:p>
            <a:r>
              <a:rPr lang="ru-RU" sz="4400" dirty="0" smtClean="0">
                <a:latin typeface="Comic Sans MS" pitchFamily="66" charset="0"/>
              </a:rPr>
              <a:t>«5» – </a:t>
            </a:r>
            <a:r>
              <a:rPr lang="ru-RU" sz="4400" dirty="0" err="1" smtClean="0">
                <a:latin typeface="Comic Sans MS" pitchFamily="66" charset="0"/>
              </a:rPr>
              <a:t>т.с</a:t>
            </a:r>
            <a:r>
              <a:rPr lang="ru-RU" sz="4400" dirty="0" smtClean="0">
                <a:latin typeface="Comic Sans MS" pitchFamily="66" charset="0"/>
              </a:rPr>
              <a:t>. 44 № 75 (1, 2)</a:t>
            </a:r>
          </a:p>
          <a:p>
            <a:r>
              <a:rPr lang="ru-RU" sz="4400" dirty="0" smtClean="0">
                <a:latin typeface="Comic Sans MS" pitchFamily="66" charset="0"/>
              </a:rPr>
              <a:t>*  Составить задачу на нахождение времени совместной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322068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468" y="1484784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2, 6, 18, 53</a:t>
            </a:r>
            <a:r>
              <a:rPr lang="ru-RU" sz="4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,…</a:t>
            </a:r>
            <a:endParaRPr lang="ru-RU" sz="4800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162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числовую последовательность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468" y="1484784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75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:5    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48 :4    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84 : 7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100 :25      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560 :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     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35 ∙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   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46 ∙ 3                 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138</a:t>
            </a:r>
          </a:p>
          <a:p>
            <a:pPr marL="0" indent="0">
              <a:buNone/>
            </a:pP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54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Comic Sans MS" pitchFamily="66" charset="0"/>
              </a:rPr>
              <a:t>Тема урока:</a:t>
            </a:r>
          </a:p>
          <a:p>
            <a:pPr algn="ctr"/>
            <a:endParaRPr lang="ru-RU" sz="44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Время совместной работы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5361" name="Picture 1" descr="C:\Documents and Settings\Класс 21\Мои документы\Мои рисунки\Изображение\Изображение 8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500438"/>
            <a:ext cx="350043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330832"/>
              </p:ext>
            </p:extLst>
          </p:nvPr>
        </p:nvGraphicFramePr>
        <p:xfrm>
          <a:off x="285719" y="357165"/>
          <a:ext cx="8102705" cy="6024162"/>
        </p:xfrm>
        <a:graphic>
          <a:graphicData uri="http://schemas.openxmlformats.org/drawingml/2006/table">
            <a:tbl>
              <a:tblPr/>
              <a:tblGrid>
                <a:gridCol w="2751479"/>
                <a:gridCol w="5351226"/>
              </a:tblGrid>
              <a:tr h="155034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Номер </a:t>
                      </a:r>
                      <a:br>
                        <a:rPr lang="ru-RU" sz="28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</a:br>
                      <a:r>
                        <a:rPr lang="ru-RU" sz="28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бригады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Производительность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45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3200" b="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зд</a:t>
                      </a:r>
                      <a:r>
                        <a:rPr lang="ru-RU" sz="3200" b="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./год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45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6 зд./год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45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3200" b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b="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зд</a:t>
                      </a:r>
                      <a:r>
                        <a:rPr lang="ru-RU" sz="3200" b="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./год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45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3200" b="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зд</a:t>
                      </a:r>
                      <a:r>
                        <a:rPr lang="ru-RU" sz="3200" b="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./год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683889"/>
              </p:ext>
            </p:extLst>
          </p:nvPr>
        </p:nvGraphicFramePr>
        <p:xfrm>
          <a:off x="285720" y="921727"/>
          <a:ext cx="8572558" cy="5823555"/>
        </p:xfrm>
        <a:graphic>
          <a:graphicData uri="http://schemas.openxmlformats.org/drawingml/2006/table">
            <a:tbl>
              <a:tblPr/>
              <a:tblGrid>
                <a:gridCol w="2702104"/>
                <a:gridCol w="2160240"/>
                <a:gridCol w="2088232"/>
                <a:gridCol w="1621982"/>
              </a:tblGrid>
              <a:tr h="2114211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Производительность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Время </a:t>
                      </a:r>
                      <a:br>
                        <a:rPr lang="ru-RU" sz="2800" b="1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</a:br>
                      <a:r>
                        <a:rPr lang="ru-RU" sz="2800" b="1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работы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Объём </a:t>
                      </a:r>
                      <a:br>
                        <a:rPr lang="ru-RU" sz="2800" b="1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</a:br>
                      <a:r>
                        <a:rPr lang="ru-RU" sz="2800" b="1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работы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5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1-я бригада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5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2-я бригада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5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omic Sans MS" panose="030F0702030302020204" pitchFamily="66" charset="0"/>
                          <a:ea typeface="Times New Roman"/>
                          <a:cs typeface="Times New Roman"/>
                        </a:rPr>
                        <a:t>1-я и 2-я бригады вместе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57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№182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№185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7" y="1500174"/>
          <a:ext cx="8501120" cy="4880998"/>
        </p:xfrm>
        <a:graphic>
          <a:graphicData uri="http://schemas.openxmlformats.org/drawingml/2006/table">
            <a:tbl>
              <a:tblPr/>
              <a:tblGrid>
                <a:gridCol w="2756290"/>
                <a:gridCol w="2315807"/>
                <a:gridCol w="1887727"/>
                <a:gridCol w="1541296"/>
              </a:tblGrid>
              <a:tr h="162301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Производительность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Время </a:t>
                      </a:r>
                      <a:b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</a:br>
                      <a: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работы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Объём </a:t>
                      </a:r>
                      <a:b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</a:br>
                      <a: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работы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4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cap="all">
                          <a:latin typeface="Comic Sans MS" pitchFamily="66" charset="0"/>
                          <a:ea typeface="Times New Roman"/>
                          <a:cs typeface="Times New Roman"/>
                        </a:rPr>
                        <a:t>1-</a:t>
                      </a: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я бригада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? 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9 </a:t>
                      </a:r>
                      <a:r>
                        <a:rPr lang="ru-RU" sz="32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дн</a:t>
                      </a:r>
                      <a:r>
                        <a:rPr lang="ru-RU" sz="32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36 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4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2-я бригада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? 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18 дн.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36 т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4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1-я и 2-я бригады 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? 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omic Sans MS" pitchFamily="66" charset="0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36 т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 задача №185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57299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</a:t>
            </a:r>
            <a:r>
              <a:rPr lang="ru-RU" sz="3200" dirty="0" smtClean="0">
                <a:latin typeface="Comic Sans MS" pitchFamily="66" charset="0"/>
              </a:rPr>
              <a:t>) 36 : 9 = 4 (т/</a:t>
            </a:r>
            <a:r>
              <a:rPr lang="ru-RU" sz="3200" dirty="0" err="1" smtClean="0">
                <a:latin typeface="Comic Sans MS" pitchFamily="66" charset="0"/>
              </a:rPr>
              <a:t>дн</a:t>
            </a:r>
            <a:r>
              <a:rPr lang="ru-RU" sz="3200" dirty="0" smtClean="0">
                <a:latin typeface="Comic Sans MS" pitchFamily="66" charset="0"/>
              </a:rPr>
              <a:t>.) – производительность       1-й бригады;</a:t>
            </a:r>
          </a:p>
          <a:p>
            <a:r>
              <a:rPr lang="ru-RU" sz="3200" dirty="0" smtClean="0">
                <a:latin typeface="Comic Sans MS" pitchFamily="66" charset="0"/>
              </a:rPr>
              <a:t>2) 36 : 18 = 2 (т/</a:t>
            </a:r>
            <a:r>
              <a:rPr lang="ru-RU" sz="3200" dirty="0" err="1" smtClean="0">
                <a:latin typeface="Comic Sans MS" pitchFamily="66" charset="0"/>
              </a:rPr>
              <a:t>дн</a:t>
            </a:r>
            <a:r>
              <a:rPr lang="ru-RU" sz="3200" dirty="0" smtClean="0">
                <a:latin typeface="Comic Sans MS" pitchFamily="66" charset="0"/>
              </a:rPr>
              <a:t>.) – производительность 2-й бригады;</a:t>
            </a:r>
          </a:p>
          <a:p>
            <a:r>
              <a:rPr lang="ru-RU" sz="3200" dirty="0" smtClean="0">
                <a:latin typeface="Comic Sans MS" pitchFamily="66" charset="0"/>
              </a:rPr>
              <a:t>3) 4 + 2 = 6 (т/</a:t>
            </a:r>
            <a:r>
              <a:rPr lang="ru-RU" sz="3200" dirty="0" err="1" smtClean="0">
                <a:latin typeface="Comic Sans MS" pitchFamily="66" charset="0"/>
              </a:rPr>
              <a:t>дн</a:t>
            </a:r>
            <a:r>
              <a:rPr lang="ru-RU" sz="3200" dirty="0" smtClean="0">
                <a:latin typeface="Comic Sans MS" pitchFamily="66" charset="0"/>
              </a:rPr>
              <a:t>.) – производительность при совместной работе;</a:t>
            </a:r>
          </a:p>
          <a:p>
            <a:r>
              <a:rPr lang="ru-RU" sz="3200" dirty="0" smtClean="0">
                <a:latin typeface="Comic Sans MS" pitchFamily="66" charset="0"/>
              </a:rPr>
              <a:t>4) 36 : 6 = 6 (</a:t>
            </a:r>
            <a:r>
              <a:rPr lang="ru-RU" sz="3200" dirty="0" err="1" smtClean="0">
                <a:latin typeface="Comic Sans MS" pitchFamily="66" charset="0"/>
              </a:rPr>
              <a:t>дн</a:t>
            </a:r>
            <a:r>
              <a:rPr lang="ru-RU" sz="3200" dirty="0" smtClean="0">
                <a:latin typeface="Comic Sans MS" pitchFamily="66" charset="0"/>
              </a:rPr>
              <a:t>.) – время при совместной работе.</a:t>
            </a:r>
          </a:p>
          <a:p>
            <a:r>
              <a:rPr lang="ru-RU" sz="3200" dirty="0" smtClean="0">
                <a:latin typeface="Comic Sans MS" pitchFamily="66" charset="0"/>
              </a:rPr>
              <a:t>Ответ: 6 дней.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57299"/>
            <a:ext cx="8501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Самое лёгкое на уроке…</a:t>
            </a:r>
          </a:p>
          <a:p>
            <a:r>
              <a:rPr lang="ru-RU" sz="4400" dirty="0" smtClean="0">
                <a:latin typeface="Comic Sans MS" pitchFamily="66" charset="0"/>
              </a:rPr>
              <a:t>Самое трудное на уроке…</a:t>
            </a:r>
          </a:p>
          <a:p>
            <a:r>
              <a:rPr lang="ru-RU" sz="4400" dirty="0" smtClean="0">
                <a:latin typeface="Comic Sans MS" pitchFamily="66" charset="0"/>
              </a:rPr>
              <a:t>Больше всего понравилось…</a:t>
            </a:r>
          </a:p>
          <a:p>
            <a:r>
              <a:rPr lang="ru-RU" sz="4400" dirty="0" smtClean="0">
                <a:latin typeface="Comic Sans MS" pitchFamily="66" charset="0"/>
              </a:rPr>
              <a:t>Сегодня на уроке я понял, что…</a:t>
            </a:r>
          </a:p>
          <a:p>
            <a:r>
              <a:rPr lang="ru-RU" sz="4400" dirty="0" smtClean="0">
                <a:latin typeface="Comic Sans MS" pitchFamily="66" charset="0"/>
              </a:rPr>
              <a:t>Надо ещё…</a:t>
            </a:r>
          </a:p>
        </p:txBody>
      </p:sp>
    </p:spTree>
    <p:extLst>
      <p:ext uri="{BB962C8B-B14F-4D97-AF65-F5344CB8AC3E}">
        <p14:creationId xmlns:p14="http://schemas.microsoft.com/office/powerpoint/2010/main" val="355118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124</TotalTime>
  <Words>280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Comic Sans MS</vt:lpstr>
      <vt:lpstr>Georgia</vt:lpstr>
      <vt:lpstr>Times New Roman</vt:lpstr>
      <vt:lpstr>Wingdings</vt:lpstr>
      <vt:lpstr>Wingdings 2</vt:lpstr>
      <vt:lpstr>Официальная</vt:lpstr>
      <vt:lpstr>Презентация PowerPoint</vt:lpstr>
      <vt:lpstr>Продолжи числовую последовательность</vt:lpstr>
      <vt:lpstr>Вычисли </vt:lpstr>
      <vt:lpstr>Презентация PowerPoint</vt:lpstr>
      <vt:lpstr>Презентация PowerPoint</vt:lpstr>
      <vt:lpstr> №182</vt:lpstr>
      <vt:lpstr> №185</vt:lpstr>
      <vt:lpstr>Решение: задача №185</vt:lpstr>
      <vt:lpstr>Презентация PowerPoint</vt:lpstr>
      <vt:lpstr>Домашняя работа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Арифметический диктант</dc:title>
  <cp:lastModifiedBy>Лариса</cp:lastModifiedBy>
  <cp:revision>16</cp:revision>
  <dcterms:modified xsi:type="dcterms:W3CDTF">2015-03-18T18:08:29Z</dcterms:modified>
</cp:coreProperties>
</file>