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0" r:id="rId4"/>
    <p:sldId id="263" r:id="rId5"/>
    <p:sldId id="262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1.png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1.gif"/><Relationship Id="rId4" Type="http://schemas.openxmlformats.org/officeDocument/2006/relationships/image" Target="../media/image20.png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928670"/>
            <a:ext cx="5429288" cy="8431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latin typeface="Monotype Corsiva" pitchFamily="66" charset="0"/>
              </a:rPr>
              <a:t> Урок – презентация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785926"/>
            <a:ext cx="6858048" cy="2714644"/>
          </a:xfrm>
        </p:spPr>
        <p:txBody>
          <a:bodyPr/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 Тема: Сила упругости.                  Закон Гука.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4929198"/>
            <a:ext cx="74209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23.11.2010  </a:t>
            </a:r>
            <a:r>
              <a:rPr lang="ru-RU" sz="2400" dirty="0" smtClean="0">
                <a:latin typeface="Monotype Corsiva" pitchFamily="66" charset="0"/>
              </a:rPr>
              <a:t>                                </a:t>
            </a:r>
            <a:r>
              <a:rPr lang="ru-RU" sz="2400" dirty="0" smtClean="0">
                <a:latin typeface="Monotype Corsiva" pitchFamily="66" charset="0"/>
              </a:rPr>
              <a:t>учитель физики Николаева И.В.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                      ГОУ гимназия №293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                      Красносельский р-н </a:t>
            </a:r>
          </a:p>
          <a:p>
            <a:r>
              <a:rPr lang="ru-RU" sz="2400" dirty="0" smtClean="0">
                <a:latin typeface="Monotype Corsiva" pitchFamily="66" charset="0"/>
              </a:rPr>
              <a:t>                                                     г. Санкт-Петербург                       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3714752"/>
            <a:ext cx="1928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  <a:hlinkClick r:id="rId2" action="ppaction://hlinksldjump"/>
              </a:rPr>
              <a:t>7класс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86050" y="214290"/>
            <a:ext cx="4207962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Monotype Corsiva" pitchFamily="66" charset="0"/>
              </a:rPr>
              <a:t>Домашнее задание</a:t>
            </a:r>
            <a:endParaRPr lang="ru-RU" b="1" u="sng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052638"/>
          </a:xfrm>
        </p:spPr>
        <p:txBody>
          <a:bodyPr>
            <a:normAutofit fontScale="70000" lnSpcReduction="20000"/>
          </a:bodyPr>
          <a:lstStyle/>
          <a:p>
            <a:r>
              <a:rPr lang="ru-RU" sz="5700" b="1" dirty="0" smtClean="0">
                <a:latin typeface="Monotype Corsiva" pitchFamily="66" charset="0"/>
              </a:rPr>
              <a:t>§25</a:t>
            </a:r>
          </a:p>
          <a:p>
            <a:r>
              <a:rPr lang="ru-RU" sz="5700" b="1" dirty="0" smtClean="0">
                <a:latin typeface="Monotype Corsiva" pitchFamily="66" charset="0"/>
              </a:rPr>
              <a:t>сборник задач  Перышкин </a:t>
            </a:r>
          </a:p>
          <a:p>
            <a:pPr>
              <a:buNone/>
            </a:pPr>
            <a:r>
              <a:rPr lang="ru-RU" sz="5700" b="1" dirty="0" smtClean="0">
                <a:latin typeface="Monotype Corsiva" pitchFamily="66" charset="0"/>
              </a:rPr>
              <a:t>    № 190,191,198,206 </a:t>
            </a:r>
          </a:p>
          <a:p>
            <a:pPr>
              <a:buNone/>
            </a:pPr>
            <a:r>
              <a:rPr lang="ru-RU" dirty="0" smtClean="0">
                <a:latin typeface="Century Gothic"/>
              </a:rPr>
              <a:t>           </a:t>
            </a:r>
            <a:endParaRPr lang="ru-RU" dirty="0"/>
          </a:p>
        </p:txBody>
      </p:sp>
      <p:pic>
        <p:nvPicPr>
          <p:cNvPr id="21506" name="Picture 2" descr="http://class-fizika.narod.ru/9_class/20/p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3429000"/>
            <a:ext cx="976315" cy="2883884"/>
          </a:xfrm>
          <a:prstGeom prst="rect">
            <a:avLst/>
          </a:prstGeom>
          <a:noFill/>
        </p:spPr>
      </p:pic>
      <p:pic>
        <p:nvPicPr>
          <p:cNvPr id="21508" name="Picture 4" descr="http://class-fizika.narod.ru/9_class/20/ov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7" y="3857628"/>
            <a:ext cx="1764731" cy="247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6429420"/>
          </a:xfrm>
        </p:spPr>
        <p:txBody>
          <a:bodyPr>
            <a:normAutofit/>
          </a:bodyPr>
          <a:lstStyle/>
          <a:p>
            <a:pPr marL="571500" indent="-571500" algn="ctr">
              <a:buNone/>
            </a:pPr>
            <a:r>
              <a:rPr lang="ru-RU" sz="4000" b="1" i="1" u="sng" dirty="0" smtClean="0">
                <a:solidFill>
                  <a:schemeClr val="tx2">
                    <a:lumMod val="90000"/>
                  </a:schemeClr>
                </a:solidFill>
                <a:latin typeface="Monotype Corsiva" pitchFamily="66" charset="0"/>
              </a:rPr>
              <a:t>Ход урока:</a:t>
            </a:r>
          </a:p>
          <a:p>
            <a:pPr marL="571500" indent="-571500" algn="ctr">
              <a:buNone/>
            </a:pPr>
            <a:r>
              <a:rPr lang="en-US" sz="4000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I</a:t>
            </a: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.Повторим и вспомним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:</a:t>
            </a:r>
          </a:p>
          <a:p>
            <a:pPr algn="just"/>
            <a:r>
              <a:rPr lang="ru-RU" sz="2400" dirty="0" smtClean="0"/>
              <a:t>    </a:t>
            </a:r>
            <a:r>
              <a:rPr lang="ru-RU" sz="2400" b="1" i="1" dirty="0" smtClean="0"/>
              <a:t>Что такое сила? Единицы измерения силы.</a:t>
            </a:r>
          </a:p>
          <a:p>
            <a:pPr algn="just"/>
            <a:r>
              <a:rPr lang="ru-RU" sz="2400" b="1" i="1" dirty="0" smtClean="0"/>
              <a:t>    В чем заключается явление тяготения? Приведите примеры.</a:t>
            </a:r>
          </a:p>
          <a:p>
            <a:pPr algn="just"/>
            <a:r>
              <a:rPr lang="ru-RU" sz="2400" b="1" i="1" dirty="0" smtClean="0"/>
              <a:t>     Что называется силой тяжести? Какой ученый открыл     закон устанавливающий связь между силой притяжения и массой тела?</a:t>
            </a:r>
          </a:p>
          <a:p>
            <a:pPr algn="just"/>
            <a:r>
              <a:rPr lang="ru-RU" sz="2400" b="1" i="1" dirty="0" smtClean="0"/>
              <a:t>     В каком случае сила тяжести действующая на тело будет больше: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        </a:t>
            </a:r>
            <a:r>
              <a:rPr lang="ru-RU" sz="2400" b="1" dirty="0" smtClean="0">
                <a:solidFill>
                  <a:srgbClr val="002060"/>
                </a:solidFill>
                <a:latin typeface="Garamond" pitchFamily="18" charset="0"/>
              </a:rPr>
              <a:t>А)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aramond" pitchFamily="18" charset="0"/>
              </a:rPr>
              <a:t>                                     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;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Garamond" pitchFamily="18" charset="0"/>
              </a:rPr>
              <a:t>Б)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90000"/>
                  </a:schemeClr>
                </a:solidFill>
              </a:rPr>
              <a:t>тело находится на полюсе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chemeClr val="tx2">
                    <a:lumMod val="90000"/>
                  </a:schemeClr>
                </a:solidFill>
              </a:rPr>
              <a:t>                                                                        или на экваторе.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4" name="Picture 5" descr="glob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5357826"/>
            <a:ext cx="1071570" cy="132802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285852" y="5572140"/>
            <a:ext cx="107157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5кг       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 flipV="1">
            <a:off x="1571604" y="5429264"/>
            <a:ext cx="500066" cy="142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00166" y="5286388"/>
            <a:ext cx="642942" cy="142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>
            <a:hlinkClick r:id="rId3" action="ppaction://hlinksldjump"/>
          </p:cNvPr>
          <p:cNvSpPr/>
          <p:nvPr/>
        </p:nvSpPr>
        <p:spPr>
          <a:xfrm>
            <a:off x="2857488" y="5929330"/>
            <a:ext cx="78581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2кг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71802" y="5857892"/>
            <a:ext cx="357190" cy="71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00364" y="5715016"/>
            <a:ext cx="500066" cy="142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Объект 45"/>
          <p:cNvGraphicFramePr>
            <a:graphicFrameLocks noChangeAspect="1"/>
          </p:cNvGraphicFramePr>
          <p:nvPr/>
        </p:nvGraphicFramePr>
        <p:xfrm>
          <a:off x="3214678" y="3214686"/>
          <a:ext cx="3071834" cy="1214446"/>
        </p:xfrm>
        <a:graphic>
          <a:graphicData uri="http://schemas.openxmlformats.org/presentationml/2006/ole">
            <p:oleObj spid="_x0000_s1026" name="Формула" r:id="rId3" imgW="723600" imgH="241200" progId="Equation.3">
              <p:embed/>
            </p:oleObj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/>
        </p:nvGraphicFramePr>
        <p:xfrm>
          <a:off x="5500694" y="2643182"/>
          <a:ext cx="771531" cy="642942"/>
        </p:xfrm>
        <a:graphic>
          <a:graphicData uri="http://schemas.openxmlformats.org/presentationml/2006/ole">
            <p:oleObj spid="_x0000_s1028" name="Формула" r:id="rId4" imgW="304560" imgH="253800" progId="Equation.3">
              <p:embed/>
            </p:oleObj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1142976" y="857232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</a:t>
            </a:r>
            <a:r>
              <a:rPr lang="ru-RU" sz="2400" b="1" i="1" dirty="0" smtClean="0"/>
              <a:t>При подвешивании груза пружина растягивается (деформируется), а линейка прогибается (деформируется). Растяжение или прогибание прекращается тогда, когда                уравновешивается силой, возникающей при деформации, эта сила называется силой упругости</a:t>
            </a:r>
            <a:endParaRPr lang="ru-RU" sz="2400" b="1" i="1" dirty="0"/>
          </a:p>
        </p:txBody>
      </p:sp>
      <p:graphicFrame>
        <p:nvGraphicFramePr>
          <p:cNvPr id="1031" name="Содержимое 46"/>
          <p:cNvGraphicFramePr>
            <a:graphicFrameLocks noChangeAspect="1"/>
          </p:cNvGraphicFramePr>
          <p:nvPr/>
        </p:nvGraphicFramePr>
        <p:xfrm>
          <a:off x="5072066" y="1857364"/>
          <a:ext cx="918384" cy="571504"/>
        </p:xfrm>
        <a:graphic>
          <a:graphicData uri="http://schemas.openxmlformats.org/presentationml/2006/ole">
            <p:oleObj spid="_x0000_s1031" name="Формула" r:id="rId5" imgW="368280" imgH="228600" progId="Equation.3">
              <p:embed/>
            </p:oleObj>
          </a:graphicData>
        </a:graphic>
      </p:graphicFrame>
      <p:grpSp>
        <p:nvGrpSpPr>
          <p:cNvPr id="34" name="Группа 33"/>
          <p:cNvGrpSpPr/>
          <p:nvPr/>
        </p:nvGrpSpPr>
        <p:grpSpPr>
          <a:xfrm>
            <a:off x="714348" y="3000372"/>
            <a:ext cx="1785363" cy="3430418"/>
            <a:chOff x="642910" y="3000372"/>
            <a:chExt cx="1785363" cy="343041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-282370" y="4617566"/>
              <a:ext cx="3236815" cy="2428"/>
            </a:xfrm>
            <a:prstGeom prst="line">
              <a:avLst/>
            </a:prstGeom>
            <a:ln w="508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008366" y="3538443"/>
              <a:ext cx="1310683" cy="2397"/>
            </a:xfrm>
            <a:prstGeom prst="line">
              <a:avLst/>
            </a:prstGeom>
            <a:ln w="508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Параллелограмм 13"/>
            <p:cNvSpPr/>
            <p:nvPr/>
          </p:nvSpPr>
          <p:spPr>
            <a:xfrm>
              <a:off x="642910" y="6215082"/>
              <a:ext cx="1419907" cy="215708"/>
            </a:xfrm>
            <a:prstGeom prst="parallelogra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1994118" y="3754135"/>
              <a:ext cx="431416" cy="2428"/>
            </a:xfrm>
            <a:prstGeom prst="line">
              <a:avLst/>
            </a:prstGeom>
            <a:ln w="412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1991379" y="3969858"/>
              <a:ext cx="218447" cy="107854"/>
            </a:xfrm>
            <a:prstGeom prst="line">
              <a:avLst/>
            </a:prstGeom>
            <a:ln w="508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991379" y="4077712"/>
              <a:ext cx="327671" cy="10785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 flipV="1">
              <a:off x="1991379" y="4185566"/>
              <a:ext cx="327671" cy="215708"/>
            </a:xfrm>
            <a:prstGeom prst="line">
              <a:avLst/>
            </a:prstGeom>
            <a:ln w="508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991379" y="4401274"/>
              <a:ext cx="327671" cy="10785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 flipV="1">
              <a:off x="1991379" y="4509128"/>
              <a:ext cx="327671" cy="215708"/>
            </a:xfrm>
            <a:prstGeom prst="line">
              <a:avLst/>
            </a:prstGeom>
            <a:ln w="508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991379" y="4724835"/>
              <a:ext cx="218447" cy="10785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2048045" y="4994455"/>
              <a:ext cx="323562" cy="242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Скругленный прямоугольник 32"/>
            <p:cNvSpPr/>
            <p:nvPr/>
          </p:nvSpPr>
          <p:spPr>
            <a:xfrm rot="10800000">
              <a:off x="1991379" y="5156251"/>
              <a:ext cx="436894" cy="4314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Овал 39"/>
            <p:cNvSpPr/>
            <p:nvPr/>
          </p:nvSpPr>
          <p:spPr>
            <a:xfrm flipH="1">
              <a:off x="1226814" y="3430589"/>
              <a:ext cx="218444" cy="215708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cxnSp>
        <p:nvCxnSpPr>
          <p:cNvPr id="42" name="Прямая со стрелкой 41"/>
          <p:cNvCxnSpPr/>
          <p:nvPr/>
        </p:nvCxnSpPr>
        <p:spPr>
          <a:xfrm rot="5400000">
            <a:off x="1850461" y="5793349"/>
            <a:ext cx="875764" cy="47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 flipH="1" flipV="1">
            <a:off x="1886511" y="4756373"/>
            <a:ext cx="798152" cy="79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Заголовок 2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357982" cy="490518"/>
          </a:xfrm>
        </p:spPr>
        <p:txBody>
          <a:bodyPr>
            <a:noAutofit/>
          </a:bodyPr>
          <a:lstStyle/>
          <a:p>
            <a:pPr algn="ctr"/>
            <a:r>
              <a:rPr sz="4000" i="1" smtClean="0">
                <a:solidFill>
                  <a:srgbClr val="002060"/>
                </a:solidFill>
                <a:latin typeface="Monotype Corsiva" pitchFamily="66" charset="0"/>
              </a:rPr>
              <a:t>II</a:t>
            </a:r>
            <a:r>
              <a:rPr lang="ru-RU" sz="4000" i="1" dirty="0" smtClean="0">
                <a:solidFill>
                  <a:srgbClr val="002060"/>
                </a:solidFill>
                <a:latin typeface="Monotype Corsiva" pitchFamily="66" charset="0"/>
              </a:rPr>
              <a:t>. Изучение нового материала</a:t>
            </a:r>
            <a:endParaRPr lang="ru-RU" sz="4000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graphicFrame>
        <p:nvGraphicFramePr>
          <p:cNvPr id="47" name="Содержимое 46"/>
          <p:cNvGraphicFramePr>
            <a:graphicFrameLocks noChangeAspect="1"/>
          </p:cNvGraphicFramePr>
          <p:nvPr>
            <p:ph idx="1"/>
          </p:nvPr>
        </p:nvGraphicFramePr>
        <p:xfrm>
          <a:off x="2578100" y="5572125"/>
          <a:ext cx="1266825" cy="785813"/>
        </p:xfrm>
        <a:graphic>
          <a:graphicData uri="http://schemas.openxmlformats.org/presentationml/2006/ole">
            <p:oleObj spid="_x0000_s1027" name="Формула" r:id="rId6" imgW="368280" imgH="22860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2643174" y="4357694"/>
          <a:ext cx="1072156" cy="882259"/>
        </p:xfrm>
        <a:graphic>
          <a:graphicData uri="http://schemas.openxmlformats.org/presentationml/2006/ole">
            <p:oleObj spid="_x0000_s1032" name="Формула" r:id="rId7" imgW="304560" imgH="253800" progId="Equation.3">
              <p:embed/>
            </p:oleObj>
          </a:graphicData>
        </a:graphic>
      </p:graphicFrame>
      <p:grpSp>
        <p:nvGrpSpPr>
          <p:cNvPr id="35" name="Группа 34"/>
          <p:cNvGrpSpPr/>
          <p:nvPr/>
        </p:nvGrpSpPr>
        <p:grpSpPr>
          <a:xfrm>
            <a:off x="5500694" y="4500570"/>
            <a:ext cx="3286148" cy="1218912"/>
            <a:chOff x="5500694" y="3987110"/>
            <a:chExt cx="3286148" cy="1218912"/>
          </a:xfrm>
        </p:grpSpPr>
        <p:sp>
          <p:nvSpPr>
            <p:cNvPr id="51" name="Скругленный прямоугольник 50"/>
            <p:cNvSpPr/>
            <p:nvPr/>
          </p:nvSpPr>
          <p:spPr>
            <a:xfrm>
              <a:off x="5500694" y="4830972"/>
              <a:ext cx="864776" cy="3750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7922066" y="4830972"/>
              <a:ext cx="864776" cy="3750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6106037" y="4737209"/>
              <a:ext cx="1988984" cy="187525"/>
            </a:xfrm>
            <a:custGeom>
              <a:avLst/>
              <a:gdLst>
                <a:gd name="connsiteX0" fmla="*/ 0 w 1289304"/>
                <a:gd name="connsiteY0" fmla="*/ 0 h 103632"/>
                <a:gd name="connsiteX1" fmla="*/ 612648 w 1289304"/>
                <a:gd name="connsiteY1" fmla="*/ 100584 h 103632"/>
                <a:gd name="connsiteX2" fmla="*/ 1289304 w 1289304"/>
                <a:gd name="connsiteY2" fmla="*/ 18288 h 10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89304" h="103632">
                  <a:moveTo>
                    <a:pt x="0" y="0"/>
                  </a:moveTo>
                  <a:cubicBezTo>
                    <a:pt x="198882" y="48768"/>
                    <a:pt x="397764" y="97536"/>
                    <a:pt x="612648" y="100584"/>
                  </a:cubicBezTo>
                  <a:cubicBezTo>
                    <a:pt x="827532" y="103632"/>
                    <a:pt x="1173480" y="30480"/>
                    <a:pt x="1289304" y="18288"/>
                  </a:cubicBezTo>
                </a:path>
              </a:pathLst>
            </a:custGeom>
            <a:ln w="666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6711380" y="3987110"/>
              <a:ext cx="778298" cy="93762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cxnSp>
        <p:nvCxnSpPr>
          <p:cNvPr id="59" name="Прямая со стрелкой 58"/>
          <p:cNvCxnSpPr/>
          <p:nvPr/>
        </p:nvCxnSpPr>
        <p:spPr>
          <a:xfrm rot="16200000" flipV="1">
            <a:off x="6462875" y="4824273"/>
            <a:ext cx="1218911" cy="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7429520" y="3571876"/>
          <a:ext cx="959737" cy="867155"/>
        </p:xfrm>
        <a:graphic>
          <a:graphicData uri="http://schemas.openxmlformats.org/presentationml/2006/ole">
            <p:oleObj spid="_x0000_s1029" name="Формула" r:id="rId8" imgW="304560" imgH="253800" progId="Equation.3">
              <p:embed/>
            </p:oleObj>
          </a:graphicData>
        </a:graphic>
      </p:graphicFrame>
      <p:graphicFrame>
        <p:nvGraphicFramePr>
          <p:cNvPr id="1030" name="Содержимое 46"/>
          <p:cNvGraphicFramePr>
            <a:graphicFrameLocks noChangeAspect="1"/>
          </p:cNvGraphicFramePr>
          <p:nvPr/>
        </p:nvGraphicFramePr>
        <p:xfrm>
          <a:off x="7286644" y="5500702"/>
          <a:ext cx="1151433" cy="776887"/>
        </p:xfrm>
        <a:graphic>
          <a:graphicData uri="http://schemas.openxmlformats.org/presentationml/2006/ole">
            <p:oleObj spid="_x0000_s1030" name="Формула" r:id="rId9" imgW="368280" imgH="228600" progId="Equation.3">
              <p:embed/>
            </p:oleObj>
          </a:graphicData>
        </a:graphic>
      </p:graphicFrame>
      <p:cxnSp>
        <p:nvCxnSpPr>
          <p:cNvPr id="86" name="Прямая со стрелкой 85"/>
          <p:cNvCxnSpPr/>
          <p:nvPr/>
        </p:nvCxnSpPr>
        <p:spPr>
          <a:xfrm rot="5400000">
            <a:off x="6537339" y="5535627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900113" y="260350"/>
            <a:ext cx="7223125" cy="1203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31750">
                <a:solidFill>
                  <a:srgbClr val="008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50000">
                    <a:srgbClr val="006600"/>
                  </a:gs>
                  <a:gs pos="100000">
                    <a:srgbClr val="00FF00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214414" y="4221163"/>
            <a:ext cx="2643206" cy="2279671"/>
            <a:chOff x="1214414" y="4221163"/>
            <a:chExt cx="2643206" cy="2279671"/>
          </a:xfrm>
        </p:grpSpPr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1214414" y="4221163"/>
              <a:ext cx="26432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solidFill>
                    <a:srgbClr val="00CC00"/>
                  </a:solidFill>
                  <a:latin typeface="Comic Sans MS" pitchFamily="66" charset="0"/>
                </a:rPr>
                <a:t>РАСТЯЖЕНИЕ</a:t>
              </a:r>
            </a:p>
          </p:txBody>
        </p:sp>
        <p:pic>
          <p:nvPicPr>
            <p:cNvPr id="5140" name="Picture 20" descr="03a-i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48055" y="4724400"/>
              <a:ext cx="1742846" cy="1776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" name="Группа 30"/>
          <p:cNvGrpSpPr/>
          <p:nvPr/>
        </p:nvGrpSpPr>
        <p:grpSpPr>
          <a:xfrm>
            <a:off x="5429256" y="4286256"/>
            <a:ext cx="1684334" cy="1948670"/>
            <a:chOff x="5429256" y="4286256"/>
            <a:chExt cx="1684334" cy="1948670"/>
          </a:xfrm>
        </p:grpSpPr>
        <p:sp>
          <p:nvSpPr>
            <p:cNvPr id="5135" name="Text Box 15"/>
            <p:cNvSpPr txBox="1">
              <a:spLocks noChangeArrowheads="1"/>
            </p:cNvSpPr>
            <p:nvPr/>
          </p:nvSpPr>
          <p:spPr bwMode="auto">
            <a:xfrm>
              <a:off x="5500694" y="4286256"/>
              <a:ext cx="1500199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solidFill>
                    <a:srgbClr val="00CC00"/>
                  </a:solidFill>
                  <a:latin typeface="Comic Sans MS" pitchFamily="66" charset="0"/>
                </a:rPr>
                <a:t>СДВИГ</a:t>
              </a:r>
            </a:p>
          </p:txBody>
        </p:sp>
        <p:pic>
          <p:nvPicPr>
            <p:cNvPr id="5141" name="Picture 21" descr="Fig_7_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29256" y="4786322"/>
              <a:ext cx="1684334" cy="144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Группа 31"/>
          <p:cNvGrpSpPr/>
          <p:nvPr/>
        </p:nvGrpSpPr>
        <p:grpSpPr>
          <a:xfrm>
            <a:off x="7072330" y="2571744"/>
            <a:ext cx="1928826" cy="2286016"/>
            <a:chOff x="7072330" y="2571744"/>
            <a:chExt cx="1928826" cy="2286016"/>
          </a:xfrm>
        </p:grpSpPr>
        <p:sp>
          <p:nvSpPr>
            <p:cNvPr id="5139" name="Text Box 19"/>
            <p:cNvSpPr txBox="1">
              <a:spLocks noChangeArrowheads="1"/>
            </p:cNvSpPr>
            <p:nvPr/>
          </p:nvSpPr>
          <p:spPr bwMode="auto">
            <a:xfrm>
              <a:off x="7143768" y="2571744"/>
              <a:ext cx="1857388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solidFill>
                    <a:srgbClr val="00CC00"/>
                  </a:solidFill>
                  <a:latin typeface="Comic Sans MS" pitchFamily="66" charset="0"/>
                </a:rPr>
                <a:t>СЖАТИЕ</a:t>
              </a:r>
            </a:p>
          </p:txBody>
        </p:sp>
        <p:pic>
          <p:nvPicPr>
            <p:cNvPr id="5143" name="Picture 23" descr="xva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72330" y="3286124"/>
              <a:ext cx="1903539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Группа 29"/>
          <p:cNvGrpSpPr/>
          <p:nvPr/>
        </p:nvGrpSpPr>
        <p:grpSpPr>
          <a:xfrm>
            <a:off x="3357554" y="2643182"/>
            <a:ext cx="2366970" cy="2286016"/>
            <a:chOff x="3357554" y="2643182"/>
            <a:chExt cx="2366970" cy="2286016"/>
          </a:xfrm>
        </p:grpSpPr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3357554" y="2643182"/>
              <a:ext cx="2366970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solidFill>
                    <a:srgbClr val="00CC00"/>
                  </a:solidFill>
                  <a:latin typeface="Comic Sans MS" pitchFamily="66" charset="0"/>
                </a:rPr>
                <a:t>КРУЧЕНИЕ</a:t>
              </a:r>
            </a:p>
          </p:txBody>
        </p:sp>
        <p:grpSp>
          <p:nvGrpSpPr>
            <p:cNvPr id="2" name="Group 27"/>
            <p:cNvGrpSpPr>
              <a:grpSpLocks/>
            </p:cNvGrpSpPr>
            <p:nvPr/>
          </p:nvGrpSpPr>
          <p:grpSpPr bwMode="auto">
            <a:xfrm>
              <a:off x="3786182" y="3143248"/>
              <a:ext cx="1571636" cy="1785950"/>
              <a:chOff x="2472" y="2432"/>
              <a:chExt cx="840" cy="942"/>
            </a:xfrm>
          </p:grpSpPr>
          <p:graphicFrame>
            <p:nvGraphicFramePr>
              <p:cNvPr id="1026" name="Object 2"/>
              <p:cNvGraphicFramePr>
                <a:graphicFrameLocks noChangeAspect="1"/>
              </p:cNvGraphicFramePr>
              <p:nvPr/>
            </p:nvGraphicFramePr>
            <p:xfrm>
              <a:off x="2472" y="2432"/>
              <a:ext cx="840" cy="942"/>
            </p:xfrm>
            <a:graphic>
              <a:graphicData uri="http://schemas.openxmlformats.org/presentationml/2006/ole">
                <p:oleObj spid="_x0000_s4098" name="Точечный рисунок" r:id="rId6" imgW="1333333" imgH="1495634" progId="PBrush">
                  <p:embed/>
                </p:oleObj>
              </a:graphicData>
            </a:graphic>
          </p:graphicFrame>
          <p:pic>
            <p:nvPicPr>
              <p:cNvPr id="1046" name="Picture 24" descr="32[1]"/>
              <p:cNvPicPr>
                <a:picLocks noChangeAspect="1" noChangeArrowheads="1" noCrop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517" y="2568"/>
                <a:ext cx="771" cy="7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3" name="TextBox 22"/>
          <p:cNvSpPr txBox="1"/>
          <p:nvPr/>
        </p:nvSpPr>
        <p:spPr>
          <a:xfrm>
            <a:off x="2143108" y="142852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Виды деформации</a:t>
            </a:r>
            <a:endParaRPr lang="ru-RU" sz="4000" b="1" i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 rot="2069154">
            <a:off x="1673391" y="625617"/>
            <a:ext cx="296629" cy="1965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 rot="810381">
            <a:off x="2629828" y="916525"/>
            <a:ext cx="284377" cy="32797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>
            <a:off x="4000497" y="1214422"/>
            <a:ext cx="285752" cy="1291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20872065">
            <a:off x="5678679" y="1154671"/>
            <a:ext cx="334265" cy="3088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Стрелка вниз 27"/>
          <p:cNvSpPr/>
          <p:nvPr/>
        </p:nvSpPr>
        <p:spPr>
          <a:xfrm rot="19463167">
            <a:off x="6742470" y="564920"/>
            <a:ext cx="345382" cy="21676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0" y="2428868"/>
            <a:ext cx="1870045" cy="2500330"/>
            <a:chOff x="0" y="2428868"/>
            <a:chExt cx="1870045" cy="2500330"/>
          </a:xfrm>
        </p:grpSpPr>
        <p:sp>
          <p:nvSpPr>
            <p:cNvPr id="5134" name="Text Box 14"/>
            <p:cNvSpPr txBox="1">
              <a:spLocks noChangeArrowheads="1"/>
            </p:cNvSpPr>
            <p:nvPr/>
          </p:nvSpPr>
          <p:spPr bwMode="auto">
            <a:xfrm>
              <a:off x="214282" y="2428868"/>
              <a:ext cx="1655763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 dirty="0">
                  <a:solidFill>
                    <a:srgbClr val="00CC00"/>
                  </a:solidFill>
                  <a:latin typeface="Comic Sans MS" pitchFamily="66" charset="0"/>
                </a:rPr>
                <a:t>ИЗГИБ</a:t>
              </a:r>
            </a:p>
          </p:txBody>
        </p:sp>
        <p:pic>
          <p:nvPicPr>
            <p:cNvPr id="29" name="Picture 7" descr="J0223744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3000372"/>
              <a:ext cx="1785950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chemeClr val="tx2">
                    <a:lumMod val="90000"/>
                  </a:schemeClr>
                </a:solidFill>
              </a:rPr>
              <a:t>Выясним  от чего зависит                 ?</a:t>
            </a:r>
            <a:endParaRPr lang="ru-RU" sz="3600" i="1" dirty="0"/>
          </a:p>
        </p:txBody>
      </p:sp>
      <p:graphicFrame>
        <p:nvGraphicFramePr>
          <p:cNvPr id="3074" name="Содержимое 3"/>
          <p:cNvGraphicFramePr>
            <a:graphicFrameLocks noChangeAspect="1"/>
          </p:cNvGraphicFramePr>
          <p:nvPr/>
        </p:nvGraphicFramePr>
        <p:xfrm>
          <a:off x="5500694" y="0"/>
          <a:ext cx="1029397" cy="857233"/>
        </p:xfrm>
        <a:graphic>
          <a:graphicData uri="http://schemas.openxmlformats.org/presentationml/2006/ole">
            <p:oleObj spid="_x0000_s3074" name="Формула" r:id="rId3" imgW="304560" imgH="25380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42844" y="928670"/>
            <a:ext cx="5072062" cy="214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8" name="Picture 2" descr="E:\физика\плакаты по физике\amk.gif"/>
          <p:cNvPicPr>
            <a:picLocks noChangeAspect="1" noChangeArrowheads="1"/>
          </p:cNvPicPr>
          <p:nvPr/>
        </p:nvPicPr>
        <p:blipFill>
          <a:blip r:embed="rId4"/>
          <a:srcRect l="63750" t="11250" r="3751" b="48438"/>
          <a:stretch>
            <a:fillRect/>
          </a:stretch>
        </p:blipFill>
        <p:spPr bwMode="auto">
          <a:xfrm>
            <a:off x="857224" y="1142984"/>
            <a:ext cx="5715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Группа 60"/>
          <p:cNvGrpSpPr/>
          <p:nvPr/>
        </p:nvGrpSpPr>
        <p:grpSpPr>
          <a:xfrm>
            <a:off x="714348" y="1142984"/>
            <a:ext cx="928694" cy="3643338"/>
            <a:chOff x="6643702" y="500042"/>
            <a:chExt cx="928694" cy="364333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40" name="Овал 39"/>
            <p:cNvSpPr/>
            <p:nvPr/>
          </p:nvSpPr>
          <p:spPr>
            <a:xfrm>
              <a:off x="6643702" y="3214686"/>
              <a:ext cx="928694" cy="928694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pic>
          <p:nvPicPr>
            <p:cNvPr id="41" name="Picture 2" descr="E:\физика\плакаты по физике\amk.gif"/>
            <p:cNvPicPr>
              <a:picLocks noChangeAspect="1" noChangeArrowheads="1"/>
            </p:cNvPicPr>
            <p:nvPr/>
          </p:nvPicPr>
          <p:blipFill>
            <a:blip r:embed="rId5"/>
            <a:srcRect l="11250" t="3750" r="48437" b="63750"/>
            <a:stretch>
              <a:fillRect/>
            </a:stretch>
          </p:blipFill>
          <p:spPr bwMode="auto">
            <a:xfrm rot="5400000">
              <a:off x="5715008" y="1571612"/>
              <a:ext cx="2714644" cy="571504"/>
            </a:xfrm>
            <a:prstGeom prst="rect">
              <a:avLst/>
            </a:prstGeom>
            <a:noFill/>
            <a:ln>
              <a:noFill/>
            </a:ln>
            <a:effectLst/>
            <a:sp3d>
              <a:bevelT w="139700" h="139700"/>
            </a:sp3d>
          </p:spPr>
        </p:pic>
      </p:grpSp>
      <p:grpSp>
        <p:nvGrpSpPr>
          <p:cNvPr id="42" name="Группа 59"/>
          <p:cNvGrpSpPr/>
          <p:nvPr/>
        </p:nvGrpSpPr>
        <p:grpSpPr>
          <a:xfrm>
            <a:off x="3571868" y="1142984"/>
            <a:ext cx="928694" cy="3643338"/>
            <a:chOff x="6643702" y="500042"/>
            <a:chExt cx="928694" cy="3643338"/>
          </a:xfrm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43" name="Овал 42"/>
            <p:cNvSpPr/>
            <p:nvPr/>
          </p:nvSpPr>
          <p:spPr>
            <a:xfrm>
              <a:off x="6643702" y="3214686"/>
              <a:ext cx="928694" cy="928694"/>
            </a:xfrm>
            <a:prstGeom prst="ellipse">
              <a:avLst/>
            </a:prstGeom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pic>
          <p:nvPicPr>
            <p:cNvPr id="44" name="Picture 2" descr="E:\физика\плакаты по физике\amk.gif"/>
            <p:cNvPicPr>
              <a:picLocks noChangeAspect="1" noChangeArrowheads="1"/>
            </p:cNvPicPr>
            <p:nvPr/>
          </p:nvPicPr>
          <p:blipFill>
            <a:blip r:embed="rId5"/>
            <a:srcRect l="11250" t="3750" r="48437" b="63750"/>
            <a:stretch>
              <a:fillRect/>
            </a:stretch>
          </p:blipFill>
          <p:spPr bwMode="auto">
            <a:xfrm rot="5400000">
              <a:off x="5715008" y="1571612"/>
              <a:ext cx="2714644" cy="571504"/>
            </a:xfrm>
            <a:prstGeom prst="rect">
              <a:avLst/>
            </a:prstGeom>
            <a:noFill/>
            <a:ln>
              <a:noFill/>
            </a:ln>
            <a:effectLst/>
            <a:sp3d>
              <a:bevelT w="139700" h="139700"/>
            </a:sp3d>
          </p:spPr>
        </p:pic>
      </p:grpSp>
      <p:grpSp>
        <p:nvGrpSpPr>
          <p:cNvPr id="33" name="Группа 32"/>
          <p:cNvGrpSpPr/>
          <p:nvPr/>
        </p:nvGrpSpPr>
        <p:grpSpPr>
          <a:xfrm>
            <a:off x="1500166" y="1142984"/>
            <a:ext cx="1214446" cy="1787538"/>
            <a:chOff x="1500166" y="1142984"/>
            <a:chExt cx="1214446" cy="1787538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>
              <a:off x="1500166" y="2928934"/>
              <a:ext cx="1214446" cy="1588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500166" y="1214422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i="1" baseline="-25000" dirty="0" smtClean="0">
                  <a:latin typeface="Georgia" pitchFamily="18" charset="0"/>
                </a:rPr>
                <a:t>l</a:t>
              </a:r>
              <a:r>
                <a:rPr lang="ru-RU" sz="4800" baseline="-25000" dirty="0" smtClean="0">
                  <a:latin typeface="Georgia" pitchFamily="18" charset="0"/>
                </a:rPr>
                <a:t>0</a:t>
              </a:r>
              <a:endParaRPr lang="ru-RU" sz="4800" baseline="-25000" dirty="0">
                <a:latin typeface="Georgia" pitchFamily="18" charset="0"/>
              </a:endParaRPr>
            </a:p>
          </p:txBody>
        </p:sp>
        <p:cxnSp>
          <p:nvCxnSpPr>
            <p:cNvPr id="54" name="Прямая со стрелкой 53"/>
            <p:cNvCxnSpPr/>
            <p:nvPr/>
          </p:nvCxnSpPr>
          <p:spPr>
            <a:xfrm rot="5400000">
              <a:off x="1286249" y="1999843"/>
              <a:ext cx="1714512" cy="794"/>
            </a:xfrm>
            <a:prstGeom prst="straightConnector1">
              <a:avLst/>
            </a:prstGeom>
            <a:ln w="444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7" name="Прямая со стрелкой 56"/>
          <p:cNvCxnSpPr>
            <a:stCxn id="44" idx="3"/>
          </p:cNvCxnSpPr>
          <p:nvPr/>
        </p:nvCxnSpPr>
        <p:spPr>
          <a:xfrm rot="5400000" flipH="1">
            <a:off x="3107521" y="2964653"/>
            <a:ext cx="178595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Объект 65"/>
          <p:cNvGraphicFramePr>
            <a:graphicFrameLocks noChangeAspect="1"/>
          </p:cNvGraphicFramePr>
          <p:nvPr/>
        </p:nvGraphicFramePr>
        <p:xfrm>
          <a:off x="5389563" y="857250"/>
          <a:ext cx="3078162" cy="728663"/>
        </p:xfrm>
        <a:graphic>
          <a:graphicData uri="http://schemas.openxmlformats.org/presentationml/2006/ole">
            <p:oleObj spid="_x0000_s3075" name="Формула" r:id="rId6" imgW="965160" imgH="228600" progId="Equation.3">
              <p:embed/>
            </p:oleObj>
          </a:graphicData>
        </a:graphic>
      </p:graphicFrame>
      <p:grpSp>
        <p:nvGrpSpPr>
          <p:cNvPr id="36" name="Группа 35"/>
          <p:cNvGrpSpPr/>
          <p:nvPr/>
        </p:nvGrpSpPr>
        <p:grpSpPr>
          <a:xfrm>
            <a:off x="2928926" y="1142984"/>
            <a:ext cx="429422" cy="2714644"/>
            <a:chOff x="2928926" y="1142984"/>
            <a:chExt cx="429422" cy="2714644"/>
          </a:xfrm>
        </p:grpSpPr>
        <p:cxnSp>
          <p:nvCxnSpPr>
            <p:cNvPr id="58" name="Прямая со стрелкой 57"/>
            <p:cNvCxnSpPr/>
            <p:nvPr/>
          </p:nvCxnSpPr>
          <p:spPr>
            <a:xfrm rot="5400000">
              <a:off x="2000629" y="2499909"/>
              <a:ext cx="2714644" cy="794"/>
            </a:xfrm>
            <a:prstGeom prst="straightConnector1">
              <a:avLst/>
            </a:prstGeom>
            <a:ln w="508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Прямоугольник 69"/>
            <p:cNvSpPr/>
            <p:nvPr/>
          </p:nvSpPr>
          <p:spPr>
            <a:xfrm>
              <a:off x="2928926" y="2214554"/>
              <a:ext cx="36099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800" i="1" dirty="0" smtClean="0">
                  <a:latin typeface="Georgia" pitchFamily="18" charset="0"/>
                </a:rPr>
                <a:t>l</a:t>
              </a:r>
              <a:endParaRPr lang="ru-RU" sz="4800" dirty="0">
                <a:latin typeface="Georgia" pitchFamily="18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5286380" y="1428736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Corbel" pitchFamily="34" charset="0"/>
              </a:rPr>
              <a:t>-</a:t>
            </a:r>
            <a:r>
              <a:rPr lang="ru-RU" sz="2400" b="1" i="1" dirty="0" smtClean="0">
                <a:latin typeface="Corbel" pitchFamily="34" charset="0"/>
              </a:rPr>
              <a:t> удлинение или деформация пружины</a:t>
            </a:r>
            <a:endParaRPr lang="ru-RU" sz="2400" b="1" i="1" dirty="0">
              <a:latin typeface="Corbel" pitchFamily="34" charset="0"/>
            </a:endParaRPr>
          </a:p>
        </p:txBody>
      </p:sp>
      <p:graphicFrame>
        <p:nvGraphicFramePr>
          <p:cNvPr id="73" name="Объект 72"/>
          <p:cNvGraphicFramePr>
            <a:graphicFrameLocks noChangeAspect="1"/>
          </p:cNvGraphicFramePr>
          <p:nvPr/>
        </p:nvGraphicFramePr>
        <p:xfrm>
          <a:off x="4429124" y="2357430"/>
          <a:ext cx="1095381" cy="912818"/>
        </p:xfrm>
        <a:graphic>
          <a:graphicData uri="http://schemas.openxmlformats.org/presentationml/2006/ole">
            <p:oleObj spid="_x0000_s3077" name="Формула" r:id="rId7" imgW="304560" imgH="253800" progId="Equation.3">
              <p:embed/>
            </p:oleObj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1071538" y="507207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Значит</a:t>
            </a:r>
            <a:r>
              <a:rPr lang="ru-RU" sz="2800" i="1" dirty="0" smtClean="0"/>
              <a:t>,</a:t>
            </a:r>
            <a:r>
              <a:rPr lang="ru-RU" dirty="0" smtClean="0"/>
              <a:t>             </a:t>
            </a:r>
            <a:endParaRPr lang="ru-RU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1785920" y="5857891"/>
            <a:ext cx="7072359" cy="785818"/>
            <a:chOff x="6189663" y="4293753"/>
            <a:chExt cx="4557742" cy="866775"/>
          </a:xfrm>
        </p:grpSpPr>
        <p:graphicFrame>
          <p:nvGraphicFramePr>
            <p:cNvPr id="3078" name="Object 6"/>
            <p:cNvGraphicFramePr>
              <a:graphicFrameLocks noChangeAspect="1"/>
            </p:cNvGraphicFramePr>
            <p:nvPr/>
          </p:nvGraphicFramePr>
          <p:xfrm>
            <a:off x="6189663" y="4293753"/>
            <a:ext cx="1003300" cy="866775"/>
          </p:xfrm>
          <a:graphic>
            <a:graphicData uri="http://schemas.openxmlformats.org/presentationml/2006/ole">
              <p:oleObj spid="_x0000_s3078" name="Формула" r:id="rId8" imgW="279360" imgH="241200" progId="Equation.3">
                <p:embed/>
              </p:oleObj>
            </a:graphicData>
          </a:graphic>
        </p:graphicFrame>
        <p:sp>
          <p:nvSpPr>
            <p:cNvPr id="76" name="Полилиния 75"/>
            <p:cNvSpPr/>
            <p:nvPr/>
          </p:nvSpPr>
          <p:spPr>
            <a:xfrm rot="21325487">
              <a:off x="6928966" y="4552357"/>
              <a:ext cx="328582" cy="138236"/>
            </a:xfrm>
            <a:custGeom>
              <a:avLst/>
              <a:gdLst>
                <a:gd name="connsiteX0" fmla="*/ 0 w 401217"/>
                <a:gd name="connsiteY0" fmla="*/ 104192 h 119742"/>
                <a:gd name="connsiteX1" fmla="*/ 149290 w 401217"/>
                <a:gd name="connsiteY1" fmla="*/ 1555 h 119742"/>
                <a:gd name="connsiteX2" fmla="*/ 279919 w 401217"/>
                <a:gd name="connsiteY2" fmla="*/ 113522 h 119742"/>
                <a:gd name="connsiteX3" fmla="*/ 401217 w 401217"/>
                <a:gd name="connsiteY3" fmla="*/ 38877 h 11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1217" h="119742">
                  <a:moveTo>
                    <a:pt x="0" y="104192"/>
                  </a:moveTo>
                  <a:cubicBezTo>
                    <a:pt x="51318" y="52096"/>
                    <a:pt x="102637" y="0"/>
                    <a:pt x="149290" y="1555"/>
                  </a:cubicBezTo>
                  <a:cubicBezTo>
                    <a:pt x="195943" y="3110"/>
                    <a:pt x="237931" y="107302"/>
                    <a:pt x="279919" y="113522"/>
                  </a:cubicBezTo>
                  <a:cubicBezTo>
                    <a:pt x="321907" y="119742"/>
                    <a:pt x="361562" y="79309"/>
                    <a:pt x="401217" y="38877"/>
                  </a:cubicBezTo>
                </a:path>
              </a:pathLst>
            </a:cu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294569" y="4293754"/>
              <a:ext cx="3452836" cy="712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i="1" dirty="0" smtClean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k</a:t>
              </a:r>
              <a:r>
                <a:rPr lang="ru-RU" sz="3600" i="1" dirty="0" smtClean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,     </a:t>
              </a:r>
              <a:r>
                <a:rPr lang="en-US" sz="3600" i="1" dirty="0" smtClean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 </a:t>
              </a:r>
              <a:r>
                <a:rPr lang="ru-RU" sz="2400" b="1" i="1" dirty="0" smtClean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где</a:t>
              </a:r>
              <a:r>
                <a:rPr lang="ru-RU" sz="3600" i="1" dirty="0" smtClean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 </a:t>
              </a:r>
              <a:r>
                <a:rPr lang="en-US" sz="3600" i="1" dirty="0" smtClean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k</a:t>
              </a:r>
              <a:r>
                <a:rPr lang="ru-RU" sz="2400" b="1" i="1" dirty="0" smtClean="0">
                  <a:solidFill>
                    <a:schemeClr val="accent6">
                      <a:lumMod val="50000"/>
                    </a:schemeClr>
                  </a:solidFill>
                </a:rPr>
                <a:t>-жесткость пружины</a:t>
              </a:r>
              <a:endParaRPr lang="ru-RU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357290" y="2857496"/>
            <a:ext cx="1928826" cy="1261884"/>
            <a:chOff x="1357290" y="2857496"/>
            <a:chExt cx="1928826" cy="1261884"/>
          </a:xfrm>
        </p:grpSpPr>
        <p:cxnSp>
          <p:nvCxnSpPr>
            <p:cNvPr id="47" name="Прямая со стрелкой 46"/>
            <p:cNvCxnSpPr/>
            <p:nvPr/>
          </p:nvCxnSpPr>
          <p:spPr>
            <a:xfrm rot="5400000">
              <a:off x="1643439" y="3357165"/>
              <a:ext cx="1000132" cy="794"/>
            </a:xfrm>
            <a:prstGeom prst="straightConnector1">
              <a:avLst/>
            </a:prstGeom>
            <a:ln w="444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1357290" y="2857496"/>
              <a:ext cx="1000132" cy="126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3600" dirty="0" smtClean="0">
                  <a:latin typeface="Georgia" pitchFamily="18" charset="0"/>
                </a:rPr>
                <a:t>Δ</a:t>
              </a:r>
              <a:r>
                <a:rPr lang="en-US" sz="4000" i="1" dirty="0" smtClean="0">
                  <a:latin typeface="Georgia" pitchFamily="18" charset="0"/>
                </a:rPr>
                <a:t>l</a:t>
              </a:r>
              <a:r>
                <a:rPr lang="en-US" sz="3600" i="1" baseline="-25000" dirty="0" smtClean="0">
                  <a:latin typeface="Georgia" pitchFamily="18" charset="0"/>
                </a:rPr>
                <a:t> </a:t>
              </a:r>
              <a:endParaRPr lang="ru-RU" sz="4800" i="1" dirty="0" smtClean="0">
                <a:latin typeface="Georgia" pitchFamily="18" charset="0"/>
              </a:endParaRPr>
            </a:p>
            <a:p>
              <a:endParaRPr lang="ru-RU" sz="3600" b="1" dirty="0">
                <a:latin typeface="Calibri" pitchFamily="34" charset="0"/>
              </a:endParaRP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500166" y="3857628"/>
              <a:ext cx="1785950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2" descr="E:\физика\плакаты по физике\amk.gif"/>
          <p:cNvPicPr>
            <a:picLocks noChangeAspect="1" noChangeArrowheads="1"/>
          </p:cNvPicPr>
          <p:nvPr/>
        </p:nvPicPr>
        <p:blipFill>
          <a:blip r:embed="rId4"/>
          <a:srcRect l="63750" t="11250" r="3751" b="48438"/>
          <a:stretch>
            <a:fillRect/>
          </a:stretch>
        </p:blipFill>
        <p:spPr bwMode="auto">
          <a:xfrm>
            <a:off x="857224" y="1142984"/>
            <a:ext cx="5715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Прямая со стрелкой 45"/>
          <p:cNvCxnSpPr/>
          <p:nvPr/>
        </p:nvCxnSpPr>
        <p:spPr>
          <a:xfrm rot="5400000" flipH="1" flipV="1">
            <a:off x="4322761" y="3749677"/>
            <a:ext cx="2928958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500694" y="4857760"/>
            <a:ext cx="3286148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5929322" y="2643182"/>
            <a:ext cx="2214578" cy="1500198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286776" y="4929198"/>
            <a:ext cx="51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Georgia" pitchFamily="18" charset="0"/>
              </a:rPr>
              <a:t>х</a:t>
            </a:r>
            <a:endParaRPr lang="ru-RU" sz="4000" i="1" dirty="0">
              <a:latin typeface="Georgia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42976" y="5786454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2</a:t>
            </a:r>
            <a:r>
              <a:rPr lang="ru-RU" sz="4400" dirty="0" smtClean="0"/>
              <a:t>) </a:t>
            </a:r>
            <a:endParaRPr lang="ru-RU" sz="4400" dirty="0"/>
          </a:p>
        </p:txBody>
      </p:sp>
      <p:grpSp>
        <p:nvGrpSpPr>
          <p:cNvPr id="51" name="Группа 50"/>
          <p:cNvGrpSpPr/>
          <p:nvPr/>
        </p:nvGrpSpPr>
        <p:grpSpPr>
          <a:xfrm>
            <a:off x="2571736" y="4929198"/>
            <a:ext cx="2286016" cy="785818"/>
            <a:chOff x="6108701" y="4046855"/>
            <a:chExt cx="2286016" cy="866775"/>
          </a:xfrm>
        </p:grpSpPr>
        <p:graphicFrame>
          <p:nvGraphicFramePr>
            <p:cNvPr id="56" name="Object 6"/>
            <p:cNvGraphicFramePr>
              <a:graphicFrameLocks noChangeAspect="1"/>
            </p:cNvGraphicFramePr>
            <p:nvPr/>
          </p:nvGraphicFramePr>
          <p:xfrm>
            <a:off x="6108701" y="4046855"/>
            <a:ext cx="1003300" cy="866775"/>
          </p:xfrm>
          <a:graphic>
            <a:graphicData uri="http://schemas.openxmlformats.org/presentationml/2006/ole">
              <p:oleObj spid="_x0000_s3080" name="Формула" r:id="rId9" imgW="279360" imgH="241200" progId="Equation.3">
                <p:embed/>
              </p:oleObj>
            </a:graphicData>
          </a:graphic>
        </p:graphicFrame>
        <p:sp>
          <p:nvSpPr>
            <p:cNvPr id="59" name="Полилиния 58"/>
            <p:cNvSpPr/>
            <p:nvPr/>
          </p:nvSpPr>
          <p:spPr>
            <a:xfrm rot="21325487">
              <a:off x="7112881" y="4302062"/>
              <a:ext cx="432385" cy="131025"/>
            </a:xfrm>
            <a:custGeom>
              <a:avLst/>
              <a:gdLst>
                <a:gd name="connsiteX0" fmla="*/ 0 w 401217"/>
                <a:gd name="connsiteY0" fmla="*/ 104192 h 119742"/>
                <a:gd name="connsiteX1" fmla="*/ 149290 w 401217"/>
                <a:gd name="connsiteY1" fmla="*/ 1555 h 119742"/>
                <a:gd name="connsiteX2" fmla="*/ 279919 w 401217"/>
                <a:gd name="connsiteY2" fmla="*/ 113522 h 119742"/>
                <a:gd name="connsiteX3" fmla="*/ 401217 w 401217"/>
                <a:gd name="connsiteY3" fmla="*/ 38877 h 11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1217" h="119742">
                  <a:moveTo>
                    <a:pt x="0" y="104192"/>
                  </a:moveTo>
                  <a:cubicBezTo>
                    <a:pt x="51318" y="52096"/>
                    <a:pt x="102637" y="0"/>
                    <a:pt x="149290" y="1555"/>
                  </a:cubicBezTo>
                  <a:cubicBezTo>
                    <a:pt x="195943" y="3110"/>
                    <a:pt x="237931" y="107302"/>
                    <a:pt x="279919" y="113522"/>
                  </a:cubicBezTo>
                  <a:cubicBezTo>
                    <a:pt x="321907" y="119742"/>
                    <a:pt x="361562" y="79309"/>
                    <a:pt x="401217" y="38877"/>
                  </a:cubicBezTo>
                </a:path>
              </a:pathLst>
            </a:cu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823213" y="4125652"/>
              <a:ext cx="571504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i="1" dirty="0" smtClean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х</a:t>
              </a:r>
              <a:endParaRPr lang="ru-RU" sz="3600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74" grpId="0"/>
      <p:bldP spid="55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71538" y="285728"/>
            <a:ext cx="7858180" cy="6357982"/>
          </a:xfrm>
        </p:spPr>
        <p:txBody>
          <a:bodyPr>
            <a:normAutofit fontScale="85000" lnSpcReduction="20000"/>
          </a:bodyPr>
          <a:lstStyle/>
          <a:p>
            <a:r>
              <a:rPr lang="ru-RU" sz="4300" b="1" i="1" dirty="0" smtClean="0">
                <a:latin typeface="Monotype Corsiva" pitchFamily="66" charset="0"/>
              </a:rPr>
              <a:t>Закон Гука: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    </a:t>
            </a:r>
            <a:r>
              <a:rPr lang="ru-RU" sz="3500" b="1" i="1" dirty="0" smtClean="0">
                <a:solidFill>
                  <a:srgbClr val="002060"/>
                </a:solidFill>
              </a:rPr>
              <a:t>Сила упругости, возникающая при упругой деформации растяжения или сжатия тела, пропорциональна изменению длины тела.</a:t>
            </a:r>
          </a:p>
          <a:p>
            <a:pPr algn="just"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r>
              <a:rPr lang="ru-RU" sz="4300" b="1" i="1" dirty="0" smtClean="0">
                <a:solidFill>
                  <a:schemeClr val="tx1">
                    <a:lumMod val="95000"/>
                  </a:schemeClr>
                </a:solidFill>
                <a:latin typeface="Monotype Corsiva" pitchFamily="66" charset="0"/>
              </a:rPr>
              <a:t>   Закон Гука: </a:t>
            </a:r>
          </a:p>
          <a:p>
            <a:pPr algn="just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  (</a:t>
            </a:r>
            <a:r>
              <a:rPr lang="ru-RU" sz="2400" i="1" dirty="0" smtClean="0">
                <a:solidFill>
                  <a:srgbClr val="002060"/>
                </a:solidFill>
              </a:rPr>
              <a:t>математическая запись</a:t>
            </a:r>
            <a:r>
              <a:rPr lang="ru-RU" i="1" dirty="0" smtClean="0">
                <a:solidFill>
                  <a:srgbClr val="002060"/>
                </a:solidFill>
              </a:rPr>
              <a:t>)</a:t>
            </a:r>
          </a:p>
          <a:p>
            <a:pPr algn="just"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r>
              <a:rPr lang="ru-RU" sz="3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000" b="1" i="1" dirty="0" smtClean="0">
                <a:solidFill>
                  <a:srgbClr val="002060"/>
                </a:solidFill>
              </a:rPr>
              <a:t>«-» показывает, что сила упругости противоположно направлена удлинению</a:t>
            </a:r>
            <a:endParaRPr lang="ru-RU" sz="30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12963" y="3929063"/>
          <a:ext cx="2789237" cy="1000125"/>
        </p:xfrm>
        <a:graphic>
          <a:graphicData uri="http://schemas.openxmlformats.org/presentationml/2006/ole">
            <p:oleObj spid="_x0000_s20481" name="Формула" r:id="rId3" imgW="672840" imgH="241200" progId="Equation.3">
              <p:embed/>
            </p:oleObj>
          </a:graphicData>
        </a:graphic>
      </p:graphicFrame>
      <p:pic>
        <p:nvPicPr>
          <p:cNvPr id="20483" name="Picture 3" descr="Картинка 1 из 6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571744"/>
            <a:ext cx="1714512" cy="228315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86644" y="492919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1635-1703 гг.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85852" y="142852"/>
            <a:ext cx="7643866" cy="235745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/>
              <a:t>   </a:t>
            </a:r>
            <a:r>
              <a:rPr lang="en-US" sz="4000" dirty="0" smtClean="0">
                <a:latin typeface="Monotype Corsiva" pitchFamily="66" charset="0"/>
              </a:rPr>
              <a:t>III</a:t>
            </a:r>
            <a:r>
              <a:rPr lang="ru-RU" sz="4000" dirty="0" smtClean="0">
                <a:latin typeface="Monotype Corsiva" pitchFamily="66" charset="0"/>
              </a:rPr>
              <a:t>. Закрепление материала. 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Проверь себя!</a:t>
            </a:r>
          </a:p>
          <a:p>
            <a:pPr>
              <a:buNone/>
            </a:pPr>
            <a:r>
              <a:rPr lang="ru-RU" sz="2400" dirty="0" smtClean="0"/>
              <a:t>          </a:t>
            </a:r>
            <a:r>
              <a:rPr lang="ru-RU" sz="2400" dirty="0" smtClean="0">
                <a:latin typeface="+mj-lt"/>
              </a:rPr>
              <a:t>1)     Установите соответствие между </a:t>
            </a:r>
            <a:r>
              <a:rPr lang="ru-RU" sz="2400" b="1" i="1" u="sng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физическими        величинами </a:t>
            </a:r>
            <a:r>
              <a:rPr lang="ru-RU" sz="2400" dirty="0" smtClean="0">
                <a:latin typeface="+mj-lt"/>
              </a:rPr>
              <a:t>и </a:t>
            </a:r>
            <a:r>
              <a:rPr lang="ru-RU" sz="2400" b="1" i="1" u="sng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формулами</a:t>
            </a:r>
            <a:r>
              <a:rPr lang="ru-RU" sz="2400" dirty="0" smtClean="0">
                <a:latin typeface="+mj-lt"/>
              </a:rPr>
              <a:t>, по которым эти величины определяются. </a:t>
            </a:r>
          </a:p>
          <a:p>
            <a:pPr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2428868"/>
          <a:ext cx="7572460" cy="42862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822290"/>
                <a:gridCol w="3750170"/>
              </a:tblGrid>
              <a:tr h="4311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Физические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величины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формулы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855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сила тяжести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плотность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вещества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сила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упругости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572264" y="3143248"/>
          <a:ext cx="518502" cy="1071570"/>
        </p:xfrm>
        <a:graphic>
          <a:graphicData uri="http://schemas.openxmlformats.org/presentationml/2006/ole">
            <p:oleObj spid="_x0000_s19458" name="Формула" r:id="rId3" imgW="19044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500826" y="4214818"/>
          <a:ext cx="785817" cy="537664"/>
        </p:xfrm>
        <a:graphic>
          <a:graphicData uri="http://schemas.openxmlformats.org/presentationml/2006/ole">
            <p:oleObj spid="_x0000_s19459" name="Формула" r:id="rId4" imgW="241200" imgH="1648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643702" y="4714884"/>
          <a:ext cx="428628" cy="1022113"/>
        </p:xfrm>
        <a:graphic>
          <a:graphicData uri="http://schemas.openxmlformats.org/presentationml/2006/ole">
            <p:oleObj spid="_x0000_s19460" name="Формула" r:id="rId5" imgW="1648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518275" y="5715000"/>
          <a:ext cx="822325" cy="500063"/>
        </p:xfrm>
        <a:graphic>
          <a:graphicData uri="http://schemas.openxmlformats.org/presentationml/2006/ole">
            <p:oleObj spid="_x0000_s19461" name="Формула" r:id="rId6" imgW="291960" imgH="177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500826" y="6143644"/>
          <a:ext cx="857256" cy="571504"/>
        </p:xfrm>
        <a:graphic>
          <a:graphicData uri="http://schemas.openxmlformats.org/presentationml/2006/ole">
            <p:oleObj spid="_x0000_s19462" name="Формула" r:id="rId7" imgW="266400" imgH="177480" progId="Equation.3">
              <p:embed/>
            </p:oleObj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3428992" y="3571876"/>
            <a:ext cx="2857520" cy="85725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14744" y="5214950"/>
            <a:ext cx="2714644" cy="7143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357686" y="3857628"/>
            <a:ext cx="2000264" cy="50006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4" name="Picture 8" descr="http://class-fizika.narod.ru/BOOK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70587" y="638748"/>
            <a:ext cx="1330503" cy="789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42976" y="428604"/>
            <a:ext cx="7515220" cy="1643074"/>
          </a:xfrm>
        </p:spPr>
        <p:txBody>
          <a:bodyPr>
            <a:normAutofit lnSpcReduction="10000"/>
          </a:bodyPr>
          <a:lstStyle/>
          <a:p>
            <a:pPr algn="just"/>
            <a:endParaRPr lang="ru-RU" sz="2400" dirty="0" smtClean="0"/>
          </a:p>
          <a:p>
            <a:pPr algn="just">
              <a:buNone/>
            </a:pPr>
            <a:r>
              <a:rPr lang="ru-RU" sz="2600" dirty="0" smtClean="0">
                <a:latin typeface="+mj-lt"/>
              </a:rPr>
              <a:t>2</a:t>
            </a:r>
            <a:r>
              <a:rPr lang="ru-RU" sz="2400" dirty="0" smtClean="0">
                <a:latin typeface="+mj-lt"/>
              </a:rPr>
              <a:t>) Установите соответствие между </a:t>
            </a:r>
            <a:r>
              <a:rPr lang="ru-RU" sz="2400" b="1" i="1" u="sng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научными открытиями </a:t>
            </a:r>
            <a:r>
              <a:rPr lang="ru-RU" sz="2400" dirty="0" smtClean="0">
                <a:latin typeface="+mj-lt"/>
              </a:rPr>
              <a:t>и </a:t>
            </a:r>
            <a:r>
              <a:rPr lang="ru-RU" sz="2400" b="1" i="1" u="sng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именами ученых</a:t>
            </a:r>
            <a:r>
              <a:rPr lang="ru-RU" sz="2400" dirty="0" smtClean="0">
                <a:latin typeface="+mj-lt"/>
              </a:rPr>
              <a:t>, которым эти открытия принадлежат.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2214554"/>
          <a:ext cx="7572428" cy="450059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856329"/>
                <a:gridCol w="3716099"/>
              </a:tblGrid>
              <a:tr h="535786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Физические открытия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Имена ученых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4808">
                <a:tc>
                  <a:txBody>
                    <a:bodyPr/>
                    <a:lstStyle/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А) закон теории упругости</a:t>
                      </a:r>
                    </a:p>
                    <a:p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Б) закон всемирного   тяготения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В) закон инерции</a:t>
                      </a: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   А. Эйнштейн 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2)    И. Ньютон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3)    Р. Гук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4)    Г. Галилей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5)    Архимед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16200000" flipH="1">
            <a:off x="5000628" y="3429000"/>
            <a:ext cx="1214446" cy="92869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214678" y="3786190"/>
            <a:ext cx="2928958" cy="64294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00496" y="5143512"/>
            <a:ext cx="2000264" cy="714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4" name="Picture 2" descr="http://class-fizika.narod.ru/BOOK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24" y="285728"/>
            <a:ext cx="752476" cy="446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>
            <a:spLocks noGrp="1"/>
          </p:cNvSpPr>
          <p:nvPr>
            <p:ph idx="1"/>
          </p:nvPr>
        </p:nvSpPr>
        <p:spPr>
          <a:xfrm>
            <a:off x="1571604" y="357166"/>
            <a:ext cx="7000924" cy="164307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3100" dirty="0" smtClean="0"/>
              <a:t>3) Установите соответствие между</a:t>
            </a:r>
            <a:r>
              <a:rPr lang="ru-RU" sz="3100" i="1" dirty="0" smtClean="0"/>
              <a:t> </a:t>
            </a:r>
            <a:r>
              <a:rPr lang="ru-RU" sz="3100" b="1" i="1" u="sng" dirty="0" smtClean="0">
                <a:solidFill>
                  <a:schemeClr val="tx2">
                    <a:lumMod val="90000"/>
                  </a:schemeClr>
                </a:solidFill>
              </a:rPr>
              <a:t>приборами</a:t>
            </a:r>
            <a:r>
              <a:rPr lang="ru-RU" sz="31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100" dirty="0" smtClean="0"/>
              <a:t>и </a:t>
            </a:r>
            <a:r>
              <a:rPr lang="ru-RU" sz="3100" b="1" i="1" u="sng" dirty="0" smtClean="0">
                <a:solidFill>
                  <a:schemeClr val="tx2">
                    <a:lumMod val="90000"/>
                  </a:schemeClr>
                </a:solidFill>
              </a:rPr>
              <a:t>физическими величинами</a:t>
            </a:r>
            <a:r>
              <a:rPr lang="ru-RU" sz="3100" dirty="0" smtClean="0"/>
              <a:t>, которые они измеряют.</a:t>
            </a:r>
          </a:p>
          <a:p>
            <a:pPr algn="just">
              <a:buNone/>
            </a:pPr>
            <a:r>
              <a:rPr lang="ru-RU" sz="2000" dirty="0" smtClean="0"/>
              <a:t>         </a:t>
            </a:r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0" y="2210174"/>
          <a:ext cx="7572428" cy="4433536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717373"/>
                <a:gridCol w="3855055"/>
              </a:tblGrid>
              <a:tr h="472424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Прибор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величина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1112">
                <a:tc>
                  <a:txBody>
                    <a:bodyPr/>
                    <a:lstStyle/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рычажные весы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Б) пружинный</a:t>
                      </a:r>
                      <a:r>
                        <a:rPr kumimoji="0" lang="ru-RU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динамометр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В) мензурка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1)    объем 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2)    масса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3)    сила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4)    скорость</a:t>
                      </a:r>
                    </a:p>
                    <a:p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5)    плотность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4000496" y="3286124"/>
            <a:ext cx="1928826" cy="78581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3071802" y="3357562"/>
            <a:ext cx="2857520" cy="250033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071802" y="4786322"/>
            <a:ext cx="2786082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" descr="http://class-fizika.narod.ru/BOOK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285728"/>
            <a:ext cx="721898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995</TotalTime>
  <Words>389</Words>
  <PresentationFormat>Экран (4:3)</PresentationFormat>
  <Paragraphs>121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Солнцестояние</vt:lpstr>
      <vt:lpstr>Формула</vt:lpstr>
      <vt:lpstr>Точечный рисунок</vt:lpstr>
      <vt:lpstr>  Урок – презентация </vt:lpstr>
      <vt:lpstr>Слайд 2</vt:lpstr>
      <vt:lpstr>II. Изучение нового материала</vt:lpstr>
      <vt:lpstr>Слайд 4</vt:lpstr>
      <vt:lpstr>Выясним  от чего зависит                 ?</vt:lpstr>
      <vt:lpstr>Слайд 6</vt:lpstr>
      <vt:lpstr>Слайд 7</vt:lpstr>
      <vt:lpstr>Слайд 8</vt:lpstr>
      <vt:lpstr>Слайд 9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презентация</dc:title>
  <cp:lastModifiedBy>Teacher</cp:lastModifiedBy>
  <cp:revision>93</cp:revision>
  <dcterms:modified xsi:type="dcterms:W3CDTF">2010-11-23T11:42:22Z</dcterms:modified>
</cp:coreProperties>
</file>