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474E4-6676-4AFF-B14F-E727D20D9AB7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3E5635-1DD4-41C4-AD06-EB092242C5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474E4-6676-4AFF-B14F-E727D20D9AB7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3E5635-1DD4-41C4-AD06-EB092242C5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474E4-6676-4AFF-B14F-E727D20D9AB7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3E5635-1DD4-41C4-AD06-EB092242C5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474E4-6676-4AFF-B14F-E727D20D9AB7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3E5635-1DD4-41C4-AD06-EB092242C5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474E4-6676-4AFF-B14F-E727D20D9AB7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3E5635-1DD4-41C4-AD06-EB092242C5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474E4-6676-4AFF-B14F-E727D20D9AB7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3E5635-1DD4-41C4-AD06-EB092242C5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474E4-6676-4AFF-B14F-E727D20D9AB7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3E5635-1DD4-41C4-AD06-EB092242C5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474E4-6676-4AFF-B14F-E727D20D9AB7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3E5635-1DD4-41C4-AD06-EB092242C5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474E4-6676-4AFF-B14F-E727D20D9AB7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3E5635-1DD4-41C4-AD06-EB092242C54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474E4-6676-4AFF-B14F-E727D20D9AB7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3E5635-1DD4-41C4-AD06-EB092242C5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3474E4-6676-4AFF-B14F-E727D20D9AB7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3E5635-1DD4-41C4-AD06-EB092242C5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93474E4-6676-4AFF-B14F-E727D20D9AB7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43E5635-1DD4-41C4-AD06-EB092242C54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entury" panose="02040604050505020304" pitchFamily="18" charset="0"/>
              </a:rPr>
              <a:t>Математика 3 класс</a:t>
            </a:r>
            <a:endParaRPr lang="ru-RU" sz="5400" dirty="0">
              <a:latin typeface="Century" panose="020406040505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659056"/>
          </a:xfrm>
        </p:spPr>
        <p:txBody>
          <a:bodyPr>
            <a:normAutofit/>
          </a:bodyPr>
          <a:lstStyle/>
          <a:p>
            <a:endParaRPr lang="ru-RU" sz="4000" dirty="0" smtClean="0">
              <a:solidFill>
                <a:srgbClr val="7030A0"/>
              </a:solidFill>
              <a:latin typeface="Century" panose="02040604050505020304" pitchFamily="18" charset="0"/>
            </a:endParaRPr>
          </a:p>
          <a:p>
            <a:r>
              <a:rPr lang="ru-RU" sz="4000" dirty="0" smtClean="0">
                <a:solidFill>
                  <a:srgbClr val="7030A0"/>
                </a:solidFill>
                <a:latin typeface="Century" panose="02040604050505020304" pitchFamily="18" charset="0"/>
              </a:rPr>
              <a:t>Связь </a:t>
            </a:r>
            <a:r>
              <a:rPr lang="ru-RU" sz="4000" dirty="0">
                <a:solidFill>
                  <a:srgbClr val="7030A0"/>
                </a:solidFill>
                <a:latin typeface="Century" panose="02040604050505020304" pitchFamily="18" charset="0"/>
              </a:rPr>
              <a:t>между компонентами и результатом умножения.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940152" y="4869160"/>
            <a:ext cx="32896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Century" panose="02040604050505020304" pitchFamily="18" charset="0"/>
              </a:rPr>
              <a:t>Презентацию выполнила </a:t>
            </a:r>
          </a:p>
          <a:p>
            <a:r>
              <a:rPr lang="ru-RU" dirty="0">
                <a:latin typeface="Century" panose="02040604050505020304" pitchFamily="18" charset="0"/>
              </a:rPr>
              <a:t>у</a:t>
            </a:r>
            <a:r>
              <a:rPr lang="ru-RU" dirty="0" smtClean="0">
                <a:latin typeface="Century" panose="02040604050505020304" pitchFamily="18" charset="0"/>
              </a:rPr>
              <a:t>читель начальных классов</a:t>
            </a:r>
          </a:p>
          <a:p>
            <a:r>
              <a:rPr lang="ru-RU" dirty="0" smtClean="0">
                <a:latin typeface="Century" panose="02040604050505020304" pitchFamily="18" charset="0"/>
              </a:rPr>
              <a:t>Яценко М.Н.</a:t>
            </a:r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9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Century" panose="02040604050505020304" pitchFamily="18" charset="0"/>
              </a:rPr>
              <a:t>Объясни, как зная произведение можно узнать частное?</a:t>
            </a:r>
            <a:endParaRPr lang="ru-RU" sz="3600" b="1" dirty="0">
              <a:latin typeface="Century" panose="020406040505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531928" cy="2947088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Century" panose="02040604050505020304" pitchFamily="18" charset="0"/>
              </a:rPr>
              <a:t>4•2 = 8</a:t>
            </a:r>
          </a:p>
          <a:p>
            <a:r>
              <a:rPr lang="ru-RU" sz="4800" dirty="0" smtClean="0">
                <a:latin typeface="Century" panose="02040604050505020304" pitchFamily="18" charset="0"/>
              </a:rPr>
              <a:t>8 : 2 = </a:t>
            </a:r>
          </a:p>
          <a:p>
            <a:r>
              <a:rPr lang="ru-RU" sz="4800" dirty="0" smtClean="0">
                <a:latin typeface="Century" panose="02040604050505020304" pitchFamily="18" charset="0"/>
              </a:rPr>
              <a:t>8 : 4 =  </a:t>
            </a:r>
          </a:p>
          <a:p>
            <a:endParaRPr lang="ru-RU" sz="4800" dirty="0">
              <a:latin typeface="Century" panose="020406040505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47664" y="2636912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419872" y="2626341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latin typeface="Century" panose="02040604050505020304" pitchFamily="18" charset="0"/>
              </a:rPr>
              <a:t>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19872" y="3356992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latin typeface="Century" panose="02040604050505020304" pitchFamily="18" charset="0"/>
              </a:rPr>
              <a:t>2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772816"/>
            <a:ext cx="4221088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613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052736"/>
            <a:ext cx="4783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ЗАКОНЧИ ВЫВОД:</a:t>
            </a:r>
            <a:endParaRPr lang="ru-RU" sz="3600" b="1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780074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Century" panose="02040604050505020304" pitchFamily="18" charset="0"/>
              </a:rPr>
              <a:t>Если произведение двух множителей 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Century" panose="02040604050505020304" pitchFamily="18" charset="0"/>
              </a:rPr>
              <a:t> разделить на один из них, то получится </a:t>
            </a:r>
            <a:endParaRPr lang="ru-RU" sz="3200" dirty="0">
              <a:solidFill>
                <a:srgbClr val="7030A0"/>
              </a:solidFill>
              <a:latin typeface="Century" panose="020406040505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2764959"/>
            <a:ext cx="3948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entury" panose="02040604050505020304" pitchFamily="18" charset="0"/>
              </a:rPr>
              <a:t>в</a:t>
            </a:r>
            <a:r>
              <a:rPr lang="ru-RU" sz="32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торой множитель.</a:t>
            </a:r>
            <a:endParaRPr lang="ru-RU" sz="3200" b="1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75" y="3645024"/>
            <a:ext cx="2409825" cy="283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6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7140" y="620688"/>
            <a:ext cx="26276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Century" panose="02040604050505020304" pitchFamily="18" charset="0"/>
              </a:rPr>
              <a:t>Задача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16910" y="1915091"/>
            <a:ext cx="763863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Высота каждого этажа дома 3 м. </a:t>
            </a:r>
            <a:r>
              <a:rPr lang="ru-RU" sz="2400" b="1" dirty="0">
                <a:solidFill>
                  <a:srgbClr val="00B0F0"/>
                </a:solidFill>
                <a:latin typeface="Century" panose="02040604050505020304" pitchFamily="18" charset="0"/>
              </a:rPr>
              <a:t>В</a:t>
            </a:r>
            <a:r>
              <a:rPr lang="ru-RU" sz="2400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 доме 5 этажей. </a:t>
            </a:r>
          </a:p>
          <a:p>
            <a:r>
              <a:rPr lang="ru-RU" sz="2400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Чему равна высота дома </a:t>
            </a:r>
            <a:r>
              <a:rPr lang="ru-RU" sz="2400" b="1" dirty="0">
                <a:solidFill>
                  <a:srgbClr val="00B0F0"/>
                </a:solidFill>
                <a:latin typeface="Century" panose="02040604050505020304" pitchFamily="18" charset="0"/>
              </a:rPr>
              <a:t>до крыши?</a:t>
            </a:r>
          </a:p>
          <a:p>
            <a:endParaRPr lang="ru-RU" sz="2400" b="1" dirty="0" smtClean="0">
              <a:solidFill>
                <a:srgbClr val="00B0F0"/>
              </a:solidFill>
              <a:latin typeface="Century" panose="02040604050505020304" pitchFamily="18" charset="0"/>
            </a:endParaRPr>
          </a:p>
          <a:p>
            <a:endParaRPr lang="ru-RU" sz="2400" b="1" dirty="0" smtClean="0">
              <a:solidFill>
                <a:srgbClr val="00B0F0"/>
              </a:solidFill>
              <a:latin typeface="Century" panose="02040604050505020304" pitchFamily="18" charset="0"/>
            </a:endParaRPr>
          </a:p>
          <a:p>
            <a:r>
              <a:rPr lang="ru-RU" sz="2400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Составь две задачи, обратные данной, и реши их.</a:t>
            </a:r>
            <a:endParaRPr lang="ru-RU" sz="2400" b="1" dirty="0">
              <a:solidFill>
                <a:srgbClr val="00B0F0"/>
              </a:solidFill>
              <a:latin typeface="Century" panose="020406040505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961" y="4365104"/>
            <a:ext cx="284324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89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124744"/>
            <a:ext cx="68643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Высота каждого             Количество                 Высота</a:t>
            </a:r>
          </a:p>
          <a:p>
            <a:r>
              <a:rPr lang="ru-RU" sz="2000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 этажа                                этажей                          дома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7704" y="1916832"/>
            <a:ext cx="739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3 м</a:t>
            </a:r>
            <a:endParaRPr lang="ru-RU" sz="2800" b="1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1916832"/>
            <a:ext cx="721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5эт</a:t>
            </a:r>
            <a:endParaRPr lang="ru-RU" sz="2800" b="1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22032" y="1832630"/>
            <a:ext cx="43473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>
                <a:solidFill>
                  <a:srgbClr val="FF0000"/>
                </a:solidFill>
                <a:latin typeface="Century" panose="02040604050505020304" pitchFamily="18" charset="0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47664" y="2996952"/>
            <a:ext cx="2844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3 • 5 = 15 (м) </a:t>
            </a:r>
            <a:endParaRPr lang="ru-RU" sz="2800" dirty="0">
              <a:solidFill>
                <a:srgbClr val="00B0F0"/>
              </a:solidFill>
              <a:latin typeface="Century" panose="020406040505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7664" y="3933056"/>
            <a:ext cx="7192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  <a:latin typeface="Century" panose="02040604050505020304" pitchFamily="18" charset="0"/>
              </a:rPr>
              <a:t>Ответ: 15 метров высота дома до крыши.</a:t>
            </a:r>
            <a:endParaRPr lang="ru-RU" sz="2800" dirty="0">
              <a:solidFill>
                <a:srgbClr val="00B0F0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10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1196752"/>
            <a:ext cx="5963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Высота каждого             Количество                 Высота</a:t>
            </a:r>
          </a:p>
          <a:p>
            <a:r>
              <a:rPr lang="ru-RU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 этажа                                этажей                          дома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44008" y="2025697"/>
            <a:ext cx="920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Century" panose="02040604050505020304" pitchFamily="18" charset="0"/>
              </a:rPr>
              <a:t>5 </a:t>
            </a:r>
            <a:r>
              <a:rPr lang="ru-RU" sz="2800" dirty="0" err="1" smtClean="0">
                <a:latin typeface="Century" panose="02040604050505020304" pitchFamily="18" charset="0"/>
              </a:rPr>
              <a:t>эт</a:t>
            </a:r>
            <a:r>
              <a:rPr lang="ru-RU" sz="2800" dirty="0" smtClean="0">
                <a:latin typeface="Century" panose="02040604050505020304" pitchFamily="18" charset="0"/>
              </a:rPr>
              <a:t>.</a:t>
            </a:r>
            <a:endParaRPr lang="ru-RU" sz="2800" dirty="0">
              <a:latin typeface="Century" panose="020406040505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8936" y="2015262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Century" panose="02040604050505020304" pitchFamily="18" charset="0"/>
              </a:rPr>
              <a:t>15 м</a:t>
            </a:r>
            <a:endParaRPr lang="ru-RU" sz="2800" dirty="0">
              <a:latin typeface="Century" panose="020406040505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2819" y="1888402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?</a:t>
            </a:r>
            <a:endParaRPr lang="ru-RU" sz="3600" b="1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3536141"/>
            <a:ext cx="5963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Высота каждого             Количество                 Высота</a:t>
            </a:r>
          </a:p>
          <a:p>
            <a:r>
              <a:rPr lang="ru-RU" b="1" dirty="0" smtClean="0">
                <a:solidFill>
                  <a:srgbClr val="00B0F0"/>
                </a:solidFill>
                <a:latin typeface="Century" panose="02040604050505020304" pitchFamily="18" charset="0"/>
              </a:rPr>
              <a:t> этажа                                этажей                          дома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46760" y="4365104"/>
            <a:ext cx="639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Century" panose="02040604050505020304" pitchFamily="18" charset="0"/>
              </a:rPr>
              <a:t>3м</a:t>
            </a:r>
            <a:endParaRPr lang="ru-RU" sz="2800" dirty="0">
              <a:latin typeface="Century" panose="020406040505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44191" y="4243659"/>
            <a:ext cx="38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?</a:t>
            </a:r>
            <a:endParaRPr lang="ru-RU" sz="3600" b="1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39543" y="4321553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Century" panose="02040604050505020304" pitchFamily="18" charset="0"/>
              </a:rPr>
              <a:t>15 м</a:t>
            </a:r>
            <a:endParaRPr lang="ru-RU" sz="28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06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9528057">
            <a:off x="805379" y="2860373"/>
            <a:ext cx="81107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F0"/>
                </a:solidFill>
                <a:latin typeface="Century" panose="02040604050505020304" pitchFamily="18" charset="0"/>
              </a:rPr>
              <a:t>Ф И З М И Н У Т К А</a:t>
            </a:r>
            <a:endParaRPr lang="ru-RU" sz="5400" dirty="0">
              <a:solidFill>
                <a:srgbClr val="00B0F0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87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692696"/>
            <a:ext cx="36231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Century" panose="02040604050505020304" pitchFamily="18" charset="0"/>
              </a:rPr>
              <a:t>Реши уравнения.</a:t>
            </a:r>
            <a:endParaRPr lang="ru-RU" sz="3200" b="1" dirty="0">
              <a:solidFill>
                <a:srgbClr val="7030A0"/>
              </a:solidFill>
              <a:latin typeface="Century" panose="020406040505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556792"/>
            <a:ext cx="2222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entury" panose="02040604050505020304" pitchFamily="18" charset="0"/>
              </a:rPr>
              <a:t>Х +27 = 65</a:t>
            </a:r>
            <a:endParaRPr lang="ru-RU" sz="3200" dirty="0">
              <a:latin typeface="Century" panose="020406040505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7290" y="1561187"/>
            <a:ext cx="2315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entury" panose="02040604050505020304" pitchFamily="18" charset="0"/>
              </a:rPr>
              <a:t>36 – Х = 19</a:t>
            </a:r>
            <a:endParaRPr lang="ru-RU" sz="3200" dirty="0">
              <a:latin typeface="Century" panose="020406040505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1561187"/>
            <a:ext cx="18598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entury" panose="02040604050505020304" pitchFamily="18" charset="0"/>
              </a:rPr>
              <a:t>Х – 8 = 0</a:t>
            </a:r>
            <a:endParaRPr lang="ru-RU" sz="3200" dirty="0">
              <a:latin typeface="Century" panose="020406040505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2171190"/>
            <a:ext cx="238879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entury" panose="02040604050505020304" pitchFamily="18" charset="0"/>
              </a:rPr>
              <a:t>Х= 65 -27</a:t>
            </a:r>
          </a:p>
          <a:p>
            <a:r>
              <a:rPr lang="ru-RU" sz="3200" dirty="0" smtClean="0">
                <a:latin typeface="Century" panose="02040604050505020304" pitchFamily="18" charset="0"/>
              </a:rPr>
              <a:t>Х = 38</a:t>
            </a:r>
          </a:p>
          <a:p>
            <a:r>
              <a:rPr lang="ru-RU" sz="3200" b="1" dirty="0" smtClean="0">
                <a:latin typeface="Century" panose="02040604050505020304" pitchFamily="18" charset="0"/>
              </a:rPr>
              <a:t>Проверка:</a:t>
            </a:r>
          </a:p>
          <a:p>
            <a:r>
              <a:rPr lang="ru-RU" sz="3200" dirty="0" smtClean="0">
                <a:latin typeface="Century" panose="02040604050505020304" pitchFamily="18" charset="0"/>
              </a:rPr>
              <a:t>38 + 27 =65</a:t>
            </a:r>
          </a:p>
          <a:p>
            <a:r>
              <a:rPr lang="ru-RU" sz="3200" dirty="0" smtClean="0">
                <a:latin typeface="Century" panose="02040604050505020304" pitchFamily="18" charset="0"/>
              </a:rPr>
              <a:t>65 = 65</a:t>
            </a:r>
            <a:endParaRPr lang="ru-RU" sz="3200" dirty="0">
              <a:latin typeface="Century" panose="020406040505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41987" y="2060848"/>
            <a:ext cx="248177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entury" panose="02040604050505020304" pitchFamily="18" charset="0"/>
              </a:rPr>
              <a:t>Х = 36 – 19</a:t>
            </a:r>
          </a:p>
          <a:p>
            <a:r>
              <a:rPr lang="ru-RU" sz="3200" dirty="0" smtClean="0">
                <a:latin typeface="Century" panose="02040604050505020304" pitchFamily="18" charset="0"/>
              </a:rPr>
              <a:t>Х = 17</a:t>
            </a:r>
          </a:p>
          <a:p>
            <a:r>
              <a:rPr lang="ru-RU" sz="3200" b="1" dirty="0" smtClean="0">
                <a:latin typeface="Century" panose="02040604050505020304" pitchFamily="18" charset="0"/>
              </a:rPr>
              <a:t>Проверка:</a:t>
            </a:r>
          </a:p>
          <a:p>
            <a:r>
              <a:rPr lang="ru-RU" sz="3200" dirty="0" smtClean="0">
                <a:latin typeface="Century" panose="02040604050505020304" pitchFamily="18" charset="0"/>
              </a:rPr>
              <a:t>36 – 17 = 19</a:t>
            </a:r>
          </a:p>
          <a:p>
            <a:r>
              <a:rPr lang="ru-RU" sz="3200" dirty="0" smtClean="0">
                <a:latin typeface="Century" panose="02040604050505020304" pitchFamily="18" charset="0"/>
              </a:rPr>
              <a:t>19 = 19</a:t>
            </a:r>
            <a:endParaRPr lang="ru-RU" sz="3200" dirty="0">
              <a:latin typeface="Century" panose="020406040505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4548" y="2069751"/>
            <a:ext cx="232146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Century" panose="02040604050505020304" pitchFamily="18" charset="0"/>
              </a:rPr>
              <a:t>Х = 0+8</a:t>
            </a:r>
          </a:p>
          <a:p>
            <a:r>
              <a:rPr lang="ru-RU" sz="3200" dirty="0" smtClean="0">
                <a:latin typeface="Century" panose="02040604050505020304" pitchFamily="18" charset="0"/>
              </a:rPr>
              <a:t>Х = 8</a:t>
            </a:r>
          </a:p>
          <a:p>
            <a:r>
              <a:rPr lang="ru-RU" sz="3200" b="1" dirty="0" smtClean="0">
                <a:latin typeface="Century" panose="02040604050505020304" pitchFamily="18" charset="0"/>
              </a:rPr>
              <a:t>Проверка :</a:t>
            </a:r>
          </a:p>
          <a:p>
            <a:r>
              <a:rPr lang="ru-RU" sz="3200" dirty="0" smtClean="0">
                <a:latin typeface="Century" panose="02040604050505020304" pitchFamily="18" charset="0"/>
              </a:rPr>
              <a:t>8 – 8 = 0</a:t>
            </a:r>
          </a:p>
          <a:p>
            <a:r>
              <a:rPr lang="ru-RU" sz="3200" dirty="0" smtClean="0">
                <a:latin typeface="Century" panose="02040604050505020304" pitchFamily="18" charset="0"/>
              </a:rPr>
              <a:t>0 = 0</a:t>
            </a:r>
            <a:endParaRPr lang="ru-RU" sz="3200" dirty="0">
              <a:latin typeface="Century" panose="020406040505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6301"/>
          <a:stretch/>
        </p:blipFill>
        <p:spPr>
          <a:xfrm>
            <a:off x="5364088" y="4725734"/>
            <a:ext cx="1728192" cy="17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27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7508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Century" panose="02040604050505020304" pitchFamily="18" charset="0"/>
              </a:rPr>
              <a:t>Самостоятельная работа с.19 №6</a:t>
            </a:r>
            <a:endParaRPr lang="ru-RU" sz="3600" dirty="0">
              <a:solidFill>
                <a:srgbClr val="7030A0"/>
              </a:solidFill>
              <a:latin typeface="Century" panose="020406040505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350884"/>
            <a:ext cx="31229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Century" panose="02040604050505020304" pitchFamily="18" charset="0"/>
              </a:rPr>
              <a:t>Проверим себя</a:t>
            </a:r>
            <a:endParaRPr lang="ru-RU" sz="3200" b="1" dirty="0">
              <a:solidFill>
                <a:srgbClr val="00B050"/>
              </a:solidFill>
              <a:latin typeface="Century" panose="020406040505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172137"/>
            <a:ext cx="761779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Century" panose="02040604050505020304" pitchFamily="18" charset="0"/>
              </a:rPr>
              <a:t>17 + 7 =                  60 – 24 =</a:t>
            </a:r>
          </a:p>
          <a:p>
            <a:r>
              <a:rPr lang="ru-RU" sz="3600" dirty="0" smtClean="0">
                <a:latin typeface="Century" panose="02040604050505020304" pitchFamily="18" charset="0"/>
              </a:rPr>
              <a:t>24 + 9 =                  70 – 53 =</a:t>
            </a:r>
          </a:p>
          <a:p>
            <a:r>
              <a:rPr lang="ru-RU" sz="3600" dirty="0" smtClean="0">
                <a:latin typeface="Century" panose="02040604050505020304" pitchFamily="18" charset="0"/>
              </a:rPr>
              <a:t>47 – 9 =                   90 – (32 + 8) =</a:t>
            </a:r>
          </a:p>
          <a:p>
            <a:r>
              <a:rPr lang="ru-RU" sz="3600" dirty="0" smtClean="0">
                <a:latin typeface="Century" panose="02040604050505020304" pitchFamily="18" charset="0"/>
              </a:rPr>
              <a:t>41 – 3 =                   70 + (60 – 40) =</a:t>
            </a:r>
            <a:endParaRPr lang="ru-RU" sz="3600" dirty="0">
              <a:latin typeface="Century" panose="020406040505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2187479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Century" panose="02040604050505020304" pitchFamily="18" charset="0"/>
              </a:rPr>
              <a:t>24</a:t>
            </a:r>
            <a:endParaRPr lang="ru-RU" sz="3200" dirty="0">
              <a:solidFill>
                <a:srgbClr val="7030A0"/>
              </a:solidFill>
              <a:latin typeface="Century" panose="020406040505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2779603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Century" panose="02040604050505020304" pitchFamily="18" charset="0"/>
              </a:rPr>
              <a:t>33</a:t>
            </a:r>
            <a:endParaRPr lang="ru-RU" sz="3200" dirty="0">
              <a:solidFill>
                <a:srgbClr val="7030A0"/>
              </a:solidFill>
              <a:latin typeface="Century" panose="020406040505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3364378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Century" panose="02040604050505020304" pitchFamily="18" charset="0"/>
              </a:rPr>
              <a:t>38</a:t>
            </a:r>
            <a:endParaRPr lang="ru-RU" sz="3200" dirty="0">
              <a:solidFill>
                <a:srgbClr val="7030A0"/>
              </a:solidFill>
              <a:latin typeface="Century" panose="020406040505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3945781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Century" panose="02040604050505020304" pitchFamily="18" charset="0"/>
              </a:rPr>
              <a:t>38</a:t>
            </a:r>
            <a:endParaRPr lang="ru-RU" sz="3200" dirty="0">
              <a:solidFill>
                <a:srgbClr val="7030A0"/>
              </a:solidFill>
              <a:latin typeface="Century" panose="020406040505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0272" y="2200435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Century" panose="02040604050505020304" pitchFamily="18" charset="0"/>
              </a:rPr>
              <a:t>36</a:t>
            </a:r>
            <a:endParaRPr lang="ru-RU" sz="3200" dirty="0">
              <a:solidFill>
                <a:srgbClr val="7030A0"/>
              </a:solidFill>
              <a:latin typeface="Century" panose="020406040505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20272" y="2759263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Century" panose="02040604050505020304" pitchFamily="18" charset="0"/>
              </a:rPr>
              <a:t>17</a:t>
            </a:r>
            <a:endParaRPr lang="ru-RU" sz="3200" dirty="0">
              <a:solidFill>
                <a:srgbClr val="7030A0"/>
              </a:solidFill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69431" y="3271348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Century" panose="02040604050505020304" pitchFamily="18" charset="0"/>
              </a:rPr>
              <a:t>50</a:t>
            </a:r>
            <a:endParaRPr lang="ru-RU" sz="3200" dirty="0">
              <a:solidFill>
                <a:srgbClr val="7030A0"/>
              </a:solidFill>
              <a:latin typeface="Century" panose="020406040505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72747" y="3855777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Century" panose="02040604050505020304" pitchFamily="18" charset="0"/>
              </a:rPr>
              <a:t>90</a:t>
            </a:r>
            <a:endParaRPr lang="ru-RU" sz="3200" dirty="0">
              <a:solidFill>
                <a:srgbClr val="7030A0"/>
              </a:solidFill>
              <a:latin typeface="Century" panose="020406040505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530556"/>
            <a:ext cx="1944216" cy="170675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797152"/>
            <a:ext cx="1832868" cy="167291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64" y="4653136"/>
            <a:ext cx="1753215" cy="1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05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124</TotalTime>
  <Words>280</Words>
  <Application>Microsoft Office PowerPoint</Application>
  <PresentationFormat>Экран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Математика 3 класс</vt:lpstr>
      <vt:lpstr>Объясни, как зная произведение можно узнать частное?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Объясни, как зная произведение можно узнать частное?</dc:title>
  <dc:creator>костятаня югайяценко</dc:creator>
  <cp:lastModifiedBy>костятаня югайяценко</cp:lastModifiedBy>
  <cp:revision>14</cp:revision>
  <dcterms:created xsi:type="dcterms:W3CDTF">2015-10-19T12:48:23Z</dcterms:created>
  <dcterms:modified xsi:type="dcterms:W3CDTF">2015-10-19T18:15:24Z</dcterms:modified>
</cp:coreProperties>
</file>