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577C-4A86-4EF4-A771-2D75C21338BB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78CEB-4B86-4732-8E66-A44D105D1C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577C-4A86-4EF4-A771-2D75C21338BB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78CEB-4B86-4732-8E66-A44D105D1C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577C-4A86-4EF4-A771-2D75C21338BB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78CEB-4B86-4732-8E66-A44D105D1C2D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577C-4A86-4EF4-A771-2D75C21338BB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78CEB-4B86-4732-8E66-A44D105D1C2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577C-4A86-4EF4-A771-2D75C21338BB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78CEB-4B86-4732-8E66-A44D105D1C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577C-4A86-4EF4-A771-2D75C21338BB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78CEB-4B86-4732-8E66-A44D105D1C2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577C-4A86-4EF4-A771-2D75C21338BB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78CEB-4B86-4732-8E66-A44D105D1C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577C-4A86-4EF4-A771-2D75C21338BB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78CEB-4B86-4732-8E66-A44D105D1C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577C-4A86-4EF4-A771-2D75C21338BB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78CEB-4B86-4732-8E66-A44D105D1C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577C-4A86-4EF4-A771-2D75C21338BB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78CEB-4B86-4732-8E66-A44D105D1C2D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577C-4A86-4EF4-A771-2D75C21338BB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78CEB-4B86-4732-8E66-A44D105D1C2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E7A577C-4A86-4EF4-A771-2D75C21338BB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9E78CEB-4B86-4732-8E66-A44D105D1C2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Как устроен компьютер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информатики, 5 класс</a:t>
            </a:r>
          </a:p>
          <a:p>
            <a:r>
              <a:rPr lang="ru-RU" dirty="0" smtClean="0"/>
              <a:t>Учитель: Кукина Екатерина Сергеевна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208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2132856"/>
            <a:ext cx="8496944" cy="4248472"/>
          </a:xfrm>
        </p:spPr>
        <p:txBody>
          <a:bodyPr>
            <a:normAutofit fontScale="92500"/>
          </a:bodyPr>
          <a:lstStyle/>
          <a:p>
            <a:r>
              <a:rPr lang="ru-RU" dirty="0"/>
              <a:t>Для оперативного переноса небольших объемов информации используют так называемые гибкие магнитные диски (дискеты), которые вставляют в специальный накопитель – дисковод</a:t>
            </a:r>
            <a:r>
              <a:rPr lang="ru-RU" dirty="0" smtClean="0"/>
              <a:t>.</a:t>
            </a:r>
          </a:p>
          <a:p>
            <a:r>
              <a:rPr lang="ru-RU" dirty="0"/>
              <a:t>Гибкие диски считаются малонадежными носителями информации.</a:t>
            </a:r>
          </a:p>
          <a:p>
            <a:r>
              <a:rPr lang="ru-RU" dirty="0"/>
              <a:t>Пыль, грязь, влага, температурные перепады и внешние электромагнитные поля очень часто становятся причиной частичной или полной утраты данных, хранившихся на гибком диске.</a:t>
            </a:r>
          </a:p>
          <a:p>
            <a:r>
              <a:rPr lang="ru-RU" dirty="0"/>
              <a:t>Поэтому использовать гибкие диски в качестве основного средства хранения информации недопустимо.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Дисковод гибких дисков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76872"/>
            <a:ext cx="5739541" cy="3663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3254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76872"/>
            <a:ext cx="7408333" cy="3849291"/>
          </a:xfrm>
        </p:spPr>
        <p:txBody>
          <a:bodyPr>
            <a:normAutofit fontScale="92500"/>
          </a:bodyPr>
          <a:lstStyle/>
          <a:p>
            <a:r>
              <a:rPr lang="ru-RU" dirty="0"/>
              <a:t>Аббревиатура CD-ROM (</a:t>
            </a:r>
            <a:r>
              <a:rPr lang="ru-RU" dirty="0" err="1"/>
              <a:t>Compact</a:t>
            </a:r>
            <a:r>
              <a:rPr lang="ru-RU" dirty="0"/>
              <a:t> </a:t>
            </a:r>
            <a:r>
              <a:rPr lang="ru-RU" dirty="0" err="1"/>
              <a:t>Disc</a:t>
            </a:r>
            <a:r>
              <a:rPr lang="ru-RU" dirty="0"/>
              <a:t> </a:t>
            </a:r>
            <a:r>
              <a:rPr lang="ru-RU" dirty="0" err="1"/>
              <a:t>Read-Only</a:t>
            </a:r>
            <a:r>
              <a:rPr lang="ru-RU" dirty="0"/>
              <a:t> </a:t>
            </a:r>
            <a:r>
              <a:rPr lang="ru-RU" dirty="0" err="1"/>
              <a:t>Memory</a:t>
            </a:r>
            <a:r>
              <a:rPr lang="ru-RU" dirty="0"/>
              <a:t>) переводится на русский язык как постоянное запоминающее устройство на основе компакт-диска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/>
              <a:t>Принцип действия этого устройства состоит в считывании числовых данных с помощью лазерного луча, отражающегося от поверхности диска.</a:t>
            </a:r>
          </a:p>
          <a:p>
            <a:r>
              <a:rPr lang="ru-RU" dirty="0"/>
              <a:t>Цифровая запись на компакт-диске отличается от записи на магнитных дисках очень высокой плотностью, и стандартный компакт-диск может хранить примерно 650 Мбайт данных.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Дисковод компакт-дисков </a:t>
            </a:r>
            <a:r>
              <a:rPr lang="en-US" dirty="0" smtClean="0"/>
              <a:t>CD-ROM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7097635" cy="4904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3071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Периферийные устройства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51520" y="2060848"/>
            <a:ext cx="3822192" cy="639762"/>
          </a:xfrm>
        </p:spPr>
        <p:txBody>
          <a:bodyPr/>
          <a:lstStyle/>
          <a:p>
            <a:r>
              <a:rPr lang="ru-RU" dirty="0" smtClean="0"/>
              <a:t>Принтер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3140968"/>
            <a:ext cx="3951286" cy="2664296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932040" y="2060848"/>
            <a:ext cx="3822192" cy="639762"/>
          </a:xfrm>
        </p:spPr>
        <p:txBody>
          <a:bodyPr/>
          <a:lstStyle/>
          <a:p>
            <a:r>
              <a:rPr lang="ru-RU" dirty="0" smtClean="0"/>
              <a:t>Сканер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708920"/>
            <a:ext cx="3756695" cy="3756695"/>
          </a:xfrm>
        </p:spPr>
      </p:pic>
    </p:spTree>
    <p:extLst>
      <p:ext uri="{BB962C8B-B14F-4D97-AF65-F5344CB8AC3E}">
        <p14:creationId xmlns:p14="http://schemas.microsoft.com/office/powerpoint/2010/main" val="209162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Периферийные устройства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2204864"/>
            <a:ext cx="3822192" cy="639762"/>
          </a:xfrm>
        </p:spPr>
        <p:txBody>
          <a:bodyPr/>
          <a:lstStyle/>
          <a:p>
            <a:r>
              <a:rPr lang="ru-RU" dirty="0" smtClean="0"/>
              <a:t>Наушники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852936"/>
            <a:ext cx="2523087" cy="3475327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2276872"/>
            <a:ext cx="3822192" cy="639762"/>
          </a:xfrm>
        </p:spPr>
        <p:txBody>
          <a:bodyPr/>
          <a:lstStyle/>
          <a:p>
            <a:r>
              <a:rPr lang="ru-RU" dirty="0" smtClean="0"/>
              <a:t>Колонки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195" y="3140968"/>
            <a:ext cx="3256576" cy="2985195"/>
          </a:xfrm>
        </p:spPr>
      </p:pic>
    </p:spTree>
    <p:extLst>
      <p:ext uri="{BB962C8B-B14F-4D97-AF65-F5344CB8AC3E}">
        <p14:creationId xmlns:p14="http://schemas.microsoft.com/office/powerpoint/2010/main" val="71905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32856"/>
            <a:ext cx="4104455" cy="4104845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Периферийные устройства</a:t>
            </a:r>
            <a:br>
              <a:rPr lang="ru-RU" dirty="0" smtClean="0"/>
            </a:br>
            <a:r>
              <a:rPr lang="en-US" dirty="0" smtClean="0"/>
              <a:t>Web-</a:t>
            </a:r>
            <a:r>
              <a:rPr lang="ru-RU" dirty="0" smtClean="0"/>
              <a:t>камера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212976"/>
            <a:ext cx="2905125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091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16832"/>
            <a:ext cx="7732381" cy="4248472"/>
          </a:xfrm>
        </p:spPr>
        <p:txBody>
          <a:bodyPr>
            <a:normAutofit fontScale="92500"/>
          </a:bodyPr>
          <a:lstStyle/>
          <a:p>
            <a:r>
              <a:rPr lang="ru-RU" sz="4000" dirty="0" smtClean="0"/>
              <a:t>Открыть текстовый редактор </a:t>
            </a:r>
            <a:r>
              <a:rPr lang="en-US" sz="4000" dirty="0" smtClean="0"/>
              <a:t>Word</a:t>
            </a:r>
          </a:p>
          <a:p>
            <a:r>
              <a:rPr lang="ru-RU" sz="4000" dirty="0" smtClean="0"/>
              <a:t>Набрать русский алфавит заглавными и строчными буквами</a:t>
            </a:r>
            <a:endParaRPr lang="en-US" sz="4000" dirty="0" smtClean="0"/>
          </a:p>
          <a:p>
            <a:r>
              <a:rPr lang="en-US" sz="4000" dirty="0" smtClean="0"/>
              <a:t>(</a:t>
            </a:r>
            <a:r>
              <a:rPr lang="ru-RU" sz="4000" dirty="0" err="1" smtClean="0"/>
              <a:t>Аа</a:t>
            </a:r>
            <a:r>
              <a:rPr lang="ru-RU" sz="4000" dirty="0" smtClean="0"/>
              <a:t> </a:t>
            </a:r>
            <a:r>
              <a:rPr lang="ru-RU" sz="4000" dirty="0" err="1" smtClean="0"/>
              <a:t>Бб</a:t>
            </a:r>
            <a:r>
              <a:rPr lang="ru-RU" sz="4000" dirty="0" smtClean="0"/>
              <a:t> </a:t>
            </a:r>
            <a:r>
              <a:rPr lang="ru-RU" sz="4000" dirty="0" err="1" smtClean="0"/>
              <a:t>Вв</a:t>
            </a:r>
            <a:r>
              <a:rPr lang="ru-RU" sz="4000" dirty="0" smtClean="0"/>
              <a:t> </a:t>
            </a:r>
            <a:r>
              <a:rPr lang="ru-RU" sz="4000" dirty="0" err="1" smtClean="0"/>
              <a:t>Гг</a:t>
            </a:r>
            <a:r>
              <a:rPr lang="ru-RU" sz="4000" dirty="0" smtClean="0"/>
              <a:t> </a:t>
            </a:r>
            <a:r>
              <a:rPr lang="ru-RU" sz="4000" dirty="0" err="1" smtClean="0"/>
              <a:t>Дд</a:t>
            </a:r>
            <a:r>
              <a:rPr lang="ru-RU" sz="4000" dirty="0" smtClean="0"/>
              <a:t>…)</a:t>
            </a:r>
            <a:endParaRPr lang="ru-RU" sz="4000" dirty="0" smtClean="0"/>
          </a:p>
          <a:p>
            <a:r>
              <a:rPr lang="ru-RU" sz="4000" dirty="0" smtClean="0"/>
              <a:t>Набрать все цифры (0 1 2 … 9)</a:t>
            </a:r>
          </a:p>
          <a:p>
            <a:r>
              <a:rPr lang="ru-RU" sz="4000" dirty="0" smtClean="0"/>
              <a:t>Набрать знаки № % * ( ) + - = ! ? </a:t>
            </a:r>
            <a:r>
              <a:rPr lang="ru-RU" sz="4000" smtClean="0"/>
              <a:t>, 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Практическое задание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495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Компьютер – это универсальная система. Базовую конфигурацию компьютера составляют:</a:t>
            </a:r>
            <a:endParaRPr lang="ru-RU" sz="2400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5220072" y="2679192"/>
            <a:ext cx="3247272" cy="2766032"/>
          </a:xfrm>
        </p:spPr>
        <p:txBody>
          <a:bodyPr/>
          <a:lstStyle/>
          <a:p>
            <a:r>
              <a:rPr lang="ru-RU" dirty="0" smtClean="0"/>
              <a:t>Системный блок</a:t>
            </a:r>
          </a:p>
          <a:p>
            <a:r>
              <a:rPr lang="ru-RU" dirty="0" smtClean="0"/>
              <a:t>Монитор</a:t>
            </a:r>
          </a:p>
          <a:p>
            <a:r>
              <a:rPr lang="ru-RU" dirty="0" smtClean="0"/>
              <a:t>Клавиатура</a:t>
            </a:r>
          </a:p>
          <a:p>
            <a:r>
              <a:rPr lang="ru-RU" dirty="0" smtClean="0"/>
              <a:t>Мышь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4896544" cy="4439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8495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Системный блок – это основной элемент, внутри которого установлены наиболее важные компоненты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6655" y="2564904"/>
            <a:ext cx="3751329" cy="3561576"/>
          </a:xfrm>
        </p:spPr>
        <p:txBody>
          <a:bodyPr/>
          <a:lstStyle/>
          <a:p>
            <a:r>
              <a:rPr lang="ru-RU" dirty="0"/>
              <a:t>Устройства, находящиеся внутри системного блока, называют </a:t>
            </a:r>
            <a:r>
              <a:rPr lang="ru-RU" b="1" dirty="0">
                <a:solidFill>
                  <a:srgbClr val="7030A0"/>
                </a:solidFill>
              </a:rPr>
              <a:t>внутренними</a:t>
            </a:r>
            <a:r>
              <a:rPr lang="ru-RU" dirty="0"/>
              <a:t>, а устройства, подключаемые к нему снаружи, называют </a:t>
            </a:r>
            <a:r>
              <a:rPr lang="ru-RU" b="1" dirty="0">
                <a:solidFill>
                  <a:srgbClr val="7030A0"/>
                </a:solidFill>
              </a:rPr>
              <a:t>внешними</a:t>
            </a:r>
            <a:r>
              <a:rPr lang="ru-RU" dirty="0"/>
              <a:t>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/>
              <a:t>Внешние дополнительные устройства, предназначенные для ввода, вывода и длительного хранения данных, также называют </a:t>
            </a:r>
            <a:r>
              <a:rPr lang="ru-RU" b="1" dirty="0">
                <a:solidFill>
                  <a:srgbClr val="7030A0"/>
                </a:solidFill>
              </a:rPr>
              <a:t>периферийными.</a:t>
            </a:r>
          </a:p>
        </p:txBody>
      </p:sp>
    </p:spTree>
    <p:extLst>
      <p:ext uri="{BB962C8B-B14F-4D97-AF65-F5344CB8AC3E}">
        <p14:creationId xmlns:p14="http://schemas.microsoft.com/office/powerpoint/2010/main" val="321501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Системный блок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49" y="2132856"/>
            <a:ext cx="3993307" cy="399330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204864"/>
            <a:ext cx="4315885" cy="3816151"/>
          </a:xfrm>
        </p:spPr>
      </p:pic>
    </p:spTree>
    <p:extLst>
      <p:ext uri="{BB962C8B-B14F-4D97-AF65-F5344CB8AC3E}">
        <p14:creationId xmlns:p14="http://schemas.microsoft.com/office/powerpoint/2010/main" val="49091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устроен системный блок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132856"/>
            <a:ext cx="4175319" cy="3993624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Материнская плата</a:t>
            </a:r>
            <a:r>
              <a:rPr lang="ru-RU" dirty="0"/>
              <a:t> (</a:t>
            </a:r>
            <a:r>
              <a:rPr lang="ru-RU" b="1" dirty="0" err="1"/>
              <a:t>mother</a:t>
            </a:r>
            <a:r>
              <a:rPr lang="ru-RU" b="1" dirty="0"/>
              <a:t> </a:t>
            </a:r>
            <a:r>
              <a:rPr lang="ru-RU" b="1" dirty="0" err="1"/>
              <a:t>board</a:t>
            </a:r>
            <a:r>
              <a:rPr lang="ru-RU" dirty="0"/>
              <a:t>) – основная плата персонального компьютера, представляющая из себя лист стеклотекстолита, покрытый медной фольгой.</a:t>
            </a:r>
          </a:p>
          <a:p>
            <a:r>
              <a:rPr lang="ru-RU" dirty="0"/>
              <a:t>Путем травления фольги получают тонкие медные проводники соединяющие электронные компоненты.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2132856"/>
            <a:ext cx="3959296" cy="39936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348880"/>
            <a:ext cx="4354112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3691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Процессор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700808"/>
            <a:ext cx="4104456" cy="4752528"/>
          </a:xfrm>
        </p:spPr>
        <p:txBody>
          <a:bodyPr>
            <a:normAutofit/>
          </a:bodyPr>
          <a:lstStyle/>
          <a:p>
            <a:r>
              <a:rPr lang="ru-RU" b="1" dirty="0"/>
              <a:t>Процессор</a:t>
            </a:r>
            <a:r>
              <a:rPr lang="ru-RU" dirty="0"/>
              <a:t> (микропроцессор, центральный процессор, CPU) – основная микросхема компьютера, в которой и производятся все вычисления.</a:t>
            </a:r>
          </a:p>
          <a:p>
            <a:r>
              <a:rPr lang="ru-RU" dirty="0"/>
              <a:t>Он представляет из себя большую микросхему, которую можно легко найти на материнской плате.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056886"/>
            <a:ext cx="3452820" cy="2546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340520"/>
            <a:ext cx="3217540" cy="2863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2566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1115616" y="2492896"/>
            <a:ext cx="6696744" cy="3600399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3399"/>
                </a:solidFill>
                <a:latin typeface="Candara" pitchFamily="34" charset="0"/>
              </a:rPr>
              <a:t>В ОЗУ помещаются все программы и данные, необходимые для работы компьютера.</a:t>
            </a:r>
          </a:p>
          <a:p>
            <a:r>
              <a:rPr lang="ru-RU" dirty="0">
                <a:solidFill>
                  <a:srgbClr val="003399"/>
                </a:solidFill>
                <a:latin typeface="Candara" pitchFamily="34" charset="0"/>
              </a:rPr>
              <a:t>Процессор может мгновенно обращаться к информации, находящейся в оперативной памяти.</a:t>
            </a:r>
          </a:p>
          <a:p>
            <a:r>
              <a:rPr lang="ru-RU" dirty="0">
                <a:solidFill>
                  <a:srgbClr val="003399"/>
                </a:solidFill>
                <a:latin typeface="Candara" pitchFamily="34" charset="0"/>
              </a:rPr>
              <a:t>После отключения компьютера вся информация, содержащаяся в оперативной памяти, </a:t>
            </a:r>
            <a:r>
              <a:rPr lang="ru-RU" dirty="0" smtClean="0">
                <a:solidFill>
                  <a:srgbClr val="003399"/>
                </a:solidFill>
                <a:latin typeface="Candara" pitchFamily="34" charset="0"/>
              </a:rPr>
              <a:t>теряется, то есть ОЗУ работает только от электричества</a:t>
            </a:r>
            <a:endParaRPr lang="ru-RU" dirty="0">
              <a:latin typeface="Candara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Оперативная память компьютера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136" y="1844824"/>
            <a:ext cx="6336704" cy="466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209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640959" cy="367240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Микросхема ПЗУ способна длительное время хранить информацию, даже когда компьютер выключен.</a:t>
            </a:r>
          </a:p>
          <a:p>
            <a:r>
              <a:rPr lang="ru-RU" dirty="0"/>
              <a:t>Программы, находящиеся в ПЗУ, называют «зашитыми» – их записывают туда на этапе изготовления микросхемы.</a:t>
            </a:r>
          </a:p>
          <a:p>
            <a:r>
              <a:rPr lang="ru-RU" dirty="0"/>
              <a:t>Комплект программ, находящихся в ПЗУ, образует базовую систему ввода-вывода (BIOS – </a:t>
            </a:r>
            <a:r>
              <a:rPr lang="ru-RU" dirty="0" err="1"/>
              <a:t>Basic</a:t>
            </a:r>
            <a:r>
              <a:rPr lang="ru-RU" dirty="0"/>
              <a:t> </a:t>
            </a:r>
            <a:r>
              <a:rPr lang="ru-RU" dirty="0" err="1"/>
              <a:t>Input</a:t>
            </a:r>
            <a:r>
              <a:rPr lang="ru-RU" dirty="0"/>
              <a:t> </a:t>
            </a:r>
            <a:r>
              <a:rPr lang="ru-RU" dirty="0" err="1"/>
              <a:t>Output</a:t>
            </a:r>
            <a:r>
              <a:rPr lang="ru-RU" dirty="0"/>
              <a:t> </a:t>
            </a:r>
            <a:r>
              <a:rPr lang="ru-RU" dirty="0" err="1"/>
              <a:t>System</a:t>
            </a:r>
            <a:r>
              <a:rPr lang="ru-RU" dirty="0" smtClean="0"/>
              <a:t>).</a:t>
            </a:r>
          </a:p>
          <a:p>
            <a:r>
              <a:rPr lang="ru-RU" dirty="0"/>
              <a:t>Программы, входящие в BIOS, позволяют нам наблюдать на экране диагностические сообщения, сопровождающие запуск компьютера, а также вмешиваться в ход запуска с помощью клавиатуры.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Постоянная память компьютера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712" y="5033796"/>
            <a:ext cx="2592288" cy="1824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343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Жесткий диск</a:t>
            </a:r>
            <a:r>
              <a:rPr lang="ru-RU" dirty="0"/>
              <a:t> – основное устройство для долговременного хранения больших объемов данных и программ.</a:t>
            </a:r>
          </a:p>
          <a:p>
            <a:r>
              <a:rPr lang="ru-RU" dirty="0"/>
              <a:t>На самом деле это не один диск, а группа </a:t>
            </a:r>
            <a:r>
              <a:rPr lang="ru-RU" dirty="0" smtClean="0"/>
              <a:t>дисков</a:t>
            </a:r>
            <a:r>
              <a:rPr lang="ru-RU" dirty="0"/>
              <a:t>, имеющих магнитное покрытие и вращающихся с высокой скоростью.</a:t>
            </a:r>
          </a:p>
          <a:p>
            <a:r>
              <a:rPr lang="ru-RU" dirty="0"/>
              <a:t>К основным параметрам жестких дисков относятся емкость и производительность.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Жесткий диск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908720"/>
            <a:ext cx="4968552" cy="5440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158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223</TotalTime>
  <Words>526</Words>
  <Application>Microsoft Office PowerPoint</Application>
  <PresentationFormat>Экран (4:3)</PresentationFormat>
  <Paragraphs>53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Как устроен компьютер</vt:lpstr>
      <vt:lpstr>Компьютер – это универсальная система. Базовую конфигурацию компьютера составляют:</vt:lpstr>
      <vt:lpstr>Системный блок – это основной элемент, внутри которого установлены наиболее важные компоненты</vt:lpstr>
      <vt:lpstr>Системный блок</vt:lpstr>
      <vt:lpstr>Как устроен системный блок</vt:lpstr>
      <vt:lpstr>Процессор</vt:lpstr>
      <vt:lpstr>Оперативная память компьютера</vt:lpstr>
      <vt:lpstr>Постоянная память компьютера</vt:lpstr>
      <vt:lpstr>Жесткий диск</vt:lpstr>
      <vt:lpstr>Дисковод гибких дисков</vt:lpstr>
      <vt:lpstr>Дисковод компакт-дисков CD-ROM</vt:lpstr>
      <vt:lpstr>Периферийные устройства</vt:lpstr>
      <vt:lpstr>Периферийные устройства</vt:lpstr>
      <vt:lpstr>Периферийные устройства Web-камера</vt:lpstr>
      <vt:lpstr>Практическое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устроен компьютер</dc:title>
  <dc:creator>Учитель</dc:creator>
  <cp:lastModifiedBy>Учитель</cp:lastModifiedBy>
  <cp:revision>11</cp:revision>
  <dcterms:created xsi:type="dcterms:W3CDTF">2013-09-07T12:59:17Z</dcterms:created>
  <dcterms:modified xsi:type="dcterms:W3CDTF">2014-09-17T07:50:50Z</dcterms:modified>
</cp:coreProperties>
</file>