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2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8" autoAdjust="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804257-060D-49CB-BFF1-20395F0B8AAC}" type="datetimeFigureOut">
              <a:rPr lang="ru-RU" smtClean="0"/>
              <a:t>01.09.2015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AFFAD-6B3D-41AB-8652-38D17928FF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42965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804257-060D-49CB-BFF1-20395F0B8AAC}" type="datetimeFigureOut">
              <a:rPr lang="ru-RU" smtClean="0"/>
              <a:t>01.09.2015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AFFAD-6B3D-41AB-8652-38D17928FF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37992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804257-060D-49CB-BFF1-20395F0B8AAC}" type="datetimeFigureOut">
              <a:rPr lang="ru-RU" smtClean="0"/>
              <a:t>01.09.2015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AFFAD-6B3D-41AB-8652-38D17928FF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31204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804257-060D-49CB-BFF1-20395F0B8AAC}" type="datetimeFigureOut">
              <a:rPr lang="ru-RU" smtClean="0"/>
              <a:t>01.09.2015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AFFAD-6B3D-41AB-8652-38D17928FF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52945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804257-060D-49CB-BFF1-20395F0B8AAC}" type="datetimeFigureOut">
              <a:rPr lang="ru-RU" smtClean="0"/>
              <a:t>01.09.2015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AFFAD-6B3D-41AB-8652-38D17928FF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51325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804257-060D-49CB-BFF1-20395F0B8AAC}" type="datetimeFigureOut">
              <a:rPr lang="ru-RU" smtClean="0"/>
              <a:t>01.09.2015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AFFAD-6B3D-41AB-8652-38D17928FF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3203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804257-060D-49CB-BFF1-20395F0B8AAC}" type="datetimeFigureOut">
              <a:rPr lang="ru-RU" smtClean="0"/>
              <a:t>01.09.2015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AFFAD-6B3D-41AB-8652-38D17928FF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03123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804257-060D-49CB-BFF1-20395F0B8AAC}" type="datetimeFigureOut">
              <a:rPr lang="ru-RU" smtClean="0"/>
              <a:t>01.09.2015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AFFAD-6B3D-41AB-8652-38D17928FF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3362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804257-060D-49CB-BFF1-20395F0B8AAC}" type="datetimeFigureOut">
              <a:rPr lang="ru-RU" smtClean="0"/>
              <a:t>01.09.2015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AFFAD-6B3D-41AB-8652-38D17928FF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23474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804257-060D-49CB-BFF1-20395F0B8AAC}" type="datetimeFigureOut">
              <a:rPr lang="ru-RU" smtClean="0"/>
              <a:t>01.09.2015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AFFAD-6B3D-41AB-8652-38D17928FF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70367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804257-060D-49CB-BFF1-20395F0B8AAC}" type="datetimeFigureOut">
              <a:rPr lang="ru-RU" smtClean="0"/>
              <a:t>01.09.2015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AFFAD-6B3D-41AB-8652-38D17928FF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2403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804257-060D-49CB-BFF1-20395F0B8AAC}" type="datetimeFigureOut">
              <a:rPr lang="ru-RU" smtClean="0"/>
              <a:t>01.09.2015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5AFFAD-6B3D-41AB-8652-38D17928FF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75385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620688"/>
            <a:ext cx="7772400" cy="1470025"/>
          </a:xfrm>
        </p:spPr>
        <p:txBody>
          <a:bodyPr>
            <a:normAutofit/>
          </a:bodyPr>
          <a:lstStyle/>
          <a:p>
            <a:r>
              <a:rPr lang="ru-RU" dirty="0" smtClean="0"/>
              <a:t>Вредная привычка младших школьников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2420888"/>
            <a:ext cx="2592288" cy="34392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427984" y="4725144"/>
            <a:ext cx="4572000" cy="1438855"/>
          </a:xfrm>
          <a:prstGeom prst="rect">
            <a:avLst/>
          </a:prstGeom>
        </p:spPr>
        <p:txBody>
          <a:bodyPr>
            <a:spAutoFit/>
          </a:bodyPr>
          <a:lstStyle/>
          <a:p>
            <a:pPr marL="63500" lvl="0" algn="r" fontAlgn="base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</a:pPr>
            <a:r>
              <a:rPr lang="ru-RU" sz="2000" b="1" dirty="0" err="1" smtClean="0">
                <a:solidFill>
                  <a:srgbClr val="424456"/>
                </a:solidFill>
                <a:latin typeface="Arial" charset="0"/>
              </a:rPr>
              <a:t>Мд</a:t>
            </a:r>
            <a:r>
              <a:rPr lang="ru-RU" sz="2000" b="1" dirty="0" smtClean="0">
                <a:solidFill>
                  <a:srgbClr val="424456"/>
                </a:solidFill>
                <a:latin typeface="Arial" charset="0"/>
              </a:rPr>
              <a:t> </a:t>
            </a:r>
            <a:r>
              <a:rPr lang="ru-RU" sz="2000" b="1" dirty="0" err="1" smtClean="0">
                <a:solidFill>
                  <a:srgbClr val="424456"/>
                </a:solidFill>
                <a:latin typeface="Arial" charset="0"/>
              </a:rPr>
              <a:t>Абдус</a:t>
            </a:r>
            <a:r>
              <a:rPr lang="ru-RU" sz="2000" b="1" dirty="0" smtClean="0">
                <a:solidFill>
                  <a:srgbClr val="424456"/>
                </a:solidFill>
                <a:latin typeface="Arial" charset="0"/>
              </a:rPr>
              <a:t> </a:t>
            </a:r>
            <a:r>
              <a:rPr lang="ru-RU" sz="2000" b="1" dirty="0" err="1" smtClean="0">
                <a:solidFill>
                  <a:srgbClr val="424456"/>
                </a:solidFill>
                <a:latin typeface="Arial" charset="0"/>
              </a:rPr>
              <a:t>Самир</a:t>
            </a:r>
            <a:r>
              <a:rPr lang="ru-RU" sz="2000" b="1" dirty="0" smtClean="0">
                <a:solidFill>
                  <a:srgbClr val="424456"/>
                </a:solidFill>
                <a:latin typeface="Arial" charset="0"/>
              </a:rPr>
              <a:t> , </a:t>
            </a:r>
            <a:endParaRPr lang="ru-RU" sz="2000" b="1" dirty="0">
              <a:solidFill>
                <a:srgbClr val="424456"/>
              </a:solidFill>
              <a:latin typeface="Arial" charset="0"/>
            </a:endParaRPr>
          </a:p>
          <a:p>
            <a:pPr marL="63500" lvl="0" algn="r" fontAlgn="base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</a:pPr>
            <a:r>
              <a:rPr lang="ru-RU" sz="2000" b="1" dirty="0" smtClean="0">
                <a:solidFill>
                  <a:srgbClr val="424456"/>
                </a:solidFill>
                <a:latin typeface="Arial" charset="0"/>
              </a:rPr>
              <a:t>Ученик 3 л класса</a:t>
            </a:r>
            <a:endParaRPr lang="ru-RU" sz="2000" b="1" dirty="0">
              <a:solidFill>
                <a:srgbClr val="424456"/>
              </a:solidFill>
              <a:latin typeface="Arial" charset="0"/>
            </a:endParaRPr>
          </a:p>
          <a:p>
            <a:pPr marL="63500" lvl="0" algn="r" fontAlgn="base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</a:pPr>
            <a:r>
              <a:rPr lang="ru-RU" sz="2000" b="1" dirty="0" smtClean="0">
                <a:solidFill>
                  <a:srgbClr val="424456"/>
                </a:solidFill>
                <a:latin typeface="Arial" charset="0"/>
              </a:rPr>
              <a:t>ГБОУ СОШ №1955 </a:t>
            </a:r>
            <a:endParaRPr lang="ru-RU" sz="2000" b="1" dirty="0">
              <a:solidFill>
                <a:srgbClr val="424456"/>
              </a:solidFill>
              <a:latin typeface="Arial" charset="0"/>
            </a:endParaRPr>
          </a:p>
          <a:p>
            <a:pPr marL="63500" lvl="0" algn="r" fontAlgn="base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</a:pPr>
            <a:r>
              <a:rPr lang="ru-RU" sz="2000" b="1" dirty="0" smtClean="0">
                <a:solidFill>
                  <a:srgbClr val="424456"/>
                </a:solidFill>
                <a:latin typeface="Arial" charset="0"/>
              </a:rPr>
              <a:t>Г. Москва</a:t>
            </a:r>
            <a:endParaRPr lang="ru-RU" sz="2000" b="1" dirty="0">
              <a:solidFill>
                <a:srgbClr val="424456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0362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Задачи</a:t>
            </a:r>
            <a:r>
              <a:rPr lang="ru-RU" dirty="0"/>
              <a:t>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ru-RU" dirty="0" smtClean="0"/>
              <a:t>-  </a:t>
            </a:r>
            <a:r>
              <a:rPr lang="ru-RU" b="1" dirty="0"/>
              <a:t>И</a:t>
            </a:r>
            <a:r>
              <a:rPr lang="ru-RU" b="1" dirty="0" smtClean="0"/>
              <a:t>зучить </a:t>
            </a:r>
            <a:r>
              <a:rPr lang="ru-RU" b="1" dirty="0"/>
              <a:t>причины возникновения этой вредной привычки</a:t>
            </a:r>
            <a:r>
              <a:rPr lang="ru-RU" b="1" dirty="0">
                <a:latin typeface="Arial" charset="0"/>
              </a:rPr>
              <a:t>;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/>
              <a:t>Какие </a:t>
            </a:r>
            <a:r>
              <a:rPr lang="ru-RU" b="1" dirty="0"/>
              <a:t>опасности для здоровья таит в себе привычка грызть карандаш/ручку?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/>
              <a:t>Какие </a:t>
            </a:r>
            <a:r>
              <a:rPr lang="ru-RU" b="1" dirty="0"/>
              <a:t>существуют методы для избавления от этой привычки</a:t>
            </a:r>
            <a:r>
              <a:rPr lang="ru-RU" b="1" dirty="0" smtClean="0"/>
              <a:t>?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4066374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Что такое привычка?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600201"/>
            <a:ext cx="8424936" cy="326896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ru-RU" i="1" dirty="0"/>
              <a:t>Привычка </a:t>
            </a:r>
            <a:r>
              <a:rPr lang="ru-RU" i="1" dirty="0" smtClean="0"/>
              <a:t>–</a:t>
            </a:r>
            <a:r>
              <a:rPr lang="ru-RU" dirty="0" smtClean="0"/>
              <a:t> сложившийся </a:t>
            </a:r>
            <a:r>
              <a:rPr lang="ru-RU" dirty="0"/>
              <a:t>способ поведения, </a:t>
            </a:r>
            <a:r>
              <a:rPr lang="ru-RU" dirty="0" smtClean="0"/>
              <a:t>осуществление </a:t>
            </a:r>
            <a:r>
              <a:rPr lang="ru-RU" dirty="0"/>
              <a:t>которого в определённой ситуации приобретает характер потребности.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973317" y="2811657"/>
            <a:ext cx="2824131" cy="4778897"/>
          </a:xfrm>
          <a:prstGeom prst="rect">
            <a:avLst/>
          </a:prstGeom>
          <a:noFill/>
          <a:ln>
            <a:noFill/>
          </a:ln>
          <a:scene3d>
            <a:camera prst="orthographicFront">
              <a:rot lat="0" lon="1200000" rev="0"/>
            </a:camera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5" descr="C:\Users\САМ\Desktop\инт фото\img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3617757"/>
            <a:ext cx="3219480" cy="29954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92806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332656"/>
            <a:ext cx="7772400" cy="1470025"/>
          </a:xfrm>
        </p:spPr>
        <p:txBody>
          <a:bodyPr/>
          <a:lstStyle/>
          <a:p>
            <a:r>
              <a:rPr lang="ru-RU" dirty="0"/>
              <a:t>Возможные причины привычки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1772816"/>
            <a:ext cx="7776864" cy="4032448"/>
          </a:xfrm>
        </p:spPr>
        <p:txBody>
          <a:bodyPr>
            <a:normAutofit fontScale="77500" lnSpcReduction="20000"/>
          </a:bodyPr>
          <a:lstStyle/>
          <a:p>
            <a:pPr marL="457200" indent="-457200" algn="l">
              <a:buFont typeface="Wingdings" pitchFamily="2" charset="2"/>
              <a:buChar char="Ø"/>
            </a:pPr>
            <a:r>
              <a:rPr lang="ru-RU" dirty="0">
                <a:solidFill>
                  <a:schemeClr val="tx1"/>
                </a:solidFill>
              </a:rPr>
              <a:t>недостаток внимания к ребенку со стороны родителей, прежде всего, матери, родных и близких;</a:t>
            </a:r>
          </a:p>
          <a:p>
            <a:pPr marL="457200" indent="-457200" algn="l">
              <a:buFont typeface="Wingdings" pitchFamily="2" charset="2"/>
              <a:buChar char="Ø"/>
            </a:pPr>
            <a:r>
              <a:rPr lang="ru-RU" dirty="0">
                <a:solidFill>
                  <a:schemeClr val="tx1"/>
                </a:solidFill>
              </a:rPr>
              <a:t>желание ребенка обратить на себя внимание взрослых;</a:t>
            </a:r>
          </a:p>
          <a:p>
            <a:pPr marL="457200" indent="-457200" algn="l">
              <a:buFont typeface="Wingdings" pitchFamily="2" charset="2"/>
              <a:buChar char="Ø"/>
            </a:pPr>
            <a:r>
              <a:rPr lang="ru-RU" dirty="0">
                <a:solidFill>
                  <a:schemeClr val="tx1"/>
                </a:solidFill>
              </a:rPr>
              <a:t>психологические или физические проблемы у ребенка;</a:t>
            </a:r>
          </a:p>
          <a:p>
            <a:pPr marL="457200" indent="-457200" algn="l">
              <a:buFont typeface="Wingdings" pitchFamily="2" charset="2"/>
              <a:buChar char="Ø"/>
            </a:pPr>
            <a:r>
              <a:rPr lang="ru-RU" dirty="0">
                <a:solidFill>
                  <a:schemeClr val="tx1"/>
                </a:solidFill>
              </a:rPr>
              <a:t>стремление избавиться от скуки или успокоиться;</a:t>
            </a:r>
          </a:p>
          <a:p>
            <a:pPr marL="457200" indent="-457200" algn="l">
              <a:buFont typeface="Wingdings" pitchFamily="2" charset="2"/>
              <a:buChar char="Ø"/>
            </a:pPr>
            <a:r>
              <a:rPr lang="ru-RU" dirty="0">
                <a:solidFill>
                  <a:schemeClr val="tx1"/>
                </a:solidFill>
              </a:rPr>
              <a:t>особенности характера ребенка и методы его воспитания в детстве;</a:t>
            </a:r>
          </a:p>
          <a:p>
            <a:pPr marL="457200" indent="-457200" algn="l">
              <a:buFont typeface="Wingdings" pitchFamily="2" charset="2"/>
              <a:buChar char="Ø"/>
            </a:pPr>
            <a:r>
              <a:rPr lang="ru-RU" dirty="0">
                <a:solidFill>
                  <a:schemeClr val="tx1"/>
                </a:solidFill>
              </a:rPr>
              <a:t>подражание старшим или своим </a:t>
            </a:r>
            <a:r>
              <a:rPr lang="ru-RU" dirty="0" smtClean="0">
                <a:solidFill>
                  <a:schemeClr val="tx1"/>
                </a:solidFill>
              </a:rPr>
              <a:t>сверстникам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3019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Последствия привычки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algn="just">
              <a:buFont typeface="Wingdings" pitchFamily="2" charset="2"/>
              <a:buChar char="Ø"/>
            </a:pPr>
            <a:r>
              <a:rPr lang="ru-RU" dirty="0"/>
              <a:t>Ребенок, сосущий кончик авторучки или карандаша, вносит к себе в полость рта дополнительную инфекцию. Это грозит ему такими заболеваниями, как  стоматит, острый фарингит, ангина, хронический тонзиллит. Также могут развиться воспалительные заболевания пищевода, желудка, кишечника. </a:t>
            </a:r>
            <a:endParaRPr lang="ru-RU" dirty="0" smtClean="0"/>
          </a:p>
          <a:p>
            <a:pPr algn="just">
              <a:buFont typeface="Wingdings" pitchFamily="2" charset="2"/>
              <a:buChar char="Ø"/>
            </a:pPr>
            <a:r>
              <a:rPr lang="ru-RU" dirty="0"/>
              <a:t>    Зачастую продают некачественные письменные принадлежности, которые содержат токсические вещества. Попадая в организм ребенка, они накапливаются в печени. </a:t>
            </a:r>
            <a:endParaRPr lang="ru-RU" dirty="0" smtClean="0"/>
          </a:p>
          <a:p>
            <a:pPr algn="just">
              <a:buFont typeface="Wingdings" pitchFamily="2" charset="2"/>
              <a:buChar char="Ø"/>
            </a:pPr>
            <a:r>
              <a:rPr lang="ru-RU" dirty="0"/>
              <a:t>    У ребенка, имеющего привычку грызть кончик авторучки или карандаша, могут однажды испортиться зубы (особенно если кончик авторучки из металла). Эмаль зубов, испытывая нагрузку, на какую она не рассчитана, довольно быстро разрушается, и тогда развивается кариес. Приходят проблемы, связанные с ним, - зубная боль, бессонные ночи, некрасивая улыбка, затруднения с пережевывание пищи, болезни желудка и т.п. Механическое воздействие карандашами, ручками, фломастерами и кисточками делает детские зубы неровными. В результате – испорченный прикус на всю жизнь. </a:t>
            </a:r>
          </a:p>
        </p:txBody>
      </p:sp>
    </p:spTree>
    <p:extLst>
      <p:ext uri="{BB962C8B-B14F-4D97-AF65-F5344CB8AC3E}">
        <p14:creationId xmlns:p14="http://schemas.microsoft.com/office/powerpoint/2010/main" val="3855189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4380981"/>
            <a:ext cx="2746573" cy="20615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Методы борьбы с привычкой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4525963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ru-RU" dirty="0"/>
              <a:t>Р</a:t>
            </a:r>
            <a:r>
              <a:rPr lang="ru-RU" dirty="0" smtClean="0"/>
              <a:t>аспределение </a:t>
            </a:r>
            <a:r>
              <a:rPr lang="ru-RU" dirty="0"/>
              <a:t>свободного времени </a:t>
            </a:r>
            <a:r>
              <a:rPr lang="ru-RU" dirty="0" smtClean="0"/>
              <a:t>ребенка;</a:t>
            </a:r>
            <a:endParaRPr lang="ru-RU" dirty="0"/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Пропаганда </a:t>
            </a:r>
            <a:r>
              <a:rPr lang="ru-RU" dirty="0"/>
              <a:t>здорового образа жизни;</a:t>
            </a:r>
          </a:p>
          <a:p>
            <a:pPr>
              <a:buFont typeface="Wingdings" pitchFamily="2" charset="2"/>
              <a:buChar char="Ø"/>
            </a:pPr>
            <a:r>
              <a:rPr lang="ru-RU" dirty="0"/>
              <a:t>П</a:t>
            </a:r>
            <a:r>
              <a:rPr lang="ru-RU" dirty="0" smtClean="0"/>
              <a:t>оложительный пример </a:t>
            </a:r>
            <a:r>
              <a:rPr lang="ru-RU" dirty="0"/>
              <a:t>окружающих</a:t>
            </a:r>
            <a:r>
              <a:rPr lang="ru-RU" dirty="0" smtClean="0"/>
              <a:t>.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Покупка ручки </a:t>
            </a:r>
            <a:r>
              <a:rPr lang="ru-RU" dirty="0"/>
              <a:t>с оригинальным наконечником</a:t>
            </a:r>
          </a:p>
          <a:p>
            <a:pPr marL="0" indent="0">
              <a:buNone/>
            </a:pPr>
            <a:endParaRPr lang="ru-RU" dirty="0"/>
          </a:p>
          <a:p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4404" y="4346052"/>
            <a:ext cx="2467455" cy="18505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7895" y="4380981"/>
            <a:ext cx="1792362" cy="1792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88984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</TotalTime>
  <Words>174</Words>
  <Application>Microsoft Office PowerPoint</Application>
  <PresentationFormat>Экран (4:3)</PresentationFormat>
  <Paragraphs>27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Вредная привычка младших школьников</vt:lpstr>
      <vt:lpstr>Задачи:</vt:lpstr>
      <vt:lpstr>Что такое привычка?</vt:lpstr>
      <vt:lpstr>Возможные причины привычки</vt:lpstr>
      <vt:lpstr>Последствия привычки</vt:lpstr>
      <vt:lpstr>Методы борьбы с привычкой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Вредная привычка младших школьников</dc:title>
  <dc:creator>САМ</dc:creator>
  <cp:lastModifiedBy>САМ</cp:lastModifiedBy>
  <cp:revision>8</cp:revision>
  <cp:lastPrinted>2015-08-31T04:51:08Z</cp:lastPrinted>
  <dcterms:created xsi:type="dcterms:W3CDTF">2015-08-25T15:59:37Z</dcterms:created>
  <dcterms:modified xsi:type="dcterms:W3CDTF">2015-09-01T17:47:19Z</dcterms:modified>
</cp:coreProperties>
</file>