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79" r:id="rId5"/>
    <p:sldId id="280" r:id="rId6"/>
    <p:sldId id="281" r:id="rId7"/>
    <p:sldId id="260" r:id="rId8"/>
    <p:sldId id="270" r:id="rId9"/>
    <p:sldId id="261" r:id="rId10"/>
    <p:sldId id="271" r:id="rId11"/>
    <p:sldId id="262" r:id="rId12"/>
    <p:sldId id="272" r:id="rId13"/>
    <p:sldId id="263" r:id="rId14"/>
    <p:sldId id="273" r:id="rId15"/>
    <p:sldId id="264" r:id="rId16"/>
    <p:sldId id="274" r:id="rId17"/>
    <p:sldId id="293" r:id="rId18"/>
    <p:sldId id="294" r:id="rId19"/>
    <p:sldId id="295" r:id="rId20"/>
    <p:sldId id="296" r:id="rId21"/>
    <p:sldId id="283" r:id="rId22"/>
    <p:sldId id="284" r:id="rId23"/>
    <p:sldId id="265" r:id="rId24"/>
    <p:sldId id="275" r:id="rId25"/>
    <p:sldId id="266" r:id="rId26"/>
    <p:sldId id="276" r:id="rId27"/>
    <p:sldId id="267" r:id="rId28"/>
    <p:sldId id="277" r:id="rId29"/>
    <p:sldId id="268" r:id="rId30"/>
    <p:sldId id="278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7" r:id="rId40"/>
    <p:sldId id="298" r:id="rId41"/>
    <p:sldId id="299" r:id="rId42"/>
    <p:sldId id="300" r:id="rId43"/>
    <p:sldId id="316" r:id="rId44"/>
    <p:sldId id="317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4" r:id="rId58"/>
    <p:sldId id="315" r:id="rId5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76407-D833-4427-8595-B2D8F2D496C2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784AA-1CF9-47A5-90D3-26832BFC8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F2495-891A-4D4D-A187-3142A5F7D6A2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DCF53-B59E-4C62-9A87-985F00CA1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B9721-370E-4C43-9776-9864D5FF44E4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1C5FC-67F6-457C-804C-4D5FCAE00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BB64E-9D7E-4564-AFF1-EC2816A79EC6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B80FA-3B14-4081-9CA8-B49ACF367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D4CF7-69A5-4E1F-8761-17234A9EE0C6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9D614-FC28-4680-B71C-21016758F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5E0BD-6724-4C09-9A14-86BF3B35B1A2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A43E6-3D28-47DB-9F33-C0BE43710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6584D-61C0-4B5B-A1B9-55208097599F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A5102-F53C-4A05-8B3F-5B05DC2E1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CE705-842A-48D2-AC91-1009D868035D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52500-192B-4F64-886D-A8F471260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86553-E72A-41F7-9E9B-1E55D22457B5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C5BF4-B9EE-4D6C-8A10-70C0780B8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F7256-C01D-4670-AD48-43ECBD466D95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C2A90-1DA1-40D2-AADB-4D82CE60C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4D349-6B59-45D3-9579-D2AFF1BA7825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5FAA5-6530-40CE-89EC-77EE626A8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14C97E-4C02-4CCC-9D97-F3ED8E86BA88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F97440-C441-4DB1-8282-6610B3F6A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77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>
                <a:solidFill>
                  <a:srgbClr val="FFFF00"/>
                </a:solidFill>
              </a:rPr>
              <a:t>What</a:t>
            </a:r>
            <a:r>
              <a:rPr lang="en-US" sz="5400" dirty="0" smtClean="0"/>
              <a:t> </a:t>
            </a:r>
            <a:r>
              <a:rPr lang="en-US" sz="5400" dirty="0" smtClean="0">
                <a:solidFill>
                  <a:srgbClr val="FFFF00"/>
                </a:solidFill>
              </a:rPr>
              <a:t>do you want to be?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r>
              <a:rPr lang="en-US" sz="5400" smtClean="0">
                <a:solidFill>
                  <a:srgbClr val="002060"/>
                </a:solidFill>
              </a:rPr>
              <a:t>Part 1</a:t>
            </a:r>
            <a:endParaRPr lang="ru-RU" sz="540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736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6000" dirty="0" smtClean="0">
                <a:solidFill>
                  <a:srgbClr val="C00000"/>
                </a:solidFill>
              </a:rPr>
              <a:t>No</a:t>
            </a:r>
            <a:r>
              <a:rPr lang="en-US" sz="6000" dirty="0" smtClean="0">
                <a:solidFill>
                  <a:srgbClr val="FFC000"/>
                </a:solidFill>
              </a:rPr>
              <a:t>, she </a:t>
            </a:r>
            <a:r>
              <a:rPr lang="en-US" sz="6000" dirty="0" smtClean="0">
                <a:solidFill>
                  <a:srgbClr val="C00000"/>
                </a:solidFill>
              </a:rPr>
              <a:t>is</a:t>
            </a:r>
            <a:r>
              <a:rPr lang="en-US" sz="6000" dirty="0" smtClean="0">
                <a:solidFill>
                  <a:srgbClr val="FFC000"/>
                </a:solidFill>
              </a:rPr>
              <a:t> </a:t>
            </a:r>
            <a:r>
              <a:rPr lang="en-US" sz="6000" dirty="0" smtClean="0">
                <a:solidFill>
                  <a:srgbClr val="C00000"/>
                </a:solidFill>
              </a:rPr>
              <a:t>not</a:t>
            </a:r>
            <a:r>
              <a:rPr lang="en-US" sz="6000" dirty="0" smtClean="0">
                <a:solidFill>
                  <a:srgbClr val="FFC000"/>
                </a:solidFill>
              </a:rPr>
              <a:t>.</a:t>
            </a:r>
            <a:br>
              <a:rPr lang="en-US" sz="6000" dirty="0" smtClean="0">
                <a:solidFill>
                  <a:srgbClr val="FFC000"/>
                </a:solidFill>
              </a:rPr>
            </a:br>
            <a:r>
              <a:rPr lang="en-US" sz="6000" dirty="0" smtClean="0">
                <a:solidFill>
                  <a:srgbClr val="FFC000"/>
                </a:solidFill>
              </a:rPr>
              <a:t> </a:t>
            </a:r>
            <a:r>
              <a:rPr lang="en-US" sz="6000" dirty="0" smtClean="0">
                <a:solidFill>
                  <a:srgbClr val="C00000"/>
                </a:solidFill>
              </a:rPr>
              <a:t>No</a:t>
            </a:r>
            <a:r>
              <a:rPr lang="en-US" sz="6000" dirty="0" smtClean="0">
                <a:solidFill>
                  <a:srgbClr val="FFC000"/>
                </a:solidFill>
              </a:rPr>
              <a:t>, she </a:t>
            </a:r>
            <a:r>
              <a:rPr lang="en-US" sz="6000" dirty="0" smtClean="0">
                <a:solidFill>
                  <a:srgbClr val="C00000"/>
                </a:solidFill>
              </a:rPr>
              <a:t>is not </a:t>
            </a:r>
            <a:r>
              <a:rPr lang="en-US" sz="6000" dirty="0" smtClean="0">
                <a:solidFill>
                  <a:srgbClr val="FFC000"/>
                </a:solidFill>
              </a:rPr>
              <a:t>an officer.</a:t>
            </a:r>
            <a:br>
              <a:rPr lang="en-US" sz="6000" dirty="0" smtClean="0">
                <a:solidFill>
                  <a:srgbClr val="FFC000"/>
                </a:solidFill>
              </a:rPr>
            </a:br>
            <a:r>
              <a:rPr lang="en-US" sz="6000" dirty="0" smtClean="0">
                <a:solidFill>
                  <a:srgbClr val="FFC000"/>
                </a:solidFill>
              </a:rPr>
              <a:t>She is a dentist.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12291" name="Содержимое 3" descr="a woman-dentist.bmp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286500" y="4132263"/>
            <a:ext cx="2857500" cy="27257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solidFill>
                  <a:srgbClr val="C00000"/>
                </a:solidFill>
              </a:rPr>
              <a:t>Are</a:t>
            </a:r>
            <a:r>
              <a:rPr lang="en-US" sz="6600" dirty="0" smtClean="0">
                <a:solidFill>
                  <a:srgbClr val="FFC000"/>
                </a:solidFill>
              </a:rPr>
              <a:t> they doctor</a:t>
            </a:r>
            <a:r>
              <a:rPr lang="en-US" sz="6600" dirty="0" smtClean="0">
                <a:solidFill>
                  <a:srgbClr val="C00000"/>
                </a:solidFill>
              </a:rPr>
              <a:t>s</a:t>
            </a:r>
            <a:r>
              <a:rPr lang="en-US" sz="6600" dirty="0" smtClean="0">
                <a:solidFill>
                  <a:srgbClr val="FFC000"/>
                </a:solidFill>
              </a:rPr>
              <a:t>?</a:t>
            </a:r>
            <a:br>
              <a:rPr lang="en-US" sz="6600" dirty="0" smtClean="0">
                <a:solidFill>
                  <a:srgbClr val="FFC000"/>
                </a:solidFill>
              </a:rPr>
            </a:b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13315" name="Содержимое 3" descr="doctor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693988" y="2014538"/>
            <a:ext cx="3449637" cy="471487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900" dirty="0" smtClean="0">
                <a:solidFill>
                  <a:srgbClr val="FFC000"/>
                </a:solidFill>
              </a:rPr>
              <a:t/>
            </a:r>
            <a:br>
              <a:rPr lang="en-US" sz="4900" dirty="0" smtClean="0">
                <a:solidFill>
                  <a:srgbClr val="FFC000"/>
                </a:solidFill>
              </a:rPr>
            </a:br>
            <a:r>
              <a:rPr lang="en-US" sz="4900" dirty="0" smtClean="0">
                <a:solidFill>
                  <a:srgbClr val="FFC000"/>
                </a:solidFill>
              </a:rPr>
              <a:t/>
            </a:r>
            <a:br>
              <a:rPr lang="en-US" sz="4900" dirty="0" smtClean="0">
                <a:solidFill>
                  <a:srgbClr val="FFC000"/>
                </a:solidFill>
              </a:rPr>
            </a:br>
            <a:r>
              <a:rPr lang="en-US" sz="4900" dirty="0" smtClean="0">
                <a:solidFill>
                  <a:srgbClr val="FFC000"/>
                </a:solidFill>
              </a:rPr>
              <a:t/>
            </a:r>
            <a:br>
              <a:rPr lang="en-US" sz="4900" dirty="0" smtClean="0">
                <a:solidFill>
                  <a:srgbClr val="FFC000"/>
                </a:solidFill>
              </a:rPr>
            </a:br>
            <a:r>
              <a:rPr lang="en-US" sz="5300" dirty="0" smtClean="0">
                <a:solidFill>
                  <a:srgbClr val="FFC000"/>
                </a:solidFill>
              </a:rPr>
              <a:t>Yes, they </a:t>
            </a:r>
            <a:r>
              <a:rPr lang="en-US" sz="5300" dirty="0" smtClean="0">
                <a:solidFill>
                  <a:srgbClr val="C00000"/>
                </a:solidFill>
              </a:rPr>
              <a:t>are.</a:t>
            </a:r>
            <a:r>
              <a:rPr lang="en-US" sz="5300" dirty="0" smtClean="0">
                <a:solidFill>
                  <a:srgbClr val="FFC000"/>
                </a:solidFill>
              </a:rPr>
              <a:t/>
            </a:r>
            <a:br>
              <a:rPr lang="en-US" sz="5300" dirty="0" smtClean="0">
                <a:solidFill>
                  <a:srgbClr val="FFC000"/>
                </a:solidFill>
              </a:rPr>
            </a:br>
            <a:r>
              <a:rPr lang="en-US" sz="5300" dirty="0" smtClean="0">
                <a:solidFill>
                  <a:srgbClr val="FFC000"/>
                </a:solidFill>
              </a:rPr>
              <a:t>Yes, they </a:t>
            </a:r>
            <a:r>
              <a:rPr lang="en-US" sz="5300" dirty="0" smtClean="0">
                <a:solidFill>
                  <a:srgbClr val="C00000"/>
                </a:solidFill>
              </a:rPr>
              <a:t>are</a:t>
            </a:r>
            <a:r>
              <a:rPr lang="en-US" sz="5300" dirty="0" smtClean="0">
                <a:solidFill>
                  <a:srgbClr val="FFC000"/>
                </a:solidFill>
              </a:rPr>
              <a:t> doctor</a:t>
            </a:r>
            <a:r>
              <a:rPr lang="en-US" sz="5300" dirty="0" smtClean="0">
                <a:solidFill>
                  <a:srgbClr val="C00000"/>
                </a:solidFill>
              </a:rPr>
              <a:t>s</a:t>
            </a:r>
            <a:r>
              <a:rPr lang="en-US" sz="5300" dirty="0" smtClean="0">
                <a:solidFill>
                  <a:srgbClr val="FFC000"/>
                </a:solidFill>
              </a:rPr>
              <a:t>.</a:t>
            </a:r>
            <a:r>
              <a:rPr lang="ru-RU" sz="5300" dirty="0" smtClean="0">
                <a:solidFill>
                  <a:srgbClr val="FFC000"/>
                </a:solidFill>
              </a:rPr>
              <a:t/>
            </a:r>
            <a:br>
              <a:rPr lang="ru-RU" sz="5300" dirty="0" smtClean="0">
                <a:solidFill>
                  <a:srgbClr val="FFC000"/>
                </a:solidFill>
              </a:rPr>
            </a:b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14339" name="Содержимое 3" descr="doctor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952750" y="2160588"/>
            <a:ext cx="3333750" cy="4554537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C00000"/>
                </a:solidFill>
              </a:rPr>
              <a:t>Are</a:t>
            </a:r>
            <a:r>
              <a:rPr lang="en-US" sz="6000" dirty="0" smtClean="0">
                <a:solidFill>
                  <a:srgbClr val="FFFF00"/>
                </a:solidFill>
              </a:rPr>
              <a:t> they pupil</a:t>
            </a:r>
            <a:r>
              <a:rPr lang="en-US" sz="6000" dirty="0" smtClean="0">
                <a:solidFill>
                  <a:srgbClr val="C00000"/>
                </a:solidFill>
              </a:rPr>
              <a:t>s</a:t>
            </a:r>
            <a:r>
              <a:rPr lang="en-US" sz="6000" dirty="0" smtClean="0">
                <a:solidFill>
                  <a:srgbClr val="FFFF00"/>
                </a:solidFill>
              </a:rPr>
              <a:t>?</a:t>
            </a:r>
            <a:br>
              <a:rPr lang="en-US" sz="6000" dirty="0" smtClean="0">
                <a:solidFill>
                  <a:srgbClr val="FFFF00"/>
                </a:solidFill>
              </a:rPr>
            </a:b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15363" name="Содержимое 3" descr="pupil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28750" y="1928813"/>
            <a:ext cx="6140450" cy="470852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000" dirty="0" smtClean="0">
                <a:solidFill>
                  <a:srgbClr val="FFC000"/>
                </a:solidFill>
              </a:rPr>
              <a:t>Yes, they </a:t>
            </a:r>
            <a:r>
              <a:rPr lang="en-US" sz="6000" dirty="0" smtClean="0">
                <a:solidFill>
                  <a:srgbClr val="C00000"/>
                </a:solidFill>
              </a:rPr>
              <a:t>are</a:t>
            </a:r>
            <a:r>
              <a:rPr lang="en-US" sz="6000" dirty="0" smtClean="0">
                <a:solidFill>
                  <a:srgbClr val="FFC000"/>
                </a:solidFill>
              </a:rPr>
              <a:t> pupil</a:t>
            </a:r>
            <a:r>
              <a:rPr lang="en-US" sz="6000" dirty="0" smtClean="0">
                <a:solidFill>
                  <a:srgbClr val="C00000"/>
                </a:solidFill>
              </a:rPr>
              <a:t>s</a:t>
            </a:r>
            <a:r>
              <a:rPr lang="en-US" sz="6000" dirty="0" smtClean="0">
                <a:solidFill>
                  <a:srgbClr val="FFC000"/>
                </a:solidFill>
              </a:rPr>
              <a:t>.</a:t>
            </a:r>
            <a:endParaRPr lang="ru-RU" sz="6000" dirty="0"/>
          </a:p>
        </p:txBody>
      </p:sp>
      <p:pic>
        <p:nvPicPr>
          <p:cNvPr id="16387" name="Содержимое 3" descr="pupil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01775" y="1600200"/>
            <a:ext cx="6140450" cy="4708525"/>
          </a:xfrm>
          <a:prstGeom prst="ellipse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42918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C00000"/>
                </a:solidFill>
              </a:rPr>
              <a:t>Is</a:t>
            </a:r>
            <a:r>
              <a:rPr lang="en-US" sz="6000" dirty="0" smtClean="0">
                <a:solidFill>
                  <a:srgbClr val="FFFF00"/>
                </a:solidFill>
              </a:rPr>
              <a:t> he a pupil?</a:t>
            </a:r>
            <a:br>
              <a:rPr lang="en-US" sz="6000" dirty="0" smtClean="0">
                <a:solidFill>
                  <a:srgbClr val="FFFF00"/>
                </a:solidFill>
              </a:rPr>
            </a:b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17411" name="Содержимое 3" descr="a pupil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14438" y="2000250"/>
            <a:ext cx="6565900" cy="4708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000" dirty="0" smtClean="0">
                <a:solidFill>
                  <a:srgbClr val="FFC000"/>
                </a:solidFill>
              </a:rPr>
              <a:t>Yes, he </a:t>
            </a:r>
            <a:r>
              <a:rPr lang="en-US" sz="6000" dirty="0" smtClean="0">
                <a:solidFill>
                  <a:srgbClr val="C00000"/>
                </a:solidFill>
              </a:rPr>
              <a:t>is</a:t>
            </a:r>
            <a:r>
              <a:rPr lang="en-US" sz="6000" dirty="0" smtClean="0">
                <a:solidFill>
                  <a:srgbClr val="FFC000"/>
                </a:solidFill>
              </a:rPr>
              <a:t>.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18435" name="Содержимое 3" descr="a pupil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57290" y="1714488"/>
            <a:ext cx="6565900" cy="4708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rgbClr val="7030A0"/>
                </a:solidFill>
              </a:rPr>
              <a:t>What is he?</a:t>
            </a:r>
            <a:endParaRPr lang="ru-RU" sz="6600" dirty="0">
              <a:solidFill>
                <a:srgbClr val="7030A0"/>
              </a:solidFill>
            </a:endParaRPr>
          </a:p>
        </p:txBody>
      </p:sp>
      <p:pic>
        <p:nvPicPr>
          <p:cNvPr id="19459" name="Содержимое 3" descr="teacher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857375" y="1573213"/>
            <a:ext cx="5087938" cy="5284787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7200" dirty="0" smtClean="0">
                <a:solidFill>
                  <a:srgbClr val="7030A0"/>
                </a:solidFill>
              </a:rPr>
              <a:t>He is a teacher.</a:t>
            </a:r>
            <a:endParaRPr lang="ru-RU" sz="7200" dirty="0">
              <a:solidFill>
                <a:srgbClr val="7030A0"/>
              </a:solidFill>
            </a:endParaRPr>
          </a:p>
        </p:txBody>
      </p:sp>
      <p:pic>
        <p:nvPicPr>
          <p:cNvPr id="20483" name="Содержимое 3" descr="teacher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292725" y="2857500"/>
            <a:ext cx="3851275" cy="4000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7200" dirty="0" smtClean="0">
                <a:solidFill>
                  <a:srgbClr val="C00000"/>
                </a:solidFill>
              </a:rPr>
              <a:t>Is</a:t>
            </a:r>
            <a:r>
              <a:rPr lang="en-US" sz="7200" dirty="0" smtClean="0">
                <a:solidFill>
                  <a:srgbClr val="00B0F0"/>
                </a:solidFill>
              </a:rPr>
              <a:t> she a dentist?</a:t>
            </a:r>
            <a:endParaRPr lang="ru-RU" sz="7200" dirty="0">
              <a:solidFill>
                <a:srgbClr val="00B0F0"/>
              </a:solidFill>
            </a:endParaRPr>
          </a:p>
        </p:txBody>
      </p:sp>
      <p:pic>
        <p:nvPicPr>
          <p:cNvPr id="21507" name="Содержимое 3" descr="teache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428860" y="1928802"/>
            <a:ext cx="4492625" cy="4708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>
                <a:solidFill>
                  <a:srgbClr val="FFFF00"/>
                </a:solidFill>
              </a:rPr>
              <a:t>Read, translate and spell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chemeClr val="bg1"/>
                </a:solidFill>
              </a:rPr>
              <a:t>A doctor</a:t>
            </a:r>
          </a:p>
          <a:p>
            <a:pPr eaLnBrk="1" hangingPunct="1"/>
            <a:r>
              <a:rPr lang="en-US" sz="4800" smtClean="0">
                <a:solidFill>
                  <a:schemeClr val="bg1"/>
                </a:solidFill>
              </a:rPr>
              <a:t>A pupil                             </a:t>
            </a:r>
          </a:p>
          <a:p>
            <a:pPr eaLnBrk="1" hangingPunct="1"/>
            <a:r>
              <a:rPr lang="en-US" sz="4800" smtClean="0">
                <a:solidFill>
                  <a:schemeClr val="bg1"/>
                </a:solidFill>
              </a:rPr>
              <a:t>A dentist</a:t>
            </a:r>
          </a:p>
          <a:p>
            <a:pPr eaLnBrk="1" hangingPunct="1"/>
            <a:r>
              <a:rPr lang="en-US" sz="4800" smtClean="0">
                <a:solidFill>
                  <a:schemeClr val="bg1"/>
                </a:solidFill>
              </a:rPr>
              <a:t>An engineer</a:t>
            </a:r>
          </a:p>
          <a:p>
            <a:pPr eaLnBrk="1" hangingPunct="1"/>
            <a:r>
              <a:rPr lang="en-US" sz="4800" smtClean="0">
                <a:solidFill>
                  <a:schemeClr val="bg1"/>
                </a:solidFill>
              </a:rPr>
              <a:t>An officer </a:t>
            </a:r>
            <a:endParaRPr lang="ru-RU" sz="4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600" dirty="0" smtClean="0">
                <a:solidFill>
                  <a:srgbClr val="FFC000"/>
                </a:solidFill>
              </a:rPr>
              <a:t>No</a:t>
            </a:r>
            <a:r>
              <a:rPr lang="en-US" sz="6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, she is </a:t>
            </a:r>
            <a:r>
              <a:rPr lang="en-US" sz="6600" dirty="0" smtClean="0">
                <a:solidFill>
                  <a:srgbClr val="FFC000"/>
                </a:solidFill>
              </a:rPr>
              <a:t>not</a:t>
            </a:r>
            <a:r>
              <a:rPr lang="en-US" sz="6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.</a:t>
            </a:r>
            <a:br>
              <a:rPr lang="en-US" sz="6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en-US" sz="6600" dirty="0" smtClean="0">
                <a:solidFill>
                  <a:srgbClr val="FFC000"/>
                </a:solidFill>
              </a:rPr>
              <a:t>No</a:t>
            </a:r>
            <a:r>
              <a:rPr lang="en-US" sz="6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, she is </a:t>
            </a:r>
            <a:r>
              <a:rPr lang="en-US" sz="6600" dirty="0" smtClean="0">
                <a:solidFill>
                  <a:srgbClr val="FFC000"/>
                </a:solidFill>
              </a:rPr>
              <a:t>not</a:t>
            </a:r>
            <a:r>
              <a:rPr lang="en-US" sz="6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a dentist.</a:t>
            </a:r>
            <a:br>
              <a:rPr lang="en-US" sz="6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en-US" sz="6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She is a teacher.</a:t>
            </a:r>
            <a:endParaRPr lang="ru-RU" sz="6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531" name="Содержимое 3" descr="teache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189663" y="4286250"/>
            <a:ext cx="2454275" cy="2571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5400" dirty="0" smtClean="0">
                <a:solidFill>
                  <a:srgbClr val="C00000"/>
                </a:solidFill>
              </a:rPr>
              <a:t>Are</a:t>
            </a:r>
            <a:r>
              <a:rPr lang="en-US" sz="5400" dirty="0" smtClean="0">
                <a:solidFill>
                  <a:schemeClr val="accent5">
                    <a:lumMod val="50000"/>
                  </a:schemeClr>
                </a:solidFill>
              </a:rPr>
              <a:t> they engineer</a:t>
            </a:r>
            <a:r>
              <a:rPr lang="en-US" sz="5400" dirty="0" smtClean="0">
                <a:solidFill>
                  <a:srgbClr val="C00000"/>
                </a:solidFill>
              </a:rPr>
              <a:t>s</a:t>
            </a:r>
            <a:r>
              <a:rPr lang="en-US" sz="5400" dirty="0" smtClean="0">
                <a:solidFill>
                  <a:schemeClr val="accent5">
                    <a:lumMod val="50000"/>
                  </a:schemeClr>
                </a:solidFill>
              </a:rPr>
              <a:t>?</a:t>
            </a:r>
            <a:endParaRPr lang="ru-RU" sz="5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3555" name="Содержимое 3" descr="engineer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357688" y="1863725"/>
            <a:ext cx="4398962" cy="4994275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What are they?</a:t>
            </a:r>
            <a:endParaRPr lang="ru-RU" sz="5400" dirty="0"/>
          </a:p>
        </p:txBody>
      </p:sp>
      <p:pic>
        <p:nvPicPr>
          <p:cNvPr id="5" name="Рисунок 4" descr="engineers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85918" y="214290"/>
            <a:ext cx="5486400" cy="4114800"/>
          </a:xfrm>
          <a:ln w="88900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24580" name="Текст 3"/>
          <p:cNvSpPr>
            <a:spLocks noGrp="1"/>
          </p:cNvSpPr>
          <p:nvPr>
            <p:ph type="body" sz="half" idx="2"/>
          </p:nvPr>
        </p:nvSpPr>
        <p:spPr>
          <a:xfrm>
            <a:off x="1500188" y="4572000"/>
            <a:ext cx="5486400" cy="530225"/>
          </a:xfrm>
        </p:spPr>
        <p:txBody>
          <a:bodyPr/>
          <a:lstStyle/>
          <a:p>
            <a:pPr eaLnBrk="1" hangingPunct="1"/>
            <a:r>
              <a:rPr lang="en-US" sz="4800" smtClean="0">
                <a:solidFill>
                  <a:srgbClr val="C00000"/>
                </a:solidFill>
              </a:rPr>
              <a:t>Yes</a:t>
            </a:r>
            <a:r>
              <a:rPr lang="en-US" sz="4800" smtClean="0">
                <a:solidFill>
                  <a:schemeClr val="bg1"/>
                </a:solidFill>
              </a:rPr>
              <a:t>, they </a:t>
            </a:r>
            <a:r>
              <a:rPr lang="en-US" sz="4800" smtClean="0">
                <a:solidFill>
                  <a:srgbClr val="C00000"/>
                </a:solidFill>
              </a:rPr>
              <a:t>are</a:t>
            </a:r>
            <a:r>
              <a:rPr lang="en-US" sz="4800" smtClean="0">
                <a:solidFill>
                  <a:schemeClr val="bg1"/>
                </a:solidFill>
              </a:rPr>
              <a:t>.</a:t>
            </a:r>
          </a:p>
          <a:p>
            <a:pPr eaLnBrk="1" hangingPunct="1"/>
            <a:r>
              <a:rPr lang="en-US" sz="4800" smtClean="0">
                <a:solidFill>
                  <a:schemeClr val="bg1"/>
                </a:solidFill>
              </a:rPr>
              <a:t>They </a:t>
            </a:r>
            <a:r>
              <a:rPr lang="en-US" sz="4800" smtClean="0">
                <a:solidFill>
                  <a:srgbClr val="C00000"/>
                </a:solidFill>
              </a:rPr>
              <a:t>are</a:t>
            </a:r>
            <a:r>
              <a:rPr lang="en-US" sz="4800" smtClean="0">
                <a:solidFill>
                  <a:schemeClr val="bg1"/>
                </a:solidFill>
              </a:rPr>
              <a:t> engineer</a:t>
            </a:r>
            <a:r>
              <a:rPr lang="en-US" sz="4800" smtClean="0">
                <a:solidFill>
                  <a:srgbClr val="C00000"/>
                </a:solidFill>
              </a:rPr>
              <a:t>s</a:t>
            </a:r>
            <a:r>
              <a:rPr lang="en-US" sz="4800" smtClean="0">
                <a:solidFill>
                  <a:schemeClr val="bg1"/>
                </a:solidFill>
              </a:rPr>
              <a:t>.</a:t>
            </a:r>
            <a:endParaRPr lang="ru-RU" sz="4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C00000"/>
                </a:solidFill>
              </a:rPr>
              <a:t>Are</a:t>
            </a:r>
            <a:r>
              <a:rPr lang="en-US" sz="6000" dirty="0" smtClean="0">
                <a:solidFill>
                  <a:srgbClr val="FFC000"/>
                </a:solidFill>
              </a:rPr>
              <a:t> they officer</a:t>
            </a:r>
            <a:r>
              <a:rPr lang="en-US" sz="6000" dirty="0" smtClean="0">
                <a:solidFill>
                  <a:srgbClr val="C00000"/>
                </a:solidFill>
              </a:rPr>
              <a:t>s</a:t>
            </a:r>
            <a:r>
              <a:rPr lang="en-US" sz="6000" dirty="0" smtClean="0">
                <a:solidFill>
                  <a:srgbClr val="FFC000"/>
                </a:solidFill>
              </a:rPr>
              <a:t>?</a:t>
            </a:r>
            <a:br>
              <a:rPr lang="en-US" sz="6000" dirty="0" smtClean="0">
                <a:solidFill>
                  <a:srgbClr val="FFC000"/>
                </a:solidFill>
              </a:rPr>
            </a:b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25603" name="Содержимое 3" descr="officer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00125" y="1973263"/>
            <a:ext cx="6773863" cy="4884737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5400" dirty="0" smtClean="0">
                <a:solidFill>
                  <a:srgbClr val="C00000"/>
                </a:solidFill>
              </a:rPr>
              <a:t>Yes</a:t>
            </a:r>
            <a:r>
              <a:rPr lang="en-US" sz="5400" dirty="0" smtClean="0">
                <a:solidFill>
                  <a:srgbClr val="FFC000"/>
                </a:solidFill>
              </a:rPr>
              <a:t>, they </a:t>
            </a:r>
            <a:r>
              <a:rPr lang="en-US" sz="5400" dirty="0" smtClean="0">
                <a:solidFill>
                  <a:srgbClr val="C00000"/>
                </a:solidFill>
              </a:rPr>
              <a:t>are</a:t>
            </a:r>
            <a:r>
              <a:rPr lang="en-US" sz="5400" dirty="0" smtClean="0">
                <a:solidFill>
                  <a:srgbClr val="FFC000"/>
                </a:solidFill>
              </a:rPr>
              <a:t>.</a:t>
            </a:r>
            <a:br>
              <a:rPr lang="en-US" sz="5400" dirty="0" smtClean="0">
                <a:solidFill>
                  <a:srgbClr val="FFC000"/>
                </a:solidFill>
              </a:rPr>
            </a:br>
            <a:r>
              <a:rPr lang="en-US" sz="5400" dirty="0" smtClean="0">
                <a:solidFill>
                  <a:srgbClr val="C00000"/>
                </a:solidFill>
              </a:rPr>
              <a:t>Yes,</a:t>
            </a:r>
            <a:r>
              <a:rPr lang="en-US" sz="5400" dirty="0" smtClean="0">
                <a:solidFill>
                  <a:srgbClr val="FFC000"/>
                </a:solidFill>
              </a:rPr>
              <a:t> they </a:t>
            </a:r>
            <a:r>
              <a:rPr lang="en-US" sz="5400" dirty="0" smtClean="0">
                <a:solidFill>
                  <a:srgbClr val="C00000"/>
                </a:solidFill>
              </a:rPr>
              <a:t>are</a:t>
            </a:r>
            <a:r>
              <a:rPr lang="en-US" sz="5400" dirty="0" smtClean="0">
                <a:solidFill>
                  <a:srgbClr val="FFC000"/>
                </a:solidFill>
              </a:rPr>
              <a:t> officer</a:t>
            </a:r>
            <a:r>
              <a:rPr lang="en-US" sz="5400" dirty="0" smtClean="0">
                <a:solidFill>
                  <a:srgbClr val="C00000"/>
                </a:solidFill>
              </a:rPr>
              <a:t>s</a:t>
            </a:r>
            <a:r>
              <a:rPr lang="en-US" sz="5400" dirty="0" smtClean="0">
                <a:solidFill>
                  <a:srgbClr val="FFC000"/>
                </a:solidFill>
              </a:rPr>
              <a:t>.</a:t>
            </a:r>
            <a:endParaRPr lang="ru-RU" sz="5400" dirty="0">
              <a:solidFill>
                <a:srgbClr val="FFC000"/>
              </a:solidFill>
            </a:endParaRPr>
          </a:p>
        </p:txBody>
      </p:sp>
      <p:pic>
        <p:nvPicPr>
          <p:cNvPr id="26627" name="Содержимое 3" descr="officer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68413" y="1928813"/>
            <a:ext cx="6834187" cy="4929187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7148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solidFill>
                  <a:srgbClr val="FFC000"/>
                </a:solidFill>
              </a:rPr>
              <a:t>What is he?</a:t>
            </a:r>
            <a:br>
              <a:rPr lang="en-US" sz="6600" dirty="0" smtClean="0">
                <a:solidFill>
                  <a:srgbClr val="FFC000"/>
                </a:solidFill>
              </a:rPr>
            </a:b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27651" name="Содержимое 3" descr="Pilot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28750" y="1928813"/>
            <a:ext cx="6276975" cy="4708525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rgbClr val="FFC000"/>
                </a:solidFill>
              </a:rPr>
              <a:t>He is a pilot.</a:t>
            </a: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28675" name="Содержимое 3" descr="a pilot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33513" y="1600200"/>
            <a:ext cx="6276975" cy="4708525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solidFill>
                  <a:srgbClr val="C00000"/>
                </a:solidFill>
              </a:rPr>
              <a:t>Is</a:t>
            </a:r>
            <a:r>
              <a:rPr lang="en-US" sz="6600" dirty="0" smtClean="0">
                <a:solidFill>
                  <a:srgbClr val="FFFF00"/>
                </a:solidFill>
              </a:rPr>
              <a:t> he an officer?</a:t>
            </a:r>
            <a:br>
              <a:rPr lang="en-US" sz="6600" dirty="0" smtClean="0">
                <a:solidFill>
                  <a:srgbClr val="FFFF00"/>
                </a:solidFill>
              </a:rPr>
            </a:b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29699" name="Содержимое 3" descr="Pilot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43125" y="1957388"/>
            <a:ext cx="5286375" cy="493871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5400" dirty="0" smtClean="0">
                <a:solidFill>
                  <a:srgbClr val="C00000"/>
                </a:solidFill>
              </a:rPr>
              <a:t>No</a:t>
            </a:r>
            <a:r>
              <a:rPr lang="en-US" sz="5400" dirty="0" smtClean="0">
                <a:solidFill>
                  <a:srgbClr val="FFFF00"/>
                </a:solidFill>
              </a:rPr>
              <a:t>, he </a:t>
            </a:r>
            <a:r>
              <a:rPr lang="en-US" sz="5400" dirty="0" smtClean="0">
                <a:solidFill>
                  <a:srgbClr val="C00000"/>
                </a:solidFill>
              </a:rPr>
              <a:t>is</a:t>
            </a:r>
            <a:r>
              <a:rPr lang="en-US" sz="5400" dirty="0" smtClean="0">
                <a:solidFill>
                  <a:srgbClr val="FFFF00"/>
                </a:solidFill>
              </a:rPr>
              <a:t> </a:t>
            </a:r>
            <a:r>
              <a:rPr lang="en-US" sz="5400" dirty="0" smtClean="0">
                <a:solidFill>
                  <a:srgbClr val="C00000"/>
                </a:solidFill>
              </a:rPr>
              <a:t>not</a:t>
            </a:r>
            <a:r>
              <a:rPr lang="en-US" sz="5400" dirty="0" smtClean="0">
                <a:solidFill>
                  <a:srgbClr val="FFFF00"/>
                </a:solidFill>
              </a:rPr>
              <a:t> an officer. </a:t>
            </a:r>
            <a:br>
              <a:rPr lang="en-US" sz="54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He is a pilot.</a:t>
            </a:r>
            <a:endParaRPr lang="ru-RU" sz="5400" dirty="0"/>
          </a:p>
        </p:txBody>
      </p:sp>
      <p:pic>
        <p:nvPicPr>
          <p:cNvPr id="30723" name="Содержимое 3" descr="Pilot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715008" y="3440162"/>
            <a:ext cx="3428992" cy="3203524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Содержимое 3" descr="housewif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57313" y="1928813"/>
            <a:ext cx="6357937" cy="476885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rgbClr val="FFC000"/>
                </a:solidFill>
              </a:rPr>
              <a:t>What is she?</a:t>
            </a:r>
            <a:endParaRPr lang="ru-RU" sz="6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>
                <a:solidFill>
                  <a:srgbClr val="FFC000"/>
                </a:solidFill>
              </a:rPr>
              <a:t>Read, translate and spell 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v"/>
              <a:defRPr/>
            </a:pPr>
            <a:r>
              <a:rPr lang="en-US" sz="5400" dirty="0" smtClean="0">
                <a:solidFill>
                  <a:schemeClr val="bg1"/>
                </a:solidFill>
              </a:rPr>
              <a:t>A pilot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v"/>
              <a:defRPr/>
            </a:pPr>
            <a:r>
              <a:rPr lang="en-US" sz="5400" dirty="0" smtClean="0">
                <a:solidFill>
                  <a:schemeClr val="bg1"/>
                </a:solidFill>
              </a:rPr>
              <a:t>A teacher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v"/>
              <a:defRPr/>
            </a:pPr>
            <a:r>
              <a:rPr lang="en-US" sz="5400" dirty="0" smtClean="0">
                <a:solidFill>
                  <a:schemeClr val="bg1"/>
                </a:solidFill>
              </a:rPr>
              <a:t>A housewi</a:t>
            </a:r>
            <a:r>
              <a:rPr lang="en-US" sz="5400" dirty="0" smtClean="0">
                <a:solidFill>
                  <a:srgbClr val="C00000"/>
                </a:solidFill>
              </a:rPr>
              <a:t>f</a:t>
            </a:r>
            <a:r>
              <a:rPr lang="en-US" sz="5400" dirty="0" smtClean="0">
                <a:solidFill>
                  <a:schemeClr val="bg1"/>
                </a:solidFill>
              </a:rPr>
              <a:t>e-housewi</a:t>
            </a:r>
            <a:r>
              <a:rPr lang="en-US" sz="5400" dirty="0" smtClean="0">
                <a:solidFill>
                  <a:srgbClr val="C00000"/>
                </a:solidFill>
              </a:rPr>
              <a:t>v</a:t>
            </a:r>
            <a:r>
              <a:rPr lang="en-US" sz="5400" dirty="0" smtClean="0">
                <a:solidFill>
                  <a:schemeClr val="bg1"/>
                </a:solidFill>
              </a:rPr>
              <a:t>es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v"/>
              <a:defRPr/>
            </a:pPr>
            <a:r>
              <a:rPr lang="en-US" sz="5400" dirty="0" smtClean="0">
                <a:solidFill>
                  <a:schemeClr val="bg1"/>
                </a:solidFill>
              </a:rPr>
              <a:t>A businessm</a:t>
            </a:r>
            <a:r>
              <a:rPr lang="en-US" sz="5400" dirty="0" smtClean="0">
                <a:solidFill>
                  <a:srgbClr val="C00000"/>
                </a:solidFill>
              </a:rPr>
              <a:t>a</a:t>
            </a:r>
            <a:r>
              <a:rPr lang="en-US" sz="5400" dirty="0" smtClean="0">
                <a:solidFill>
                  <a:schemeClr val="bg1"/>
                </a:solidFill>
              </a:rPr>
              <a:t>n – businessm</a:t>
            </a:r>
            <a:r>
              <a:rPr lang="en-US" sz="5400" dirty="0" smtClean="0">
                <a:solidFill>
                  <a:srgbClr val="C00000"/>
                </a:solidFill>
              </a:rPr>
              <a:t>e</a:t>
            </a:r>
            <a:r>
              <a:rPr lang="en-US" sz="5400" dirty="0" smtClean="0">
                <a:solidFill>
                  <a:schemeClr val="bg1"/>
                </a:solidFill>
              </a:rPr>
              <a:t>n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>
                <a:solidFill>
                  <a:srgbClr val="FFC000"/>
                </a:solidFill>
              </a:rPr>
              <a:t/>
            </a:r>
            <a:br>
              <a:rPr lang="en-US" sz="5400" dirty="0" smtClean="0">
                <a:solidFill>
                  <a:srgbClr val="FFC000"/>
                </a:solidFill>
              </a:rPr>
            </a:br>
            <a:r>
              <a:rPr lang="en-US" sz="6000" dirty="0" smtClean="0">
                <a:solidFill>
                  <a:srgbClr val="FFC000"/>
                </a:solidFill>
              </a:rPr>
              <a:t>She is a housewife.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32771" name="Содержимое 3" descr="housewif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714743" y="2643182"/>
            <a:ext cx="5429257" cy="4071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000" dirty="0" smtClean="0">
                <a:solidFill>
                  <a:schemeClr val="accent5">
                    <a:lumMod val="75000"/>
                  </a:schemeClr>
                </a:solidFill>
              </a:rPr>
              <a:t>What is he?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3795" name="Содержимое 3" descr="businessman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85875" y="1489075"/>
            <a:ext cx="6777038" cy="508317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5400" dirty="0" smtClean="0">
                <a:solidFill>
                  <a:schemeClr val="accent5">
                    <a:lumMod val="75000"/>
                  </a:schemeClr>
                </a:solidFill>
              </a:rPr>
              <a:t>He is a businessman.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4819" name="Содержимое 3" descr="businessman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04938" y="1785938"/>
            <a:ext cx="6515100" cy="48863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7200" dirty="0" smtClean="0">
                <a:solidFill>
                  <a:schemeClr val="accent5">
                    <a:lumMod val="75000"/>
                  </a:schemeClr>
                </a:solidFill>
              </a:rPr>
              <a:t>Where 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does </a:t>
            </a:r>
            <a:r>
              <a:rPr lang="en-US" sz="7200" dirty="0" smtClean="0">
                <a:solidFill>
                  <a:schemeClr val="accent5">
                    <a:lumMod val="75000"/>
                  </a:schemeClr>
                </a:solidFill>
              </a:rPr>
              <a:t>he work?</a:t>
            </a:r>
            <a:endParaRPr lang="ru-RU" sz="7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5843" name="Содержимое 3" descr="businessman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500688" y="2928938"/>
            <a:ext cx="3074987" cy="3929062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600" dirty="0" smtClean="0">
                <a:solidFill>
                  <a:schemeClr val="accent5">
                    <a:lumMod val="75000"/>
                  </a:schemeClr>
                </a:solidFill>
              </a:rPr>
              <a:t>He work</a:t>
            </a:r>
            <a:r>
              <a:rPr lang="en-US" sz="6600" dirty="0" smtClean="0">
                <a:solidFill>
                  <a:srgbClr val="C00000"/>
                </a:solidFill>
              </a:rPr>
              <a:t>s</a:t>
            </a:r>
            <a:r>
              <a:rPr lang="en-US" sz="6600" dirty="0" smtClean="0">
                <a:solidFill>
                  <a:schemeClr val="accent5">
                    <a:lumMod val="75000"/>
                  </a:schemeClr>
                </a:solidFill>
              </a:rPr>
              <a:t> in an office.</a:t>
            </a:r>
            <a:endParaRPr lang="ru-RU" sz="6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6867" name="Содержимое 3" descr="businessman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929313" y="3159125"/>
            <a:ext cx="2711450" cy="3465513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5400" dirty="0" smtClean="0">
                <a:solidFill>
                  <a:schemeClr val="accent5">
                    <a:lumMod val="75000"/>
                  </a:schemeClr>
                </a:solidFill>
              </a:rPr>
              <a:t>Where </a:t>
            </a:r>
            <a:r>
              <a:rPr lang="en-US" sz="5400" dirty="0" smtClean="0">
                <a:solidFill>
                  <a:srgbClr val="7030A0"/>
                </a:solidFill>
              </a:rPr>
              <a:t>do </a:t>
            </a:r>
            <a:r>
              <a:rPr lang="en-US" sz="5400" dirty="0" smtClean="0">
                <a:solidFill>
                  <a:schemeClr val="accent5">
                    <a:lumMod val="75000"/>
                  </a:schemeClr>
                </a:solidFill>
              </a:rPr>
              <a:t>they work?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7891" name="Содержимое 3" descr="doctor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93938" y="1611313"/>
            <a:ext cx="3778250" cy="516255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643050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work in a hospital.</a:t>
            </a:r>
            <a:endParaRPr lang="ru-RU" sz="66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915" name="Содержимое 3" descr="doctor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740525" y="3786188"/>
            <a:ext cx="2247900" cy="30718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5400" dirty="0" smtClean="0">
                <a:solidFill>
                  <a:srgbClr val="FFFF00"/>
                </a:solidFill>
              </a:rPr>
              <a:t>Where does he work?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39939" name="Содержимое 3" descr="a dentist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429000" y="1957388"/>
            <a:ext cx="3214688" cy="4900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785926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600" dirty="0" smtClean="0">
                <a:solidFill>
                  <a:srgbClr val="FFFF00"/>
                </a:solidFill>
              </a:rPr>
              <a:t>He work</a:t>
            </a:r>
            <a:r>
              <a:rPr lang="en-US" sz="6600" dirty="0" smtClean="0">
                <a:solidFill>
                  <a:srgbClr val="C00000"/>
                </a:solidFill>
              </a:rPr>
              <a:t>s</a:t>
            </a:r>
            <a:r>
              <a:rPr lang="en-US" sz="6600" dirty="0" smtClean="0">
                <a:solidFill>
                  <a:srgbClr val="FFFF00"/>
                </a:solidFill>
              </a:rPr>
              <a:t> in a hospital.</a:t>
            </a: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40963" name="Содержимое 3" descr="a dentist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964362" y="3286124"/>
            <a:ext cx="2179638" cy="33226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600" dirty="0" smtClean="0">
                <a:solidFill>
                  <a:srgbClr val="FFC000"/>
                </a:solidFill>
              </a:rPr>
              <a:t>Where does he work?</a:t>
            </a: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41987" name="Содержимое 3" descr="teacher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641600" y="2643188"/>
            <a:ext cx="4073525" cy="4230687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42852"/>
            <a:ext cx="7086600" cy="1828800"/>
          </a:xfrm>
        </p:spPr>
        <p:txBody>
          <a:bodyPr/>
          <a:lstStyle/>
          <a:p>
            <a:pPr>
              <a:defRPr/>
            </a:pPr>
            <a:r>
              <a:rPr lang="en-US" sz="6000" dirty="0" smtClean="0">
                <a:solidFill>
                  <a:srgbClr val="FFC000"/>
                </a:solidFill>
              </a:rPr>
              <a:t>Read, translate, spell</a:t>
            </a:r>
            <a:endParaRPr lang="ru-RU" sz="6000" dirty="0">
              <a:solidFill>
                <a:srgbClr val="FFC000"/>
              </a:solidFill>
            </a:endParaRP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>
          <a:xfrm>
            <a:off x="1600200" y="2508250"/>
            <a:ext cx="7086600" cy="1509713"/>
          </a:xfrm>
        </p:spPr>
        <p:txBody>
          <a:bodyPr/>
          <a:lstStyle/>
          <a:p>
            <a:pPr marL="73025">
              <a:buFont typeface="Arial" charset="0"/>
              <a:buChar char="•"/>
            </a:pPr>
            <a:r>
              <a:rPr lang="en-US" sz="6000" smtClean="0">
                <a:solidFill>
                  <a:schemeClr val="bg1"/>
                </a:solidFill>
              </a:rPr>
              <a:t>An economist</a:t>
            </a:r>
          </a:p>
          <a:p>
            <a:pPr marL="73025">
              <a:buFont typeface="Arial" charset="0"/>
              <a:buChar char="•"/>
            </a:pPr>
            <a:r>
              <a:rPr lang="en-US" sz="6000" smtClean="0">
                <a:solidFill>
                  <a:schemeClr val="bg1"/>
                </a:solidFill>
              </a:rPr>
              <a:t>A worker</a:t>
            </a:r>
            <a:endParaRPr lang="ru-RU" sz="60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7200" dirty="0" smtClean="0">
                <a:solidFill>
                  <a:srgbClr val="FFC000"/>
                </a:solidFill>
              </a:rPr>
              <a:t>He work</a:t>
            </a:r>
            <a:r>
              <a:rPr lang="en-US" sz="7200" dirty="0" smtClean="0">
                <a:solidFill>
                  <a:srgbClr val="C00000"/>
                </a:solidFill>
              </a:rPr>
              <a:t>s</a:t>
            </a:r>
            <a:r>
              <a:rPr lang="en-US" sz="7200" dirty="0" smtClean="0">
                <a:solidFill>
                  <a:srgbClr val="FFC000"/>
                </a:solidFill>
              </a:rPr>
              <a:t> at school.</a:t>
            </a:r>
            <a:endParaRPr lang="ru-RU" sz="7200" dirty="0">
              <a:solidFill>
                <a:srgbClr val="FFC000"/>
              </a:solidFill>
            </a:endParaRPr>
          </a:p>
        </p:txBody>
      </p:sp>
      <p:pic>
        <p:nvPicPr>
          <p:cNvPr id="43011" name="Содержимое 3" descr="teacher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143250" y="3286125"/>
            <a:ext cx="3146425" cy="32686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600" dirty="0" smtClean="0">
                <a:solidFill>
                  <a:srgbClr val="C00000"/>
                </a:solidFill>
              </a:rPr>
              <a:t>Does</a:t>
            </a:r>
            <a:r>
              <a:rPr lang="en-US" sz="6600" dirty="0" smtClean="0">
                <a:solidFill>
                  <a:srgbClr val="FFC000"/>
                </a:solidFill>
              </a:rPr>
              <a:t> she work in an office?</a:t>
            </a: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44035" name="Содержимое 3" descr="teache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72063" y="2786063"/>
            <a:ext cx="3749675" cy="39290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00240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000" dirty="0" smtClean="0">
                <a:solidFill>
                  <a:srgbClr val="C00000"/>
                </a:solidFill>
              </a:rPr>
              <a:t>No</a:t>
            </a:r>
            <a:r>
              <a:rPr lang="en-US" sz="6000" dirty="0" smtClean="0">
                <a:solidFill>
                  <a:srgbClr val="FFC000"/>
                </a:solidFill>
              </a:rPr>
              <a:t>, she </a:t>
            </a:r>
            <a:r>
              <a:rPr lang="en-US" sz="6000" dirty="0" smtClean="0">
                <a:solidFill>
                  <a:srgbClr val="C00000"/>
                </a:solidFill>
              </a:rPr>
              <a:t>doesn’t</a:t>
            </a:r>
            <a:r>
              <a:rPr lang="en-US" sz="6000" dirty="0" smtClean="0">
                <a:solidFill>
                  <a:srgbClr val="FFC000"/>
                </a:solidFill>
              </a:rPr>
              <a:t>.</a:t>
            </a:r>
            <a:br>
              <a:rPr lang="en-US" sz="6000" dirty="0" smtClean="0">
                <a:solidFill>
                  <a:srgbClr val="FFC000"/>
                </a:solidFill>
              </a:rPr>
            </a:br>
            <a:r>
              <a:rPr lang="en-US" sz="6000" dirty="0" smtClean="0">
                <a:solidFill>
                  <a:srgbClr val="C00000"/>
                </a:solidFill>
              </a:rPr>
              <a:t>No</a:t>
            </a:r>
            <a:r>
              <a:rPr lang="en-US" sz="6000" dirty="0" smtClean="0">
                <a:solidFill>
                  <a:srgbClr val="FFC000"/>
                </a:solidFill>
              </a:rPr>
              <a:t>, she </a:t>
            </a:r>
            <a:r>
              <a:rPr lang="en-US" sz="6000" dirty="0" smtClean="0">
                <a:solidFill>
                  <a:srgbClr val="C00000"/>
                </a:solidFill>
              </a:rPr>
              <a:t>doesn’t</a:t>
            </a:r>
            <a:r>
              <a:rPr lang="en-US" sz="6000" dirty="0" smtClean="0">
                <a:solidFill>
                  <a:srgbClr val="FFC000"/>
                </a:solidFill>
              </a:rPr>
              <a:t> </a:t>
            </a:r>
            <a:r>
              <a:rPr lang="en-US" sz="6000" dirty="0" smtClean="0">
                <a:solidFill>
                  <a:srgbClr val="C00000"/>
                </a:solidFill>
              </a:rPr>
              <a:t>work</a:t>
            </a:r>
            <a:r>
              <a:rPr lang="en-US" sz="6000" dirty="0" smtClean="0">
                <a:solidFill>
                  <a:srgbClr val="FFC000"/>
                </a:solidFill>
              </a:rPr>
              <a:t> in an office.</a:t>
            </a:r>
            <a:br>
              <a:rPr lang="en-US" sz="6000" dirty="0" smtClean="0">
                <a:solidFill>
                  <a:srgbClr val="FFC000"/>
                </a:solidFill>
              </a:rPr>
            </a:br>
            <a:r>
              <a:rPr lang="en-US" sz="6000" dirty="0" smtClean="0">
                <a:solidFill>
                  <a:srgbClr val="FFC000"/>
                </a:solidFill>
              </a:rPr>
              <a:t>She work</a:t>
            </a:r>
            <a:r>
              <a:rPr lang="en-US" sz="6000" dirty="0" smtClean="0">
                <a:solidFill>
                  <a:srgbClr val="C00000"/>
                </a:solidFill>
              </a:rPr>
              <a:t>s </a:t>
            </a:r>
            <a:r>
              <a:rPr lang="en-US" sz="6000" dirty="0" smtClean="0">
                <a:solidFill>
                  <a:srgbClr val="FFC000"/>
                </a:solidFill>
              </a:rPr>
              <a:t>at school.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45059" name="Содержимое 3" descr="teache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099300" y="4714875"/>
            <a:ext cx="2044700" cy="21431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600" dirty="0" smtClean="0">
                <a:solidFill>
                  <a:srgbClr val="FFC000"/>
                </a:solidFill>
              </a:rPr>
              <a:t>Where does she work?</a:t>
            </a: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46083" name="Содержимое 3" descr="housewif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857500" y="3429000"/>
            <a:ext cx="3810000" cy="28575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7200" dirty="0" smtClean="0">
                <a:solidFill>
                  <a:srgbClr val="FFC000"/>
                </a:solidFill>
              </a:rPr>
              <a:t>She work</a:t>
            </a:r>
            <a:r>
              <a:rPr lang="en-US" sz="7200" dirty="0" smtClean="0">
                <a:solidFill>
                  <a:srgbClr val="C00000"/>
                </a:solidFill>
              </a:rPr>
              <a:t>s</a:t>
            </a:r>
            <a:r>
              <a:rPr lang="en-US" sz="7200" dirty="0" smtClean="0">
                <a:solidFill>
                  <a:srgbClr val="FFC000"/>
                </a:solidFill>
              </a:rPr>
              <a:t> at home.</a:t>
            </a:r>
            <a:endParaRPr lang="ru-RU" sz="7200" dirty="0">
              <a:solidFill>
                <a:srgbClr val="FFC000"/>
              </a:solidFill>
            </a:endParaRPr>
          </a:p>
        </p:txBody>
      </p:sp>
      <p:pic>
        <p:nvPicPr>
          <p:cNvPr id="47107" name="Содержимое 3" descr="housewif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47938" y="3286125"/>
            <a:ext cx="4191000" cy="3143250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7200" dirty="0" smtClean="0">
                <a:solidFill>
                  <a:srgbClr val="FFC000"/>
                </a:solidFill>
              </a:rPr>
              <a:t>What is he?</a:t>
            </a:r>
            <a:endParaRPr lang="ru-RU" sz="7200" dirty="0">
              <a:solidFill>
                <a:srgbClr val="FFC000"/>
              </a:solidFill>
            </a:endParaRPr>
          </a:p>
        </p:txBody>
      </p:sp>
      <p:pic>
        <p:nvPicPr>
          <p:cNvPr id="48131" name="Содержимое 3" descr="businessman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00188" y="2527300"/>
            <a:ext cx="5965825" cy="3973513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8000" dirty="0" smtClean="0">
                <a:solidFill>
                  <a:srgbClr val="FFC000"/>
                </a:solidFill>
              </a:rPr>
              <a:t>He is an ec</a:t>
            </a:r>
            <a:r>
              <a:rPr lang="en-US" sz="8000" dirty="0" smtClean="0">
                <a:solidFill>
                  <a:srgbClr val="FF0000"/>
                </a:solidFill>
              </a:rPr>
              <a:t>o</a:t>
            </a:r>
            <a:r>
              <a:rPr lang="en-US" sz="8000" dirty="0" smtClean="0">
                <a:solidFill>
                  <a:srgbClr val="FFC000"/>
                </a:solidFill>
              </a:rPr>
              <a:t>nomist.</a:t>
            </a:r>
            <a:endParaRPr lang="ru-RU" sz="8000" dirty="0">
              <a:solidFill>
                <a:srgbClr val="FFC000"/>
              </a:solidFill>
            </a:endParaRPr>
          </a:p>
        </p:txBody>
      </p:sp>
      <p:pic>
        <p:nvPicPr>
          <p:cNvPr id="49155" name="Содержимое 3" descr="businessman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810000" y="3446463"/>
            <a:ext cx="4548188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000" dirty="0" smtClean="0">
                <a:solidFill>
                  <a:srgbClr val="C00000"/>
                </a:solidFill>
              </a:rPr>
              <a:t>Does</a:t>
            </a:r>
            <a:r>
              <a:rPr lang="en-US" sz="6000" dirty="0" smtClean="0">
                <a:solidFill>
                  <a:srgbClr val="FFC000"/>
                </a:solidFill>
              </a:rPr>
              <a:t> he work in a hospital?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50179" name="Содержимое 3" descr="businessman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714750" y="3143250"/>
            <a:ext cx="4929188" cy="3282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357298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5400" dirty="0" smtClean="0">
                <a:solidFill>
                  <a:srgbClr val="C00000"/>
                </a:solidFill>
              </a:rPr>
              <a:t>No</a:t>
            </a:r>
            <a:r>
              <a:rPr lang="en-US" sz="5400" dirty="0" smtClean="0">
                <a:solidFill>
                  <a:srgbClr val="FFC000"/>
                </a:solidFill>
              </a:rPr>
              <a:t>, he </a:t>
            </a:r>
            <a:r>
              <a:rPr lang="en-US" sz="5400" dirty="0" smtClean="0">
                <a:solidFill>
                  <a:srgbClr val="C00000"/>
                </a:solidFill>
              </a:rPr>
              <a:t>doesn’t</a:t>
            </a:r>
            <a:r>
              <a:rPr lang="en-US" sz="5400" dirty="0" smtClean="0">
                <a:solidFill>
                  <a:srgbClr val="FFC000"/>
                </a:solidFill>
              </a:rPr>
              <a:t>.</a:t>
            </a:r>
            <a:br>
              <a:rPr lang="en-US" sz="5400" dirty="0" smtClean="0">
                <a:solidFill>
                  <a:srgbClr val="FFC000"/>
                </a:solidFill>
              </a:rPr>
            </a:br>
            <a:r>
              <a:rPr lang="en-US" sz="5400" dirty="0" smtClean="0">
                <a:solidFill>
                  <a:srgbClr val="C00000"/>
                </a:solidFill>
              </a:rPr>
              <a:t>No</a:t>
            </a:r>
            <a:r>
              <a:rPr lang="en-US" sz="5400" dirty="0" smtClean="0">
                <a:solidFill>
                  <a:srgbClr val="FFC000"/>
                </a:solidFill>
              </a:rPr>
              <a:t>, he </a:t>
            </a:r>
            <a:r>
              <a:rPr lang="en-US" sz="5400" dirty="0" smtClean="0">
                <a:solidFill>
                  <a:srgbClr val="C00000"/>
                </a:solidFill>
              </a:rPr>
              <a:t>doesn’t work </a:t>
            </a:r>
            <a:r>
              <a:rPr lang="en-US" sz="5400" dirty="0" smtClean="0">
                <a:solidFill>
                  <a:srgbClr val="FFC000"/>
                </a:solidFill>
              </a:rPr>
              <a:t>in a hospital.</a:t>
            </a:r>
            <a:br>
              <a:rPr lang="en-US" sz="5400" dirty="0" smtClean="0">
                <a:solidFill>
                  <a:srgbClr val="FFC000"/>
                </a:solidFill>
              </a:rPr>
            </a:br>
            <a:r>
              <a:rPr lang="en-US" sz="5400" dirty="0" smtClean="0">
                <a:solidFill>
                  <a:srgbClr val="FFC000"/>
                </a:solidFill>
              </a:rPr>
              <a:t>He work</a:t>
            </a:r>
            <a:r>
              <a:rPr lang="en-US" sz="5400" dirty="0" smtClean="0">
                <a:solidFill>
                  <a:srgbClr val="C00000"/>
                </a:solidFill>
              </a:rPr>
              <a:t>s</a:t>
            </a:r>
            <a:r>
              <a:rPr lang="en-US" sz="5400" dirty="0" smtClean="0">
                <a:solidFill>
                  <a:srgbClr val="FFC000"/>
                </a:solidFill>
              </a:rPr>
              <a:t> in an office.</a:t>
            </a:r>
            <a:endParaRPr lang="ru-RU" sz="5400" dirty="0">
              <a:solidFill>
                <a:srgbClr val="FFC000"/>
              </a:solidFill>
            </a:endParaRPr>
          </a:p>
        </p:txBody>
      </p:sp>
      <p:pic>
        <p:nvPicPr>
          <p:cNvPr id="51203" name="Содержимое 3" descr="businessman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903913" y="4500563"/>
            <a:ext cx="3025775" cy="2014537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285860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000" dirty="0" smtClean="0">
                <a:solidFill>
                  <a:srgbClr val="FFC000"/>
                </a:solidFill>
              </a:rPr>
              <a:t>Where do they work?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52227" name="Содержимое 3" descr="engineer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429250" y="3346450"/>
            <a:ext cx="2928938" cy="332422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7086600" cy="1828800"/>
          </a:xfrm>
        </p:spPr>
        <p:txBody>
          <a:bodyPr/>
          <a:lstStyle/>
          <a:p>
            <a:pPr>
              <a:defRPr/>
            </a:pPr>
            <a:r>
              <a:rPr lang="en-US" sz="5400" dirty="0" smtClean="0">
                <a:solidFill>
                  <a:srgbClr val="FFC000"/>
                </a:solidFill>
              </a:rPr>
              <a:t>Where do they work?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1600200" y="2508250"/>
            <a:ext cx="7086600" cy="1509713"/>
          </a:xfrm>
        </p:spPr>
        <p:txBody>
          <a:bodyPr/>
          <a:lstStyle/>
          <a:p>
            <a:pPr marL="73025">
              <a:buFont typeface="Arial" charset="0"/>
              <a:buChar char="•"/>
            </a:pPr>
            <a:r>
              <a:rPr lang="en-US" sz="6000" smtClean="0">
                <a:solidFill>
                  <a:schemeClr val="bg1"/>
                </a:solidFill>
              </a:rPr>
              <a:t>In a hospital</a:t>
            </a:r>
          </a:p>
          <a:p>
            <a:pPr marL="73025">
              <a:buFont typeface="Arial" charset="0"/>
              <a:buChar char="•"/>
            </a:pPr>
            <a:r>
              <a:rPr lang="en-US" sz="6000" smtClean="0">
                <a:solidFill>
                  <a:schemeClr val="bg1"/>
                </a:solidFill>
              </a:rPr>
              <a:t>In an office</a:t>
            </a:r>
          </a:p>
          <a:p>
            <a:pPr marL="73025">
              <a:buFont typeface="Arial" charset="0"/>
              <a:buChar char="•"/>
            </a:pPr>
            <a:endParaRPr lang="ru-RU" sz="5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000" dirty="0" smtClean="0">
                <a:solidFill>
                  <a:srgbClr val="FFC000"/>
                </a:solidFill>
              </a:rPr>
              <a:t>They work in a plant.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53251" name="Содержимое 3" descr="engineer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429250" y="2714625"/>
            <a:ext cx="3484563" cy="39560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rgbClr val="FFC000"/>
                </a:solidFill>
              </a:rPr>
              <a:t>What is he?</a:t>
            </a: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54275" name="Содержимое 3" descr="worker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52625" y="2030413"/>
            <a:ext cx="5238750" cy="384810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7200" dirty="0" smtClean="0">
                <a:solidFill>
                  <a:srgbClr val="FFC000"/>
                </a:solidFill>
              </a:rPr>
              <a:t>He is a worker.</a:t>
            </a:r>
            <a:endParaRPr lang="ru-RU" sz="7200" dirty="0">
              <a:solidFill>
                <a:srgbClr val="FFC000"/>
              </a:solidFill>
            </a:endParaRPr>
          </a:p>
        </p:txBody>
      </p:sp>
      <p:pic>
        <p:nvPicPr>
          <p:cNvPr id="55299" name="Содержимое 3" descr="worker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429000" y="2571750"/>
            <a:ext cx="5238750" cy="384810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600" dirty="0" smtClean="0">
                <a:solidFill>
                  <a:srgbClr val="FFC000"/>
                </a:solidFill>
              </a:rPr>
              <a:t>Where does he work?</a:t>
            </a: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56323" name="Содержимое 3" descr="worker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071688" y="2786063"/>
            <a:ext cx="5238750" cy="384810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071546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600" dirty="0" smtClean="0">
                <a:solidFill>
                  <a:srgbClr val="FFC000"/>
                </a:solidFill>
              </a:rPr>
              <a:t>He work</a:t>
            </a:r>
            <a:r>
              <a:rPr lang="en-US" sz="6600" dirty="0" smtClean="0">
                <a:solidFill>
                  <a:srgbClr val="FF0000"/>
                </a:solidFill>
              </a:rPr>
              <a:t>s</a:t>
            </a:r>
            <a:r>
              <a:rPr lang="en-US" sz="6600" dirty="0" smtClean="0">
                <a:solidFill>
                  <a:srgbClr val="FFC000"/>
                </a:solidFill>
              </a:rPr>
              <a:t> in a plant.</a:t>
            </a: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57347" name="Содержимое 3" descr="worker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714750" y="2857500"/>
            <a:ext cx="5238750" cy="384810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600" dirty="0" smtClean="0">
                <a:solidFill>
                  <a:srgbClr val="C00000"/>
                </a:solidFill>
              </a:rPr>
              <a:t>Do </a:t>
            </a:r>
            <a:r>
              <a:rPr lang="en-US" sz="6600" dirty="0" smtClean="0">
                <a:solidFill>
                  <a:srgbClr val="FFC000"/>
                </a:solidFill>
              </a:rPr>
              <a:t>they work in a plant?</a:t>
            </a: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58371" name="Содержимое 3" descr="worker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357563" y="2643188"/>
            <a:ext cx="5238750" cy="38671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600" dirty="0" smtClean="0">
                <a:solidFill>
                  <a:srgbClr val="FFC000"/>
                </a:solidFill>
              </a:rPr>
              <a:t>Yes, they </a:t>
            </a:r>
            <a:r>
              <a:rPr lang="en-US" sz="6600" dirty="0" smtClean="0">
                <a:solidFill>
                  <a:srgbClr val="C00000"/>
                </a:solidFill>
              </a:rPr>
              <a:t>do</a:t>
            </a:r>
            <a:r>
              <a:rPr lang="en-US" sz="6600" dirty="0" smtClean="0">
                <a:solidFill>
                  <a:srgbClr val="FFC000"/>
                </a:solidFill>
              </a:rPr>
              <a:t>.</a:t>
            </a:r>
            <a:br>
              <a:rPr lang="en-US" sz="6600" dirty="0" smtClean="0">
                <a:solidFill>
                  <a:srgbClr val="FFC000"/>
                </a:solidFill>
              </a:rPr>
            </a:br>
            <a:r>
              <a:rPr lang="en-US" sz="6600" dirty="0" smtClean="0">
                <a:solidFill>
                  <a:srgbClr val="FFC000"/>
                </a:solidFill>
              </a:rPr>
              <a:t>Yes, they work in a plant.</a:t>
            </a:r>
            <a:br>
              <a:rPr lang="en-US" sz="6600" dirty="0" smtClean="0">
                <a:solidFill>
                  <a:srgbClr val="FFC000"/>
                </a:solidFill>
              </a:rPr>
            </a:br>
            <a:r>
              <a:rPr lang="en-US" sz="6600" dirty="0" smtClean="0">
                <a:solidFill>
                  <a:srgbClr val="FFC000"/>
                </a:solidFill>
              </a:rPr>
              <a:t>They </a:t>
            </a:r>
            <a:r>
              <a:rPr lang="en-US" sz="6600" dirty="0" smtClean="0">
                <a:solidFill>
                  <a:srgbClr val="C00000"/>
                </a:solidFill>
              </a:rPr>
              <a:t>are</a:t>
            </a:r>
            <a:r>
              <a:rPr lang="en-US" sz="6600" dirty="0" smtClean="0">
                <a:solidFill>
                  <a:srgbClr val="FFC000"/>
                </a:solidFill>
              </a:rPr>
              <a:t> worker</a:t>
            </a:r>
            <a:r>
              <a:rPr lang="en-US" sz="6600" dirty="0" smtClean="0">
                <a:solidFill>
                  <a:srgbClr val="C00000"/>
                </a:solidFill>
              </a:rPr>
              <a:t>s</a:t>
            </a:r>
            <a:r>
              <a:rPr lang="en-US" sz="6600" dirty="0" smtClean="0">
                <a:solidFill>
                  <a:srgbClr val="FFC000"/>
                </a:solidFill>
              </a:rPr>
              <a:t>.</a:t>
            </a: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59395" name="Содержимое 3" descr="worker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262688" y="4429125"/>
            <a:ext cx="2881312" cy="21272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214422"/>
            <a:ext cx="7086600" cy="1828800"/>
          </a:xfrm>
        </p:spPr>
        <p:txBody>
          <a:bodyPr/>
          <a:lstStyle/>
          <a:p>
            <a:pPr>
              <a:defRPr/>
            </a:pPr>
            <a:r>
              <a:rPr lang="en-US" sz="6000" dirty="0" smtClean="0">
                <a:solidFill>
                  <a:srgbClr val="00B0F0"/>
                </a:solidFill>
              </a:rPr>
              <a:t>What do you want to be?</a:t>
            </a:r>
            <a:br>
              <a:rPr lang="en-US" sz="6000" dirty="0" smtClean="0">
                <a:solidFill>
                  <a:srgbClr val="00B0F0"/>
                </a:solidFill>
              </a:rPr>
            </a:b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60419" name="Текст 2"/>
          <p:cNvSpPr>
            <a:spLocks noGrp="1"/>
          </p:cNvSpPr>
          <p:nvPr>
            <p:ph type="body" idx="1"/>
          </p:nvPr>
        </p:nvSpPr>
        <p:spPr>
          <a:xfrm>
            <a:off x="1714500" y="3357563"/>
            <a:ext cx="7086600" cy="1509712"/>
          </a:xfrm>
        </p:spPr>
        <p:txBody>
          <a:bodyPr/>
          <a:lstStyle/>
          <a:p>
            <a:pPr marL="73025"/>
            <a:r>
              <a:rPr lang="en-US" sz="6000" smtClean="0">
                <a:solidFill>
                  <a:srgbClr val="C00000"/>
                </a:solidFill>
              </a:rPr>
              <a:t>I want to be a/an…</a:t>
            </a:r>
            <a:endParaRPr lang="ru-RU" sz="60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000" dirty="0" smtClean="0">
                <a:solidFill>
                  <a:srgbClr val="0070C0"/>
                </a:solidFill>
              </a:rPr>
              <a:t>Where do you want to work?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61443" name="Текст 2"/>
          <p:cNvSpPr>
            <a:spLocks noGrp="1"/>
          </p:cNvSpPr>
          <p:nvPr>
            <p:ph type="body" idx="1"/>
          </p:nvPr>
        </p:nvSpPr>
        <p:spPr>
          <a:xfrm>
            <a:off x="1600200" y="2508250"/>
            <a:ext cx="7086600" cy="1509713"/>
          </a:xfrm>
        </p:spPr>
        <p:txBody>
          <a:bodyPr/>
          <a:lstStyle/>
          <a:p>
            <a:pPr marL="73025"/>
            <a:r>
              <a:rPr lang="en-US" sz="6600" smtClean="0">
                <a:solidFill>
                  <a:srgbClr val="C00000"/>
                </a:solidFill>
              </a:rPr>
              <a:t>I want to work in/at…</a:t>
            </a:r>
            <a:endParaRPr lang="ru-RU" sz="6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000" dirty="0" smtClean="0">
                <a:solidFill>
                  <a:srgbClr val="FFC000"/>
                </a:solidFill>
              </a:rPr>
              <a:t>Where do they work?</a:t>
            </a:r>
            <a:endParaRPr lang="ru-RU" sz="6000" dirty="0"/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>
          <a:xfrm>
            <a:off x="1600200" y="2508250"/>
            <a:ext cx="7086600" cy="1509713"/>
          </a:xfrm>
        </p:spPr>
        <p:txBody>
          <a:bodyPr/>
          <a:lstStyle/>
          <a:p>
            <a:pPr marL="73025">
              <a:buFont typeface="Arial" charset="0"/>
              <a:buChar char="•"/>
            </a:pPr>
            <a:r>
              <a:rPr lang="en-US" sz="6000" smtClean="0">
                <a:solidFill>
                  <a:schemeClr val="bg1"/>
                </a:solidFill>
              </a:rPr>
              <a:t>In a plant</a:t>
            </a:r>
          </a:p>
          <a:p>
            <a:pPr marL="73025">
              <a:buFont typeface="Arial" charset="0"/>
              <a:buChar char="•"/>
            </a:pPr>
            <a:r>
              <a:rPr lang="en-US" sz="6000" smtClean="0">
                <a:solidFill>
                  <a:schemeClr val="bg1"/>
                </a:solidFill>
              </a:rPr>
              <a:t>At school</a:t>
            </a:r>
          </a:p>
          <a:p>
            <a:pPr marL="73025">
              <a:buFont typeface="Arial" charset="0"/>
              <a:buChar char="•"/>
            </a:pPr>
            <a:r>
              <a:rPr lang="en-US" sz="6000" smtClean="0">
                <a:solidFill>
                  <a:schemeClr val="bg1"/>
                </a:solidFill>
              </a:rPr>
              <a:t>At home</a:t>
            </a:r>
            <a:endParaRPr lang="ru-RU" sz="60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FFFF00"/>
                </a:solidFill>
              </a:rPr>
              <a:t>What is he?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9219" name="Содержимое 3" descr="Dentist.gif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428875" y="1887538"/>
            <a:ext cx="4286250" cy="41338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5400" dirty="0" smtClean="0">
                <a:solidFill>
                  <a:srgbClr val="FFFF00"/>
                </a:solidFill>
              </a:rPr>
              <a:t>He is a dentist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Dentist.gif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 t="12558" b="12558"/>
          <a:stretch>
            <a:fillRect/>
          </a:stretch>
        </p:blipFill>
        <p:spPr>
          <a:xfrm>
            <a:off x="1928794" y="2143116"/>
            <a:ext cx="5486400" cy="3962400"/>
          </a:xfrm>
          <a:ln w="38100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4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endParaRPr lang="en-US" smtClean="0"/>
          </a:p>
          <a:p>
            <a:endParaRPr lang="ru-RU" sz="6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C00000"/>
                </a:solidFill>
              </a:rPr>
              <a:t>Is</a:t>
            </a:r>
            <a:r>
              <a:rPr lang="en-US" sz="6000" dirty="0" smtClean="0">
                <a:solidFill>
                  <a:srgbClr val="FFC000"/>
                </a:solidFill>
              </a:rPr>
              <a:t> she an officer?</a:t>
            </a:r>
            <a:br>
              <a:rPr lang="en-US" sz="6000" dirty="0" smtClean="0">
                <a:solidFill>
                  <a:srgbClr val="FFC000"/>
                </a:solidFill>
              </a:rPr>
            </a:b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11267" name="Содержимое 3" descr="a woman-dentist.bmp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071688" y="2149475"/>
            <a:ext cx="4937125" cy="470852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175</TotalTime>
  <Words>350</Words>
  <Application>Microsoft Office PowerPoint</Application>
  <PresentationFormat>Экран (4:3)</PresentationFormat>
  <Paragraphs>79</Paragraphs>
  <Slides>58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Апекс</vt:lpstr>
      <vt:lpstr>What do you want to be?</vt:lpstr>
      <vt:lpstr>Read, translate and spell</vt:lpstr>
      <vt:lpstr>Read, translate and spell </vt:lpstr>
      <vt:lpstr>Read, translate, spell</vt:lpstr>
      <vt:lpstr>Where do they work?</vt:lpstr>
      <vt:lpstr>Where do they work?</vt:lpstr>
      <vt:lpstr>What is he?</vt:lpstr>
      <vt:lpstr>He is a dentist</vt:lpstr>
      <vt:lpstr>Is she an officer? </vt:lpstr>
      <vt:lpstr>No, she is not.  No, she is not an officer. She is a dentist.</vt:lpstr>
      <vt:lpstr>Are they doctors? </vt:lpstr>
      <vt:lpstr>   Yes, they are. Yes, they are doctors.  </vt:lpstr>
      <vt:lpstr>Are they pupils? </vt:lpstr>
      <vt:lpstr>Yes, they are pupils.</vt:lpstr>
      <vt:lpstr>Is he a pupil? </vt:lpstr>
      <vt:lpstr>Yes, he is.</vt:lpstr>
      <vt:lpstr>What is he?</vt:lpstr>
      <vt:lpstr>He is a teacher.</vt:lpstr>
      <vt:lpstr>Is she a dentist?</vt:lpstr>
      <vt:lpstr>No, she is not. No, she is not a dentist. She is a teacher.</vt:lpstr>
      <vt:lpstr>Are they engineers?</vt:lpstr>
      <vt:lpstr>What are they?</vt:lpstr>
      <vt:lpstr>Are they officers? </vt:lpstr>
      <vt:lpstr>Yes, they are. Yes, they are officers.</vt:lpstr>
      <vt:lpstr>What is he? </vt:lpstr>
      <vt:lpstr>He is a pilot.</vt:lpstr>
      <vt:lpstr>Is he an officer? </vt:lpstr>
      <vt:lpstr>No, he is not an officer.  He is a pilot.</vt:lpstr>
      <vt:lpstr>What is she?</vt:lpstr>
      <vt:lpstr> She is a housewife.</vt:lpstr>
      <vt:lpstr>What is he?</vt:lpstr>
      <vt:lpstr>He is a businessman.</vt:lpstr>
      <vt:lpstr>Where does he work?</vt:lpstr>
      <vt:lpstr>He works in an office.</vt:lpstr>
      <vt:lpstr>Where do they work?</vt:lpstr>
      <vt:lpstr>They work in a hospital.</vt:lpstr>
      <vt:lpstr>Where does he work?</vt:lpstr>
      <vt:lpstr>He works in a hospital.</vt:lpstr>
      <vt:lpstr>Where does he work?</vt:lpstr>
      <vt:lpstr>He works at school.</vt:lpstr>
      <vt:lpstr>Does she work in an office?</vt:lpstr>
      <vt:lpstr>No, she doesn’t. No, she doesn’t work in an office. She works at school.</vt:lpstr>
      <vt:lpstr>Where does she work?</vt:lpstr>
      <vt:lpstr>She works at home.</vt:lpstr>
      <vt:lpstr>What is he?</vt:lpstr>
      <vt:lpstr>He is an economist.</vt:lpstr>
      <vt:lpstr>Does he work in a hospital?</vt:lpstr>
      <vt:lpstr>No, he doesn’t. No, he doesn’t work in a hospital. He works in an office.</vt:lpstr>
      <vt:lpstr>Where do they work?</vt:lpstr>
      <vt:lpstr>They work in a plant.</vt:lpstr>
      <vt:lpstr>What is he?</vt:lpstr>
      <vt:lpstr>He is a worker.</vt:lpstr>
      <vt:lpstr>Where does he work?</vt:lpstr>
      <vt:lpstr>He works in a plant.</vt:lpstr>
      <vt:lpstr>Do they work in a plant?</vt:lpstr>
      <vt:lpstr>Yes, they do. Yes, they work in a plant. They are workers.</vt:lpstr>
      <vt:lpstr>What do you want to be? </vt:lpstr>
      <vt:lpstr>Where do you want to work?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want to be?</dc:title>
  <dc:creator>Ольга</dc:creator>
  <cp:lastModifiedBy>Ольга</cp:lastModifiedBy>
  <cp:revision>21</cp:revision>
  <dcterms:created xsi:type="dcterms:W3CDTF">2008-12-11T18:48:18Z</dcterms:created>
  <dcterms:modified xsi:type="dcterms:W3CDTF">2015-10-19T19:31:26Z</dcterms:modified>
</cp:coreProperties>
</file>