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7"/>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4" autoAdjust="0"/>
    <p:restoredTop sz="94676" autoAdjust="0"/>
  </p:normalViewPr>
  <p:slideViewPr>
    <p:cSldViewPr>
      <p:cViewPr varScale="1">
        <p:scale>
          <a:sx n="87" d="100"/>
          <a:sy n="87" d="100"/>
        </p:scale>
        <p:origin x="-390"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0" d="100"/>
          <a:sy n="70" d="100"/>
        </p:scale>
        <p:origin x="-201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347488F-0EB2-40E1-991A-7A7088C1D9AD}" type="datetimeFigureOut">
              <a:rPr lang="ru-RU" smtClean="0"/>
              <a:t>05.02.2015</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60204B2-160B-40A0-97C2-CA1499CD1C58}" type="slidenum">
              <a:rPr lang="ru-RU" smtClean="0"/>
              <a:t>‹#›</a:t>
            </a:fld>
            <a:endParaRPr lang="ru-RU"/>
          </a:p>
        </p:txBody>
      </p:sp>
    </p:spTree>
    <p:extLst>
      <p:ext uri="{BB962C8B-B14F-4D97-AF65-F5344CB8AC3E}">
        <p14:creationId xmlns:p14="http://schemas.microsoft.com/office/powerpoint/2010/main" val="385828074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ru-RU" smtClean="0"/>
              <a:t>Образец заголовка</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bwMode="white"/>
        <p:txBody>
          <a:bodyPr/>
          <a:lstStyle/>
          <a:p>
            <a:fld id="{5274AE2C-9011-46CD-B4CF-AC2021CBDAD3}" type="datetimeFigureOut">
              <a:rPr lang="ru-RU" smtClean="0"/>
              <a:t>05.02.2015</a:t>
            </a:fld>
            <a:endParaRPr lang="ru-RU"/>
          </a:p>
        </p:txBody>
      </p:sp>
      <p:sp>
        <p:nvSpPr>
          <p:cNvPr id="5" name="Footer Placeholder 4"/>
          <p:cNvSpPr>
            <a:spLocks noGrp="1"/>
          </p:cNvSpPr>
          <p:nvPr>
            <p:ph type="ftr" sz="quarter" idx="11"/>
          </p:nvPr>
        </p:nvSpPr>
        <p:spPr bwMode="white"/>
        <p:txBody>
          <a:bodyPr/>
          <a:lstStyle/>
          <a:p>
            <a:endParaRPr lang="ru-RU"/>
          </a:p>
        </p:txBody>
      </p:sp>
      <p:sp>
        <p:nvSpPr>
          <p:cNvPr id="6" name="Slide Number Placeholder 5"/>
          <p:cNvSpPr>
            <a:spLocks noGrp="1"/>
          </p:cNvSpPr>
          <p:nvPr>
            <p:ph type="sldNum" sz="quarter" idx="12"/>
          </p:nvPr>
        </p:nvSpPr>
        <p:spPr/>
        <p:txBody>
          <a:bodyPr/>
          <a:lstStyle/>
          <a:p>
            <a:fld id="{8DBB1C45-A055-4B64-B46C-23C555ADD7A5}"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274AE2C-9011-46CD-B4CF-AC2021CBDAD3}" type="datetimeFigureOut">
              <a:rPr lang="ru-RU" smtClean="0"/>
              <a:t>05.02.2015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DBB1C45-A055-4B64-B46C-23C555ADD7A5}"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274AE2C-9011-46CD-B4CF-AC2021CBDAD3}" type="datetimeFigureOut">
              <a:rPr lang="ru-RU" smtClean="0"/>
              <a:t>05.02.2015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DBB1C45-A055-4B64-B46C-23C555ADD7A5}"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274AE2C-9011-46CD-B4CF-AC2021CBDAD3}" type="datetimeFigureOut">
              <a:rPr lang="ru-RU" smtClean="0"/>
              <a:t>05.02.2015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DBB1C45-A055-4B64-B46C-23C555ADD7A5}" type="slidenum">
              <a:rPr lang="ru-RU" smtClean="0"/>
              <a:t>‹#›</a:t>
            </a:fld>
            <a:endParaRPr lang="ru-RU"/>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274AE2C-9011-46CD-B4CF-AC2021CBDAD3}" type="datetimeFigureOut">
              <a:rPr lang="ru-RU" smtClean="0"/>
              <a:t>05.02.2015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DBB1C45-A055-4B64-B46C-23C555ADD7A5}" type="slidenum">
              <a:rPr lang="ru-RU" smtClean="0"/>
              <a:t>‹#›</a:t>
            </a:fld>
            <a:endParaRPr lang="ru-RU"/>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5274AE2C-9011-46CD-B4CF-AC2021CBDAD3}" type="datetimeFigureOut">
              <a:rPr lang="ru-RU" smtClean="0"/>
              <a:t>05.02.2015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DBB1C45-A055-4B64-B46C-23C555ADD7A5}" type="slidenum">
              <a:rPr lang="ru-RU" smtClean="0"/>
              <a:t>‹#›</a:t>
            </a:fld>
            <a:endParaRPr lang="ru-RU"/>
          </a:p>
        </p:txBody>
      </p:sp>
      <p:sp>
        <p:nvSpPr>
          <p:cNvPr id="12" name="Content Placeholder 11"/>
          <p:cNvSpPr>
            <a:spLocks noGrp="1"/>
          </p:cNvSpPr>
          <p:nvPr>
            <p:ph sz="quarter" idx="14"/>
          </p:nvPr>
        </p:nvSpPr>
        <p:spPr>
          <a:xfrm>
            <a:off x="4648200" y="2438400"/>
            <a:ext cx="31242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5274AE2C-9011-46CD-B4CF-AC2021CBDAD3}" type="datetimeFigureOut">
              <a:rPr lang="ru-RU" smtClean="0"/>
              <a:t>05.02.2015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DBB1C45-A055-4B64-B46C-23C555ADD7A5}"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5274AE2C-9011-46CD-B4CF-AC2021CBDAD3}" type="datetimeFigureOut">
              <a:rPr lang="ru-RU" smtClean="0"/>
              <a:t>05.02.2015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DBB1C45-A055-4B64-B46C-23C555ADD7A5}" type="slidenum">
              <a:rPr lang="ru-RU" smtClean="0"/>
              <a:t>‹#›</a:t>
            </a:fld>
            <a:endParaRPr lang="ru-RU"/>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274AE2C-9011-46CD-B4CF-AC2021CBDAD3}" type="datetimeFigureOut">
              <a:rPr lang="ru-RU" smtClean="0"/>
              <a:t>05.02.2015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DBB1C45-A055-4B64-B46C-23C555ADD7A5}"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ru-RU" smtClean="0"/>
              <a:t>Образец заголовка</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274AE2C-9011-46CD-B4CF-AC2021CBDAD3}" type="datetimeFigureOut">
              <a:rPr lang="ru-RU" smtClean="0"/>
              <a:t>05.02.2015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DBB1C45-A055-4B64-B46C-23C555ADD7A5}" type="slidenum">
              <a:rPr lang="ru-RU" smtClean="0"/>
              <a:t>‹#›</a:t>
            </a:fld>
            <a:endParaRPr lang="ru-RU"/>
          </a:p>
        </p:txBody>
      </p:sp>
      <p:sp>
        <p:nvSpPr>
          <p:cNvPr id="9" name="Content Placeholder 8"/>
          <p:cNvSpPr>
            <a:spLocks noGrp="1"/>
          </p:cNvSpPr>
          <p:nvPr>
            <p:ph sz="quarter" idx="13"/>
          </p:nvPr>
        </p:nvSpPr>
        <p:spPr>
          <a:xfrm>
            <a:off x="1371600" y="1676400"/>
            <a:ext cx="3276600" cy="3505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ru-RU" smtClean="0"/>
              <a:t>Образец заголовка</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274AE2C-9011-46CD-B4CF-AC2021CBDAD3}" type="datetimeFigureOut">
              <a:rPr lang="ru-RU" smtClean="0"/>
              <a:t>05.02.2015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DBB1C45-A055-4B64-B46C-23C555ADD7A5}"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5274AE2C-9011-46CD-B4CF-AC2021CBDAD3}" type="datetimeFigureOut">
              <a:rPr lang="ru-RU" smtClean="0"/>
              <a:t>05.02.2015</a:t>
            </a:fld>
            <a:endParaRPr lang="ru-RU"/>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ru-RU"/>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8DBB1C45-A055-4B64-B46C-23C555ADD7A5}"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9.xml"/></Relationships>
</file>

<file path=ppt/slides/_rels/slide11.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slideLayout" Target="../slideLayouts/slideLayout7.xml"/><Relationship Id="rId1" Type="http://schemas.openxmlformats.org/officeDocument/2006/relationships/tags" Target="../tags/tag10.xml"/></Relationships>
</file>

<file path=ppt/slides/_rels/slide12.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slideLayout" Target="../slideLayouts/slideLayout7.xml"/><Relationship Id="rId1" Type="http://schemas.openxmlformats.org/officeDocument/2006/relationships/tags" Target="../tags/tag1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2.xml"/></Relationships>
</file>

<file path=ppt/slides/_rels/slide14.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slideLayout" Target="../slideLayouts/slideLayout7.xml"/><Relationship Id="rId1" Type="http://schemas.openxmlformats.org/officeDocument/2006/relationships/tags" Target="../tags/tag13.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wav"/><Relationship Id="rId1" Type="http://schemas.microsoft.com/office/2007/relationships/media" Target="../media/media1.wav"/><Relationship Id="rId5" Type="http://schemas.openxmlformats.org/officeDocument/2006/relationships/image" Target="../media/image12.png"/><Relationship Id="rId4" Type="http://schemas.openxmlformats.org/officeDocument/2006/relationships/image" Target="../media/image9.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slideLayout" Target="../slideLayouts/slideLayout7.xml"/><Relationship Id="rId1" Type="http://schemas.openxmlformats.org/officeDocument/2006/relationships/tags" Target="../tags/tag7.xml"/><Relationship Id="rId4" Type="http://schemas.openxmlformats.org/officeDocument/2006/relationships/image" Target="../media/image9.gif"/></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scene3d>
              <a:camera prst="orthographicFront"/>
              <a:lightRig rig="glow" dir="tl">
                <a:rot lat="0" lon="0" rev="5400000"/>
              </a:lightRig>
            </a:scene3d>
            <a:sp3d contourW="12700">
              <a:bevelT w="25400" h="25400"/>
              <a:contourClr>
                <a:schemeClr val="accent6">
                  <a:shade val="73000"/>
                </a:schemeClr>
              </a:contourClr>
            </a:sp3d>
          </a:bodyPr>
          <a:lstStyle/>
          <a:p>
            <a:r>
              <a:rPr lang="ru-RU" b="1" i="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Аппаратные средства</a:t>
            </a:r>
            <a:endParaRPr lang="ru-RU" b="1" i="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Подзаголовок 2"/>
          <p:cNvSpPr>
            <a:spLocks noGrp="1"/>
          </p:cNvSpPr>
          <p:nvPr>
            <p:ph type="subTitle" idx="1"/>
          </p:nvPr>
        </p:nvSpPr>
        <p:spPr/>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r>
              <a:rPr lang="ru-RU"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Материнская плата</a:t>
            </a:r>
            <a:endParaRPr lang="ru-RU" sz="2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2052" name="Picture 4" descr="C:\Program Files (x86)\Microsoft Office\MEDIA\CAGCAT10\j0281904.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32677" y="4149080"/>
            <a:ext cx="1609118" cy="152124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850240398"/>
      </p:ext>
    </p:extLst>
  </p:cSld>
  <p:clrMapOvr>
    <a:masterClrMapping/>
  </p:clrMapOvr>
  <mc:AlternateContent xmlns:mc="http://schemas.openxmlformats.org/markup-compatibility/2006">
    <mc:Choice xmlns:p14="http://schemas.microsoft.com/office/powerpoint/2010/main" Requires="p14">
      <p:transition spd="slow" p14:dur="800" advTm="6917">
        <p:circle/>
      </p:transition>
    </mc:Choice>
    <mc:Fallback>
      <p:transition spd="slow" advTm="6917">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2"/>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grpId="0" nodeType="clickEffect">
                                  <p:stCondLst>
                                    <p:cond delay="0"/>
                                  </p:stCondLst>
                                  <p:childTnLst>
                                    <p:animScale>
                                      <p:cBhvr>
                                        <p:cTn id="10" dur="2000" fill="hold"/>
                                        <p:tgtEl>
                                          <p:spTgt spid="3">
                                            <p:txEl>
                                              <p:pRg st="0" end="0"/>
                                            </p:txEl>
                                          </p:spTgt>
                                        </p:tgtEl>
                                      </p:cBhvr>
                                      <p:by x="150000" y="150000"/>
                                    </p:animScale>
                                  </p:childTnLst>
                                </p:cTn>
                              </p:par>
                            </p:childTnLst>
                          </p:cTn>
                        </p:par>
                      </p:childTnLst>
                    </p:cTn>
                  </p:par>
                  <p:par>
                    <p:cTn id="11" fill="hold">
                      <p:stCondLst>
                        <p:cond delay="indefinite"/>
                      </p:stCondLst>
                      <p:childTnLst>
                        <p:par>
                          <p:cTn id="12" fill="hold">
                            <p:stCondLst>
                              <p:cond delay="0"/>
                            </p:stCondLst>
                            <p:childTnLst>
                              <p:par>
                                <p:cTn id="13" presetID="32" presetClass="emph" presetSubtype="0" fill="hold" nodeType="clickEffect">
                                  <p:stCondLst>
                                    <p:cond delay="0"/>
                                  </p:stCondLst>
                                  <p:childTnLst>
                                    <p:animRot by="120000">
                                      <p:cBhvr>
                                        <p:cTn id="14" dur="100" fill="hold">
                                          <p:stCondLst>
                                            <p:cond delay="0"/>
                                          </p:stCondLst>
                                        </p:cTn>
                                        <p:tgtEl>
                                          <p:spTgt spid="2052"/>
                                        </p:tgtEl>
                                        <p:attrNameLst>
                                          <p:attrName>r</p:attrName>
                                        </p:attrNameLst>
                                      </p:cBhvr>
                                    </p:animRot>
                                    <p:animRot by="-240000">
                                      <p:cBhvr>
                                        <p:cTn id="15" dur="200" fill="hold">
                                          <p:stCondLst>
                                            <p:cond delay="200"/>
                                          </p:stCondLst>
                                        </p:cTn>
                                        <p:tgtEl>
                                          <p:spTgt spid="2052"/>
                                        </p:tgtEl>
                                        <p:attrNameLst>
                                          <p:attrName>r</p:attrName>
                                        </p:attrNameLst>
                                      </p:cBhvr>
                                    </p:animRot>
                                    <p:animRot by="240000">
                                      <p:cBhvr>
                                        <p:cTn id="16" dur="200" fill="hold">
                                          <p:stCondLst>
                                            <p:cond delay="400"/>
                                          </p:stCondLst>
                                        </p:cTn>
                                        <p:tgtEl>
                                          <p:spTgt spid="2052"/>
                                        </p:tgtEl>
                                        <p:attrNameLst>
                                          <p:attrName>r</p:attrName>
                                        </p:attrNameLst>
                                      </p:cBhvr>
                                    </p:animRot>
                                    <p:animRot by="-240000">
                                      <p:cBhvr>
                                        <p:cTn id="17" dur="200" fill="hold">
                                          <p:stCondLst>
                                            <p:cond delay="600"/>
                                          </p:stCondLst>
                                        </p:cTn>
                                        <p:tgtEl>
                                          <p:spTgt spid="2052"/>
                                        </p:tgtEl>
                                        <p:attrNameLst>
                                          <p:attrName>r</p:attrName>
                                        </p:attrNameLst>
                                      </p:cBhvr>
                                    </p:animRot>
                                    <p:animRot by="120000">
                                      <p:cBhvr>
                                        <p:cTn id="18" dur="200" fill="hold">
                                          <p:stCondLst>
                                            <p:cond delay="800"/>
                                          </p:stCondLst>
                                        </p:cTn>
                                        <p:tgtEl>
                                          <p:spTgt spid="205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03648" y="1536174"/>
            <a:ext cx="6264696" cy="1754326"/>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Радиатор. Это металлическая пластина с ребристой поверхностью, за счет него существенно увеличивается теплообмен процессора с окружающей средой.</a:t>
            </a:r>
          </a:p>
          <a:p>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В настоящее время используется различные типы радиаторов.</a:t>
            </a:r>
            <a:endParaRPr lang="ru-RU"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ustDataLst>
      <p:tags r:id="rId1"/>
    </p:custDataLst>
    <p:extLst>
      <p:ext uri="{BB962C8B-B14F-4D97-AF65-F5344CB8AC3E}">
        <p14:creationId xmlns:p14="http://schemas.microsoft.com/office/powerpoint/2010/main" val="569604186"/>
      </p:ext>
    </p:extLst>
  </p:cSld>
  <p:clrMapOvr>
    <a:masterClrMapping/>
  </p:clrMapOvr>
  <mc:AlternateContent xmlns:mc="http://schemas.openxmlformats.org/markup-compatibility/2006">
    <mc:Choice xmlns:p14="http://schemas.microsoft.com/office/powerpoint/2010/main" Requires="p14">
      <p:transition spd="slow" p14:dur="3900" advTm="3191">
        <p14:glitter pattern="hexagon"/>
      </p:transition>
    </mc:Choice>
    <mc:Fallback>
      <p:transition spd="slow" advTm="3191">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2"/>
                                        </p:tgtEl>
                                        <p:attrNameLst>
                                          <p:attrName>r</p:attrName>
                                        </p:attrNameLst>
                                      </p:cBhvr>
                                    </p:animRot>
                                    <p:animRot by="-240000">
                                      <p:cBhvr>
                                        <p:cTn id="7" dur="200" fill="hold">
                                          <p:stCondLst>
                                            <p:cond delay="200"/>
                                          </p:stCondLst>
                                        </p:cTn>
                                        <p:tgtEl>
                                          <p:spTgt spid="2"/>
                                        </p:tgtEl>
                                        <p:attrNameLst>
                                          <p:attrName>r</p:attrName>
                                        </p:attrNameLst>
                                      </p:cBhvr>
                                    </p:animRot>
                                    <p:animRot by="240000">
                                      <p:cBhvr>
                                        <p:cTn id="8" dur="200" fill="hold">
                                          <p:stCondLst>
                                            <p:cond delay="400"/>
                                          </p:stCondLst>
                                        </p:cTn>
                                        <p:tgtEl>
                                          <p:spTgt spid="2"/>
                                        </p:tgtEl>
                                        <p:attrNameLst>
                                          <p:attrName>r</p:attrName>
                                        </p:attrNameLst>
                                      </p:cBhvr>
                                    </p:animRot>
                                    <p:animRot by="-240000">
                                      <p:cBhvr>
                                        <p:cTn id="9" dur="200" fill="hold">
                                          <p:stCondLst>
                                            <p:cond delay="600"/>
                                          </p:stCondLst>
                                        </p:cTn>
                                        <p:tgtEl>
                                          <p:spTgt spid="2"/>
                                        </p:tgtEl>
                                        <p:attrNameLst>
                                          <p:attrName>r</p:attrName>
                                        </p:attrNameLst>
                                      </p:cBhvr>
                                    </p:animRot>
                                    <p:animRot by="120000">
                                      <p:cBhvr>
                                        <p:cTn id="10" dur="200" fill="hold">
                                          <p:stCondLst>
                                            <p:cond delay="80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87624" y="1484784"/>
            <a:ext cx="6696744" cy="400110"/>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sz="20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Средства </a:t>
            </a:r>
            <a:r>
              <a:rPr lang="ru-RU" sz="2000" b="1" i="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термозащиты</a:t>
            </a:r>
            <a:r>
              <a:rPr lang="ru-RU" sz="20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процессоров.</a:t>
            </a:r>
            <a:endParaRPr lang="ru-RU" sz="2000"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TextBox 2"/>
          <p:cNvSpPr txBox="1"/>
          <p:nvPr/>
        </p:nvSpPr>
        <p:spPr>
          <a:xfrm>
            <a:off x="1043608" y="2060848"/>
            <a:ext cx="6984776" cy="2031325"/>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Вы время работы процессоры сильно нагреваются – их температура достигает 70…90. Перегрев процессора грозит большими неприятностями, вплоть до полного выхода его из строя. Для современных процессоров, которые имеют мощность 40…70 Вт, этого совершенно недостаточно. Поэтому центральный процессор снабжен своей собственной системой охлаждения.</a:t>
            </a:r>
            <a:endParaRPr lang="ru-RU"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1026" name="Picture 2" descr="C:\Program Files (x86)\Microsoft Office\MEDIA\CAGCAT10\j0205582.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6136" y="4005064"/>
            <a:ext cx="1776679" cy="163037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439644510"/>
      </p:ext>
    </p:extLst>
  </p:cSld>
  <p:clrMapOvr>
    <a:masterClrMapping/>
  </p:clrMapOvr>
  <p:transition spd="slow" advTm="6109">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mph" presetSubtype="0" fill="hold" nodeType="clickEffect">
                                  <p:stCondLst>
                                    <p:cond delay="0"/>
                                  </p:stCondLst>
                                  <p:childTnLst>
                                    <p:animClr clrSpc="hsl" dir="cw">
                                      <p:cBhvr override="childStyle">
                                        <p:cTn id="6" dur="500" fill="hold"/>
                                        <p:tgtEl>
                                          <p:spTgt spid="1026"/>
                                        </p:tgtEl>
                                        <p:attrNameLst>
                                          <p:attrName>style.color</p:attrName>
                                        </p:attrNameLst>
                                      </p:cBhvr>
                                      <p:by>
                                        <p:hsl h="7200000" s="0" l="0"/>
                                      </p:by>
                                    </p:animClr>
                                    <p:animClr clrSpc="hsl" dir="cw">
                                      <p:cBhvr>
                                        <p:cTn id="7" dur="500" fill="hold"/>
                                        <p:tgtEl>
                                          <p:spTgt spid="1026"/>
                                        </p:tgtEl>
                                        <p:attrNameLst>
                                          <p:attrName>fillcolor</p:attrName>
                                        </p:attrNameLst>
                                      </p:cBhvr>
                                      <p:by>
                                        <p:hsl h="7200000" s="0" l="0"/>
                                      </p:by>
                                    </p:animClr>
                                    <p:animClr clrSpc="hsl" dir="cw">
                                      <p:cBhvr>
                                        <p:cTn id="8" dur="500" fill="hold"/>
                                        <p:tgtEl>
                                          <p:spTgt spid="1026"/>
                                        </p:tgtEl>
                                        <p:attrNameLst>
                                          <p:attrName>stroke.color</p:attrName>
                                        </p:attrNameLst>
                                      </p:cBhvr>
                                      <p:by>
                                        <p:hsl h="7200000" s="0" l="0"/>
                                      </p:by>
                                    </p:animClr>
                                    <p:set>
                                      <p:cBhvr>
                                        <p:cTn id="9" dur="500" fill="hold"/>
                                        <p:tgtEl>
                                          <p:spTgt spid="1026"/>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heel(1)">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Program Files (x86)\Microsoft Office\MEDIA\CAGCAT10\j0205466.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83768" y="1556792"/>
            <a:ext cx="3618593" cy="36004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259632" y="2618328"/>
            <a:ext cx="6624736" cy="1477328"/>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Вентиляторы. На сегодня  даже самые совершенные радиаторы не справляются с задачей эффективного охлаждения высокопроизводительных процессоров. Существенно улучшить теплообмен можно только с помощью специальных </a:t>
            </a:r>
            <a:r>
              <a:rPr lang="ru-RU" b="1" i="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микровентиляторов</a:t>
            </a:r>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–кулеров </a:t>
            </a:r>
            <a:endParaRPr lang="ru-RU"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ustDataLst>
      <p:tags r:id="rId1"/>
    </p:custDataLst>
    <p:extLst>
      <p:ext uri="{BB962C8B-B14F-4D97-AF65-F5344CB8AC3E}">
        <p14:creationId xmlns:p14="http://schemas.microsoft.com/office/powerpoint/2010/main" val="3119094953"/>
      </p:ext>
    </p:extLst>
  </p:cSld>
  <p:clrMapOvr>
    <a:masterClrMapping/>
  </p:clrMapOvr>
  <mc:AlternateContent xmlns:mc="http://schemas.openxmlformats.org/markup-compatibility/2006">
    <mc:Choice xmlns:p14="http://schemas.microsoft.com/office/powerpoint/2010/main" Requires="p14">
      <p:transition spd="slow" p14:dur="2000" advTm="6546"/>
    </mc:Choice>
    <mc:Fallback>
      <p:transition spd="slow" advTm="654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xit" presetSubtype="0" fill="hold" grpId="0" nodeType="clickEffect">
                                  <p:stCondLst>
                                    <p:cond delay="0"/>
                                  </p:stCondLst>
                                  <p:childTnLst>
                                    <p:animEffect transition="out" filter="wipe(down)">
                                      <p:cBhvr>
                                        <p:cTn id="6" dur="180" accel="50000">
                                          <p:stCondLst>
                                            <p:cond delay="1820"/>
                                          </p:stCondLst>
                                        </p:cTn>
                                        <p:tgtEl>
                                          <p:spTgt spid="2"/>
                                        </p:tgtEl>
                                      </p:cBhvr>
                                    </p:animEffect>
                                    <p:anim calcmode="lin" valueType="num">
                                      <p:cBhvr>
                                        <p:cTn id="7" dur="1822" tmFilter="0,0; 0.14,0.31; 0.43,0.73; 0.71,0.91; 1.0,1.0">
                                          <p:stCondLst>
                                            <p:cond delay="0"/>
                                          </p:stCondLst>
                                        </p:cTn>
                                        <p:tgtEl>
                                          <p:spTgt spid="2"/>
                                        </p:tgtEl>
                                        <p:attrNameLst>
                                          <p:attrName>ppt_x</p:attrName>
                                        </p:attrNameLst>
                                      </p:cBhvr>
                                      <p:tavLst>
                                        <p:tav tm="0">
                                          <p:val>
                                            <p:strVal val="ppt_x"/>
                                          </p:val>
                                        </p:tav>
                                        <p:tav tm="100000">
                                          <p:val>
                                            <p:strVal val="#ppt_x+0.25"/>
                                          </p:val>
                                        </p:tav>
                                      </p:tavLst>
                                    </p:anim>
                                    <p:anim calcmode="lin" valueType="num">
                                      <p:cBhvr>
                                        <p:cTn id="8" dur="178">
                                          <p:stCondLst>
                                            <p:cond delay="1822"/>
                                          </p:stCondLst>
                                        </p:cTn>
                                        <p:tgtEl>
                                          <p:spTgt spid="2"/>
                                        </p:tgtEl>
                                        <p:attrNameLst>
                                          <p:attrName>ppt_x</p:attrName>
                                        </p:attrNameLst>
                                      </p:cBhvr>
                                      <p:tavLst>
                                        <p:tav tm="0">
                                          <p:val>
                                            <p:strVal val="ppt_x"/>
                                          </p:val>
                                        </p:tav>
                                        <p:tav tm="100000">
                                          <p:val>
                                            <p:strVal val="ppt_x"/>
                                          </p:val>
                                        </p:tav>
                                      </p:tavLst>
                                    </p:anim>
                                    <p:anim calcmode="lin" valueType="num">
                                      <p:cBhvr>
                                        <p:cTn id="9" dur="664" tmFilter="0.0,0.0;0.25,0.07;0.50,0.2;0.75,0.467;1.0,1.0">
                                          <p:stCondLst>
                                            <p:cond delay="0"/>
                                          </p:stCondLst>
                                        </p:cTn>
                                        <p:tgtEl>
                                          <p:spTgt spid="2"/>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3" dur="180" accel="50000">
                                          <p:stCondLst>
                                            <p:cond delay="1820"/>
                                          </p:stCondLst>
                                        </p:cTn>
                                        <p:tgtEl>
                                          <p:spTgt spid="2"/>
                                        </p:tgtEl>
                                        <p:attrNameLst>
                                          <p:attrName>ppt_y</p:attrName>
                                        </p:attrNameLst>
                                      </p:cBhvr>
                                      <p:tavLst>
                                        <p:tav tm="0">
                                          <p:val>
                                            <p:strVal val="ppt_y"/>
                                          </p:val>
                                        </p:tav>
                                        <p:tav tm="100000">
                                          <p:val>
                                            <p:strVal val="ppt_y+ppt_h"/>
                                          </p:val>
                                        </p:tav>
                                      </p:tavLst>
                                    </p:anim>
                                    <p:animScale>
                                      <p:cBhvr>
                                        <p:cTn id="14" dur="26">
                                          <p:stCondLst>
                                            <p:cond delay="620"/>
                                          </p:stCondLst>
                                        </p:cTn>
                                        <p:tgtEl>
                                          <p:spTgt spid="2"/>
                                        </p:tgtEl>
                                      </p:cBhvr>
                                      <p:to x="100000" y="60000"/>
                                    </p:animScale>
                                    <p:animScale>
                                      <p:cBhvr>
                                        <p:cTn id="15" dur="166" decel="50000">
                                          <p:stCondLst>
                                            <p:cond delay="646"/>
                                          </p:stCondLst>
                                        </p:cTn>
                                        <p:tgtEl>
                                          <p:spTgt spid="2"/>
                                        </p:tgtEl>
                                      </p:cBhvr>
                                      <p:to x="100000" y="100000"/>
                                    </p:animScale>
                                    <p:animScale>
                                      <p:cBhvr>
                                        <p:cTn id="16" dur="26">
                                          <p:stCondLst>
                                            <p:cond delay="1312"/>
                                          </p:stCondLst>
                                        </p:cTn>
                                        <p:tgtEl>
                                          <p:spTgt spid="2"/>
                                        </p:tgtEl>
                                      </p:cBhvr>
                                      <p:to x="100000" y="80000"/>
                                    </p:animScale>
                                    <p:animScale>
                                      <p:cBhvr>
                                        <p:cTn id="17" dur="166" decel="50000">
                                          <p:stCondLst>
                                            <p:cond delay="1338"/>
                                          </p:stCondLst>
                                        </p:cTn>
                                        <p:tgtEl>
                                          <p:spTgt spid="2"/>
                                        </p:tgtEl>
                                      </p:cBhvr>
                                      <p:to x="100000" y="100000"/>
                                    </p:animScale>
                                    <p:animScale>
                                      <p:cBhvr>
                                        <p:cTn id="18" dur="26">
                                          <p:stCondLst>
                                            <p:cond delay="1642"/>
                                          </p:stCondLst>
                                        </p:cTn>
                                        <p:tgtEl>
                                          <p:spTgt spid="2"/>
                                        </p:tgtEl>
                                      </p:cBhvr>
                                      <p:to x="100000" y="90000"/>
                                    </p:animScale>
                                    <p:animScale>
                                      <p:cBhvr>
                                        <p:cTn id="19" dur="166" decel="50000">
                                          <p:stCondLst>
                                            <p:cond delay="1668"/>
                                          </p:stCondLst>
                                        </p:cTn>
                                        <p:tgtEl>
                                          <p:spTgt spid="2"/>
                                        </p:tgtEl>
                                      </p:cBhvr>
                                      <p:to x="100000" y="100000"/>
                                    </p:animScale>
                                    <p:animScale>
                                      <p:cBhvr>
                                        <p:cTn id="20" dur="26">
                                          <p:stCondLst>
                                            <p:cond delay="1808"/>
                                          </p:stCondLst>
                                        </p:cTn>
                                        <p:tgtEl>
                                          <p:spTgt spid="2"/>
                                        </p:tgtEl>
                                      </p:cBhvr>
                                      <p:to x="100000" y="95000"/>
                                    </p:animScale>
                                    <p:animScale>
                                      <p:cBhvr>
                                        <p:cTn id="21" dur="166" decel="50000">
                                          <p:stCondLst>
                                            <p:cond delay="1834"/>
                                          </p:stCondLst>
                                        </p:cTn>
                                        <p:tgtEl>
                                          <p:spTgt spid="2"/>
                                        </p:tgtEl>
                                      </p:cBhvr>
                                      <p:to x="100000" y="100000"/>
                                    </p:animScale>
                                    <p:set>
                                      <p:cBhvr>
                                        <p:cTn id="22" dur="1" fill="hold">
                                          <p:stCondLst>
                                            <p:cond delay="1999"/>
                                          </p:stCondLst>
                                        </p:cTn>
                                        <p:tgtEl>
                                          <p:spTgt spid="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2050"/>
                                        </p:tgtEl>
                                        <p:attrNameLst>
                                          <p:attrName>style.visibility</p:attrName>
                                        </p:attrNameLst>
                                      </p:cBhvr>
                                      <p:to>
                                        <p:strVal val="visible"/>
                                      </p:to>
                                    </p:set>
                                    <p:animEffect transition="in" filter="circle(in)">
                                      <p:cBhvr>
                                        <p:cTn id="2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5616" y="1526770"/>
            <a:ext cx="6912768" cy="1200329"/>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Корпус процессора. В </a:t>
            </a:r>
            <a:r>
              <a:rPr lang="ru-RU"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б</a:t>
            </a:r>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ольшинстве процессоров </a:t>
            </a:r>
            <a:r>
              <a:rPr lang="en-US"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Intel </a:t>
            </a:r>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используется конструкция корпуса, называемая </a:t>
            </a:r>
            <a:r>
              <a:rPr lang="en-US"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FC-PGA</a:t>
            </a:r>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 аббревиатура от </a:t>
            </a:r>
            <a:r>
              <a:rPr lang="en-US"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Flip Chip Pin </a:t>
            </a:r>
            <a:r>
              <a:rPr lang="en-US" b="1" i="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Crid</a:t>
            </a:r>
            <a:r>
              <a:rPr lang="en-US"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Array</a:t>
            </a:r>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-перевернутый чип с массивом игольчатых контактов)</a:t>
            </a:r>
            <a:endParaRPr lang="ru-RU"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4" name="computr2"/>
          <p:cNvSpPr>
            <a:spLocks noEditPoints="1" noChangeArrowheads="1"/>
          </p:cNvSpPr>
          <p:nvPr/>
        </p:nvSpPr>
        <p:spPr bwMode="auto">
          <a:xfrm>
            <a:off x="5148064" y="3212976"/>
            <a:ext cx="2736304" cy="2232248"/>
          </a:xfrm>
          <a:custGeom>
            <a:avLst/>
            <a:gdLst>
              <a:gd name="T0" fmla="*/ 10800 w 21600"/>
              <a:gd name="T1" fmla="*/ 0 h 21600"/>
              <a:gd name="T2" fmla="*/ 10800 w 21600"/>
              <a:gd name="T3" fmla="*/ 21600 h 21600"/>
              <a:gd name="T4" fmla="*/ 17326 w 21600"/>
              <a:gd name="T5" fmla="*/ 0 h 21600"/>
              <a:gd name="T6" fmla="*/ 4274 w 21600"/>
              <a:gd name="T7" fmla="*/ 0 h 21600"/>
              <a:gd name="T8" fmla="*/ 4274 w 21600"/>
              <a:gd name="T9" fmla="*/ 11631 h 21600"/>
              <a:gd name="T10" fmla="*/ 17326 w 21600"/>
              <a:gd name="T11" fmla="*/ 11631 h 21600"/>
              <a:gd name="T12" fmla="*/ 4274 w 21600"/>
              <a:gd name="T13" fmla="*/ 5816 h 21600"/>
              <a:gd name="T14" fmla="*/ 17326 w 21600"/>
              <a:gd name="T15" fmla="*/ 5816 h 21600"/>
              <a:gd name="T16" fmla="*/ 18828 w 21600"/>
              <a:gd name="T17" fmla="*/ 15785 h 21600"/>
              <a:gd name="T18" fmla="*/ 2772 w 21600"/>
              <a:gd name="T19" fmla="*/ 15785 h 21600"/>
              <a:gd name="T20" fmla="*/ 6194 w 21600"/>
              <a:gd name="T21" fmla="*/ 1913 h 21600"/>
              <a:gd name="T22" fmla="*/ 15565 w 21600"/>
              <a:gd name="T23" fmla="*/ 9747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21600" h="21600" extrusionOk="0">
                <a:moveTo>
                  <a:pt x="21022" y="20295"/>
                </a:moveTo>
                <a:lnTo>
                  <a:pt x="18828" y="18396"/>
                </a:lnTo>
                <a:lnTo>
                  <a:pt x="18828" y="13174"/>
                </a:lnTo>
                <a:lnTo>
                  <a:pt x="15478" y="13174"/>
                </a:lnTo>
                <a:lnTo>
                  <a:pt x="15478" y="11631"/>
                </a:lnTo>
                <a:lnTo>
                  <a:pt x="17326" y="11631"/>
                </a:lnTo>
                <a:lnTo>
                  <a:pt x="17326" y="11156"/>
                </a:lnTo>
                <a:lnTo>
                  <a:pt x="17326" y="0"/>
                </a:lnTo>
                <a:lnTo>
                  <a:pt x="10858" y="0"/>
                </a:lnTo>
                <a:lnTo>
                  <a:pt x="4274" y="0"/>
                </a:lnTo>
                <a:lnTo>
                  <a:pt x="4274" y="11037"/>
                </a:lnTo>
                <a:lnTo>
                  <a:pt x="4274" y="11631"/>
                </a:lnTo>
                <a:lnTo>
                  <a:pt x="6122" y="11631"/>
                </a:lnTo>
                <a:lnTo>
                  <a:pt x="6122" y="13174"/>
                </a:lnTo>
                <a:lnTo>
                  <a:pt x="2772" y="13174"/>
                </a:lnTo>
                <a:lnTo>
                  <a:pt x="2772" y="18514"/>
                </a:lnTo>
                <a:lnTo>
                  <a:pt x="693" y="20295"/>
                </a:lnTo>
                <a:lnTo>
                  <a:pt x="462" y="20413"/>
                </a:lnTo>
                <a:lnTo>
                  <a:pt x="231" y="20651"/>
                </a:lnTo>
                <a:lnTo>
                  <a:pt x="116" y="20888"/>
                </a:lnTo>
                <a:lnTo>
                  <a:pt x="0" y="21125"/>
                </a:lnTo>
                <a:lnTo>
                  <a:pt x="0" y="21244"/>
                </a:lnTo>
                <a:lnTo>
                  <a:pt x="116" y="21363"/>
                </a:lnTo>
                <a:lnTo>
                  <a:pt x="116" y="21481"/>
                </a:lnTo>
                <a:lnTo>
                  <a:pt x="231" y="21481"/>
                </a:lnTo>
                <a:lnTo>
                  <a:pt x="347" y="21600"/>
                </a:lnTo>
                <a:lnTo>
                  <a:pt x="578" y="21600"/>
                </a:lnTo>
                <a:lnTo>
                  <a:pt x="693" y="21600"/>
                </a:lnTo>
                <a:lnTo>
                  <a:pt x="10858" y="21600"/>
                </a:lnTo>
                <a:lnTo>
                  <a:pt x="20907" y="21600"/>
                </a:lnTo>
                <a:lnTo>
                  <a:pt x="21138" y="21600"/>
                </a:lnTo>
                <a:lnTo>
                  <a:pt x="21253" y="21600"/>
                </a:lnTo>
                <a:lnTo>
                  <a:pt x="21369" y="21481"/>
                </a:lnTo>
                <a:lnTo>
                  <a:pt x="21484" y="21481"/>
                </a:lnTo>
                <a:lnTo>
                  <a:pt x="21600" y="21363"/>
                </a:lnTo>
                <a:lnTo>
                  <a:pt x="21600" y="21244"/>
                </a:lnTo>
                <a:lnTo>
                  <a:pt x="21600" y="21125"/>
                </a:lnTo>
                <a:lnTo>
                  <a:pt x="21484" y="20888"/>
                </a:lnTo>
                <a:lnTo>
                  <a:pt x="21369" y="20651"/>
                </a:lnTo>
                <a:lnTo>
                  <a:pt x="21253" y="20413"/>
                </a:lnTo>
                <a:lnTo>
                  <a:pt x="21022" y="20295"/>
                </a:lnTo>
                <a:close/>
              </a:path>
              <a:path w="21600" h="21600" extrusionOk="0">
                <a:moveTo>
                  <a:pt x="18019" y="18514"/>
                </a:moveTo>
                <a:lnTo>
                  <a:pt x="17326" y="17921"/>
                </a:lnTo>
                <a:lnTo>
                  <a:pt x="4389" y="17921"/>
                </a:lnTo>
                <a:lnTo>
                  <a:pt x="3696" y="18514"/>
                </a:lnTo>
                <a:lnTo>
                  <a:pt x="18019" y="18514"/>
                </a:lnTo>
                <a:close/>
              </a:path>
              <a:path w="21600" h="21600" extrusionOk="0">
                <a:moveTo>
                  <a:pt x="19174" y="19701"/>
                </a:moveTo>
                <a:lnTo>
                  <a:pt x="18481" y="19108"/>
                </a:lnTo>
                <a:lnTo>
                  <a:pt x="3119" y="19108"/>
                </a:lnTo>
                <a:lnTo>
                  <a:pt x="2426" y="19701"/>
                </a:lnTo>
                <a:lnTo>
                  <a:pt x="19174" y="19701"/>
                </a:lnTo>
                <a:close/>
              </a:path>
              <a:path w="21600" h="21600" extrusionOk="0">
                <a:moveTo>
                  <a:pt x="20560" y="20769"/>
                </a:moveTo>
                <a:lnTo>
                  <a:pt x="19867" y="20176"/>
                </a:lnTo>
                <a:lnTo>
                  <a:pt x="1848" y="20176"/>
                </a:lnTo>
                <a:lnTo>
                  <a:pt x="1155" y="20769"/>
                </a:lnTo>
                <a:lnTo>
                  <a:pt x="20560" y="20769"/>
                </a:lnTo>
                <a:close/>
              </a:path>
              <a:path w="21600" h="21600" extrusionOk="0">
                <a:moveTo>
                  <a:pt x="18828" y="18396"/>
                </a:moveTo>
                <a:lnTo>
                  <a:pt x="17442" y="17209"/>
                </a:lnTo>
                <a:lnTo>
                  <a:pt x="4158" y="17209"/>
                </a:lnTo>
                <a:lnTo>
                  <a:pt x="2772" y="18514"/>
                </a:lnTo>
                <a:moveTo>
                  <a:pt x="13168" y="14123"/>
                </a:moveTo>
                <a:lnTo>
                  <a:pt x="13168" y="14716"/>
                </a:lnTo>
                <a:lnTo>
                  <a:pt x="17788" y="14716"/>
                </a:lnTo>
                <a:lnTo>
                  <a:pt x="17788" y="14123"/>
                </a:lnTo>
                <a:lnTo>
                  <a:pt x="13168" y="14123"/>
                </a:lnTo>
                <a:close/>
              </a:path>
              <a:path w="21600" h="21600" extrusionOk="0">
                <a:moveTo>
                  <a:pt x="6122" y="1899"/>
                </a:moveTo>
                <a:lnTo>
                  <a:pt x="6122" y="9732"/>
                </a:lnTo>
                <a:lnTo>
                  <a:pt x="15478" y="9732"/>
                </a:lnTo>
                <a:lnTo>
                  <a:pt x="15478" y="1899"/>
                </a:lnTo>
                <a:lnTo>
                  <a:pt x="6122" y="1899"/>
                </a:lnTo>
                <a:moveTo>
                  <a:pt x="6122" y="11631"/>
                </a:moveTo>
                <a:lnTo>
                  <a:pt x="15478" y="11631"/>
                </a:lnTo>
                <a:lnTo>
                  <a:pt x="15478" y="13174"/>
                </a:lnTo>
                <a:lnTo>
                  <a:pt x="6122" y="13174"/>
                </a:lnTo>
                <a:lnTo>
                  <a:pt x="6122" y="11631"/>
                </a:lnTo>
                <a:close/>
              </a:path>
            </a:pathLst>
          </a:custGeom>
          <a:solidFill>
            <a:srgbClr val="FFFFCC"/>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Tree>
    <p:custDataLst>
      <p:tags r:id="rId1"/>
    </p:custDataLst>
    <p:extLst>
      <p:ext uri="{BB962C8B-B14F-4D97-AF65-F5344CB8AC3E}">
        <p14:creationId xmlns:p14="http://schemas.microsoft.com/office/powerpoint/2010/main" val="2411789479"/>
      </p:ext>
    </p:extLst>
  </p:cSld>
  <p:clrMapOvr>
    <a:masterClrMapping/>
  </p:clrMapOvr>
  <mc:AlternateContent xmlns:mc="http://schemas.openxmlformats.org/markup-compatibility/2006">
    <mc:Choice xmlns:p14="http://schemas.microsoft.com/office/powerpoint/2010/main" Requires="p14">
      <p:transition spd="slow" p14:dur="1400" advTm="5350">
        <p14:ripple/>
      </p:transition>
    </mc:Choice>
    <mc:Fallback>
      <p:transition spd="slow" advTm="535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9" presetClass="emph" presetSubtype="0" fill="hold" grpId="0" nodeType="clickEffect">
                                  <p:stCondLst>
                                    <p:cond delay="0"/>
                                  </p:stCondLst>
                                  <p:childTnLst>
                                    <p:animClr clrSpc="rgb" dir="cw">
                                      <p:cBhvr override="childStyle">
                                        <p:cTn id="11" dur="500" fill="hold"/>
                                        <p:tgtEl>
                                          <p:spTgt spid="2"/>
                                        </p:tgtEl>
                                        <p:attrNameLst>
                                          <p:attrName>style.color</p:attrName>
                                        </p:attrNameLst>
                                      </p:cBhvr>
                                      <p:to>
                                        <a:srgbClr val="0C0C0C"/>
                                      </p:to>
                                    </p:animClr>
                                    <p:animClr clrSpc="rgb" dir="cw">
                                      <p:cBhvr>
                                        <p:cTn id="12" dur="500" fill="hold"/>
                                        <p:tgtEl>
                                          <p:spTgt spid="2"/>
                                        </p:tgtEl>
                                        <p:attrNameLst>
                                          <p:attrName>fillcolor</p:attrName>
                                        </p:attrNameLst>
                                      </p:cBhvr>
                                      <p:to>
                                        <a:srgbClr val="0C0C0C"/>
                                      </p:to>
                                    </p:animClr>
                                    <p:set>
                                      <p:cBhvr>
                                        <p:cTn id="13" dur="500" fill="hold"/>
                                        <p:tgtEl>
                                          <p:spTgt spid="2"/>
                                        </p:tgtEl>
                                        <p:attrNameLst>
                                          <p:attrName>fill.type</p:attrName>
                                        </p:attrNameLst>
                                      </p:cBhvr>
                                      <p:to>
                                        <p:strVal val="solid"/>
                                      </p:to>
                                    </p:set>
                                    <p:set>
                                      <p:cBhvr>
                                        <p:cTn id="14" dur="500" fill="hold"/>
                                        <p:tgtEl>
                                          <p:spTgt spid="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23628" y="1556792"/>
            <a:ext cx="6696744" cy="1477328"/>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Память ПК. Память – это устройство для хранения информации. Функционирование любого компьютера немыслимо </a:t>
            </a:r>
            <a:r>
              <a:rPr lang="ru-RU"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б</a:t>
            </a:r>
            <a:r>
              <a:rPr lang="ru-RU"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ез специальных устройств, в которых хранится различная информация – данные, программы, промежуточные результаты вычислений и др.</a:t>
            </a:r>
            <a:endParaRPr lang="ru-RU"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4099" name="Picture 3" descr="C:\Program Files (x86)\Microsoft Office\MEDIA\CAGCAT10\j0195384.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5616" y="3008901"/>
            <a:ext cx="2643942" cy="2699136"/>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737474356"/>
      </p:ext>
    </p:extLst>
  </p:cSld>
  <p:clrMapOvr>
    <a:masterClrMapping/>
  </p:clrMapOvr>
  <mc:AlternateContent xmlns:mc="http://schemas.openxmlformats.org/markup-compatibility/2006">
    <mc:Choice xmlns:p14="http://schemas.microsoft.com/office/powerpoint/2010/main" Requires="p14">
      <p:transition spd="slow" p14:dur="2000" advTm="3852">
        <p14:ferris dir="l"/>
      </p:transition>
    </mc:Choice>
    <mc:Fallback>
      <p:transition spd="slow" advTm="385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099"/>
                                        </p:tgtEl>
                                        <p:attrNameLst>
                                          <p:attrName>style.visibility</p:attrName>
                                        </p:attrNameLst>
                                      </p:cBhvr>
                                      <p:to>
                                        <p:strVal val="visible"/>
                                      </p:to>
                                    </p:set>
                                    <p:animEffect transition="in" filter="fade">
                                      <p:cBhvr>
                                        <p:cTn id="12" dur="1000"/>
                                        <p:tgtEl>
                                          <p:spTgt spid="4099"/>
                                        </p:tgtEl>
                                      </p:cBhvr>
                                    </p:animEffect>
                                    <p:anim calcmode="lin" valueType="num">
                                      <p:cBhvr>
                                        <p:cTn id="13" dur="1000" fill="hold"/>
                                        <p:tgtEl>
                                          <p:spTgt spid="4099"/>
                                        </p:tgtEl>
                                        <p:attrNameLst>
                                          <p:attrName>ppt_x</p:attrName>
                                        </p:attrNameLst>
                                      </p:cBhvr>
                                      <p:tavLst>
                                        <p:tav tm="0">
                                          <p:val>
                                            <p:strVal val="#ppt_x"/>
                                          </p:val>
                                        </p:tav>
                                        <p:tav tm="100000">
                                          <p:val>
                                            <p:strVal val="#ppt_x"/>
                                          </p:val>
                                        </p:tav>
                                      </p:tavLst>
                                    </p:anim>
                                    <p:anim calcmode="lin" valueType="num">
                                      <p:cBhvr>
                                        <p:cTn id="14" dur="1000" fill="hold"/>
                                        <p:tgtEl>
                                          <p:spTgt spid="40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43608" y="1844824"/>
            <a:ext cx="6984776" cy="1200329"/>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Тактовая частота процессора. Тактовая частота – это основная характеристика процессора, которая определяет его возможности и производительность системы в целом..</a:t>
            </a:r>
            <a:endParaRPr lang="ru-RU"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5122" name="Picture 2" descr="C:\Program Files (x86)\Microsoft Office\MEDIA\CAGCAT10\j0300520.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1403648" y="3645024"/>
            <a:ext cx="2115663" cy="181947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pic>
        <p:nvPicPr>
          <p:cNvPr id="5" name="Звук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55022611"/>
      </p:ext>
    </p:extLst>
  </p:cSld>
  <p:clrMapOvr>
    <a:masterClrMapping/>
  </p:clrMapOvr>
  <mc:AlternateContent xmlns:mc="http://schemas.openxmlformats.org/markup-compatibility/2006">
    <mc:Choice xmlns:p14="http://schemas.microsoft.com/office/powerpoint/2010/main" Requires="p14">
      <p:transition spd="slow" p14:dur="4000" advTm="2271">
        <p14:vortex dir="r"/>
      </p:transition>
    </mc:Choice>
    <mc:Fallback>
      <p:transition spd="slow" advTm="227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9632" y="1556792"/>
            <a:ext cx="6480720" cy="1200329"/>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Материнская (системная) плата компьютера представляет собой плоский лист фольгированного стеклотекстолита, на котором размещены основные электронные компоненты . </a:t>
            </a:r>
            <a:endParaRPr lang="ru-RU"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mainfrm"/>
          <p:cNvSpPr>
            <a:spLocks noEditPoints="1" noChangeArrowheads="1"/>
          </p:cNvSpPr>
          <p:nvPr/>
        </p:nvSpPr>
        <p:spPr bwMode="auto">
          <a:xfrm>
            <a:off x="2627784" y="2730624"/>
            <a:ext cx="2817862" cy="2128662"/>
          </a:xfrm>
          <a:custGeom>
            <a:avLst/>
            <a:gdLst>
              <a:gd name="T0" fmla="*/ 0 w 21600"/>
              <a:gd name="T1" fmla="*/ 0 h 21600"/>
              <a:gd name="T2" fmla="*/ 10800 w 21600"/>
              <a:gd name="T3" fmla="*/ 0 h 21600"/>
              <a:gd name="T4" fmla="*/ 21600 w 21600"/>
              <a:gd name="T5" fmla="*/ 0 h 21600"/>
              <a:gd name="T6" fmla="*/ 21600 w 21600"/>
              <a:gd name="T7" fmla="*/ 10800 h 21600"/>
              <a:gd name="T8" fmla="*/ 20603 w 21600"/>
              <a:gd name="T9" fmla="*/ 21600 h 21600"/>
              <a:gd name="T10" fmla="*/ 10800 w 21600"/>
              <a:gd name="T11" fmla="*/ 21600 h 21600"/>
              <a:gd name="T12" fmla="*/ 1163 w 21600"/>
              <a:gd name="T13" fmla="*/ 21600 h 21600"/>
              <a:gd name="T14" fmla="*/ 0 w 21600"/>
              <a:gd name="T15" fmla="*/ 10800 h 21600"/>
              <a:gd name="T16" fmla="*/ 332 w 21600"/>
              <a:gd name="T17" fmla="*/ 22174 h 21600"/>
              <a:gd name="T18" fmla="*/ 21579 w 21600"/>
              <a:gd name="T19" fmla="*/ 27914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21600" y="10885"/>
                </a:moveTo>
                <a:lnTo>
                  <a:pt x="21600" y="0"/>
                </a:lnTo>
                <a:lnTo>
                  <a:pt x="10634" y="0"/>
                </a:lnTo>
                <a:lnTo>
                  <a:pt x="0" y="0"/>
                </a:lnTo>
                <a:lnTo>
                  <a:pt x="0" y="10885"/>
                </a:lnTo>
                <a:lnTo>
                  <a:pt x="0" y="19729"/>
                </a:lnTo>
                <a:lnTo>
                  <a:pt x="1163" y="19729"/>
                </a:lnTo>
                <a:lnTo>
                  <a:pt x="1163" y="21600"/>
                </a:lnTo>
                <a:lnTo>
                  <a:pt x="10800" y="21600"/>
                </a:lnTo>
                <a:lnTo>
                  <a:pt x="20603" y="21600"/>
                </a:lnTo>
                <a:lnTo>
                  <a:pt x="20603" y="19729"/>
                </a:lnTo>
                <a:lnTo>
                  <a:pt x="21600" y="19729"/>
                </a:lnTo>
                <a:lnTo>
                  <a:pt x="21600" y="10885"/>
                </a:lnTo>
                <a:close/>
              </a:path>
              <a:path w="21600" h="21600" extrusionOk="0">
                <a:moveTo>
                  <a:pt x="1163" y="19729"/>
                </a:moveTo>
                <a:lnTo>
                  <a:pt x="4320" y="19729"/>
                </a:lnTo>
                <a:lnTo>
                  <a:pt x="16449" y="19729"/>
                </a:lnTo>
                <a:lnTo>
                  <a:pt x="20603" y="19729"/>
                </a:lnTo>
                <a:lnTo>
                  <a:pt x="1163" y="19729"/>
                </a:lnTo>
                <a:moveTo>
                  <a:pt x="1495" y="2381"/>
                </a:moveTo>
                <a:lnTo>
                  <a:pt x="2160" y="2381"/>
                </a:lnTo>
                <a:lnTo>
                  <a:pt x="4985" y="2381"/>
                </a:lnTo>
                <a:lnTo>
                  <a:pt x="5982" y="2381"/>
                </a:lnTo>
                <a:lnTo>
                  <a:pt x="1495" y="2381"/>
                </a:lnTo>
                <a:lnTo>
                  <a:pt x="1495" y="3402"/>
                </a:lnTo>
                <a:lnTo>
                  <a:pt x="2160" y="3402"/>
                </a:lnTo>
                <a:lnTo>
                  <a:pt x="4985" y="3402"/>
                </a:lnTo>
                <a:lnTo>
                  <a:pt x="5982" y="3402"/>
                </a:lnTo>
                <a:lnTo>
                  <a:pt x="1495" y="3402"/>
                </a:lnTo>
                <a:lnTo>
                  <a:pt x="1495" y="4422"/>
                </a:lnTo>
                <a:lnTo>
                  <a:pt x="2160" y="4422"/>
                </a:lnTo>
                <a:lnTo>
                  <a:pt x="4985" y="4422"/>
                </a:lnTo>
                <a:lnTo>
                  <a:pt x="5982" y="4422"/>
                </a:lnTo>
                <a:lnTo>
                  <a:pt x="1495" y="4422"/>
                </a:lnTo>
                <a:lnTo>
                  <a:pt x="1495" y="5443"/>
                </a:lnTo>
                <a:lnTo>
                  <a:pt x="2160" y="5443"/>
                </a:lnTo>
                <a:lnTo>
                  <a:pt x="4985" y="5443"/>
                </a:lnTo>
                <a:lnTo>
                  <a:pt x="5982" y="5443"/>
                </a:lnTo>
                <a:lnTo>
                  <a:pt x="1495" y="5443"/>
                </a:lnTo>
                <a:lnTo>
                  <a:pt x="1495" y="6463"/>
                </a:lnTo>
                <a:lnTo>
                  <a:pt x="2160" y="6463"/>
                </a:lnTo>
                <a:lnTo>
                  <a:pt x="4985" y="6463"/>
                </a:lnTo>
                <a:lnTo>
                  <a:pt x="5982" y="6463"/>
                </a:lnTo>
                <a:lnTo>
                  <a:pt x="1495" y="6463"/>
                </a:lnTo>
                <a:lnTo>
                  <a:pt x="1495" y="7483"/>
                </a:lnTo>
                <a:lnTo>
                  <a:pt x="2160" y="7483"/>
                </a:lnTo>
                <a:lnTo>
                  <a:pt x="4985" y="7483"/>
                </a:lnTo>
                <a:lnTo>
                  <a:pt x="5982" y="7483"/>
                </a:lnTo>
                <a:lnTo>
                  <a:pt x="1495" y="7483"/>
                </a:lnTo>
                <a:lnTo>
                  <a:pt x="1495" y="8504"/>
                </a:lnTo>
                <a:lnTo>
                  <a:pt x="2160" y="8504"/>
                </a:lnTo>
                <a:lnTo>
                  <a:pt x="4985" y="8504"/>
                </a:lnTo>
                <a:lnTo>
                  <a:pt x="5982" y="8504"/>
                </a:lnTo>
                <a:lnTo>
                  <a:pt x="1495" y="8504"/>
                </a:lnTo>
                <a:lnTo>
                  <a:pt x="1495" y="9524"/>
                </a:lnTo>
                <a:lnTo>
                  <a:pt x="2160" y="9524"/>
                </a:lnTo>
                <a:lnTo>
                  <a:pt x="4985" y="9524"/>
                </a:lnTo>
                <a:lnTo>
                  <a:pt x="5982" y="9524"/>
                </a:lnTo>
                <a:lnTo>
                  <a:pt x="1495" y="9524"/>
                </a:lnTo>
                <a:lnTo>
                  <a:pt x="1495" y="10545"/>
                </a:lnTo>
                <a:lnTo>
                  <a:pt x="2160" y="10545"/>
                </a:lnTo>
                <a:lnTo>
                  <a:pt x="4985" y="10545"/>
                </a:lnTo>
                <a:lnTo>
                  <a:pt x="5982" y="10545"/>
                </a:lnTo>
                <a:lnTo>
                  <a:pt x="1495" y="10545"/>
                </a:lnTo>
                <a:lnTo>
                  <a:pt x="1495" y="11565"/>
                </a:lnTo>
                <a:lnTo>
                  <a:pt x="2160" y="11565"/>
                </a:lnTo>
                <a:lnTo>
                  <a:pt x="4985" y="11565"/>
                </a:lnTo>
                <a:lnTo>
                  <a:pt x="5982" y="11565"/>
                </a:lnTo>
                <a:lnTo>
                  <a:pt x="1495" y="11565"/>
                </a:lnTo>
                <a:lnTo>
                  <a:pt x="1495" y="12586"/>
                </a:lnTo>
                <a:lnTo>
                  <a:pt x="2160" y="12586"/>
                </a:lnTo>
                <a:lnTo>
                  <a:pt x="4985" y="12586"/>
                </a:lnTo>
                <a:lnTo>
                  <a:pt x="5982" y="12586"/>
                </a:lnTo>
                <a:lnTo>
                  <a:pt x="1495" y="12586"/>
                </a:lnTo>
                <a:lnTo>
                  <a:pt x="1495" y="13606"/>
                </a:lnTo>
                <a:lnTo>
                  <a:pt x="2160" y="13606"/>
                </a:lnTo>
                <a:lnTo>
                  <a:pt x="4985" y="13606"/>
                </a:lnTo>
                <a:lnTo>
                  <a:pt x="5982" y="13606"/>
                </a:lnTo>
                <a:lnTo>
                  <a:pt x="1495" y="13606"/>
                </a:lnTo>
                <a:lnTo>
                  <a:pt x="1495" y="14627"/>
                </a:lnTo>
                <a:lnTo>
                  <a:pt x="2160" y="14627"/>
                </a:lnTo>
                <a:lnTo>
                  <a:pt x="4985" y="14627"/>
                </a:lnTo>
                <a:lnTo>
                  <a:pt x="5982" y="14627"/>
                </a:lnTo>
                <a:lnTo>
                  <a:pt x="1495" y="14627"/>
                </a:lnTo>
                <a:lnTo>
                  <a:pt x="1495" y="15647"/>
                </a:lnTo>
                <a:lnTo>
                  <a:pt x="2160" y="15647"/>
                </a:lnTo>
                <a:lnTo>
                  <a:pt x="4985" y="15647"/>
                </a:lnTo>
                <a:lnTo>
                  <a:pt x="5982" y="15647"/>
                </a:lnTo>
                <a:lnTo>
                  <a:pt x="1495" y="15647"/>
                </a:lnTo>
                <a:lnTo>
                  <a:pt x="1495" y="16668"/>
                </a:lnTo>
                <a:lnTo>
                  <a:pt x="2160" y="16668"/>
                </a:lnTo>
                <a:lnTo>
                  <a:pt x="4985" y="16668"/>
                </a:lnTo>
                <a:lnTo>
                  <a:pt x="5982" y="16668"/>
                </a:lnTo>
                <a:lnTo>
                  <a:pt x="1495" y="16668"/>
                </a:lnTo>
                <a:lnTo>
                  <a:pt x="1495" y="17688"/>
                </a:lnTo>
                <a:lnTo>
                  <a:pt x="2160" y="17688"/>
                </a:lnTo>
                <a:lnTo>
                  <a:pt x="4985" y="17688"/>
                </a:lnTo>
                <a:lnTo>
                  <a:pt x="5982" y="17688"/>
                </a:lnTo>
                <a:lnTo>
                  <a:pt x="1495" y="17688"/>
                </a:lnTo>
                <a:moveTo>
                  <a:pt x="1994" y="19729"/>
                </a:moveTo>
                <a:lnTo>
                  <a:pt x="1994" y="20069"/>
                </a:lnTo>
                <a:lnTo>
                  <a:pt x="1994" y="21260"/>
                </a:lnTo>
                <a:lnTo>
                  <a:pt x="1994" y="21600"/>
                </a:lnTo>
                <a:lnTo>
                  <a:pt x="1994" y="19729"/>
                </a:lnTo>
                <a:lnTo>
                  <a:pt x="2658" y="19729"/>
                </a:lnTo>
                <a:lnTo>
                  <a:pt x="2658" y="20069"/>
                </a:lnTo>
                <a:lnTo>
                  <a:pt x="2658" y="21260"/>
                </a:lnTo>
                <a:lnTo>
                  <a:pt x="2658" y="21600"/>
                </a:lnTo>
                <a:lnTo>
                  <a:pt x="2658" y="19729"/>
                </a:lnTo>
                <a:lnTo>
                  <a:pt x="3489" y="19729"/>
                </a:lnTo>
                <a:lnTo>
                  <a:pt x="3489" y="20069"/>
                </a:lnTo>
                <a:lnTo>
                  <a:pt x="3489" y="21260"/>
                </a:lnTo>
                <a:lnTo>
                  <a:pt x="3489" y="21600"/>
                </a:lnTo>
                <a:lnTo>
                  <a:pt x="3489" y="19729"/>
                </a:lnTo>
                <a:lnTo>
                  <a:pt x="4320" y="19729"/>
                </a:lnTo>
                <a:lnTo>
                  <a:pt x="4320" y="20069"/>
                </a:lnTo>
                <a:lnTo>
                  <a:pt x="4320" y="21260"/>
                </a:lnTo>
                <a:lnTo>
                  <a:pt x="4320" y="21600"/>
                </a:lnTo>
                <a:lnTo>
                  <a:pt x="4320" y="19729"/>
                </a:lnTo>
                <a:lnTo>
                  <a:pt x="5151" y="19729"/>
                </a:lnTo>
                <a:lnTo>
                  <a:pt x="5151" y="20069"/>
                </a:lnTo>
                <a:lnTo>
                  <a:pt x="5151" y="21260"/>
                </a:lnTo>
                <a:lnTo>
                  <a:pt x="5151" y="21600"/>
                </a:lnTo>
                <a:lnTo>
                  <a:pt x="5151" y="19729"/>
                </a:lnTo>
                <a:lnTo>
                  <a:pt x="5982" y="19729"/>
                </a:lnTo>
                <a:lnTo>
                  <a:pt x="5982" y="20069"/>
                </a:lnTo>
                <a:lnTo>
                  <a:pt x="5982" y="21260"/>
                </a:lnTo>
                <a:lnTo>
                  <a:pt x="5982" y="21600"/>
                </a:lnTo>
                <a:lnTo>
                  <a:pt x="5982" y="19729"/>
                </a:lnTo>
                <a:lnTo>
                  <a:pt x="6812" y="19729"/>
                </a:lnTo>
                <a:lnTo>
                  <a:pt x="6812" y="20069"/>
                </a:lnTo>
                <a:lnTo>
                  <a:pt x="6812" y="21260"/>
                </a:lnTo>
                <a:lnTo>
                  <a:pt x="6812" y="21600"/>
                </a:lnTo>
                <a:lnTo>
                  <a:pt x="6812" y="19729"/>
                </a:lnTo>
                <a:lnTo>
                  <a:pt x="7643" y="19729"/>
                </a:lnTo>
                <a:lnTo>
                  <a:pt x="7643" y="20069"/>
                </a:lnTo>
                <a:lnTo>
                  <a:pt x="7643" y="21260"/>
                </a:lnTo>
                <a:lnTo>
                  <a:pt x="7643" y="21600"/>
                </a:lnTo>
                <a:lnTo>
                  <a:pt x="7643" y="19729"/>
                </a:lnTo>
                <a:lnTo>
                  <a:pt x="8474" y="19729"/>
                </a:lnTo>
                <a:lnTo>
                  <a:pt x="8474" y="20069"/>
                </a:lnTo>
                <a:lnTo>
                  <a:pt x="8474" y="21260"/>
                </a:lnTo>
                <a:lnTo>
                  <a:pt x="8474" y="21600"/>
                </a:lnTo>
                <a:lnTo>
                  <a:pt x="8474" y="19729"/>
                </a:lnTo>
                <a:lnTo>
                  <a:pt x="9305" y="19729"/>
                </a:lnTo>
                <a:lnTo>
                  <a:pt x="9305" y="20069"/>
                </a:lnTo>
                <a:lnTo>
                  <a:pt x="9305" y="21260"/>
                </a:lnTo>
                <a:lnTo>
                  <a:pt x="9305" y="21600"/>
                </a:lnTo>
                <a:lnTo>
                  <a:pt x="9305" y="19729"/>
                </a:lnTo>
                <a:lnTo>
                  <a:pt x="10135" y="19729"/>
                </a:lnTo>
                <a:lnTo>
                  <a:pt x="10135" y="20069"/>
                </a:lnTo>
                <a:lnTo>
                  <a:pt x="10135" y="21260"/>
                </a:lnTo>
                <a:lnTo>
                  <a:pt x="10135" y="21600"/>
                </a:lnTo>
                <a:lnTo>
                  <a:pt x="10135" y="19729"/>
                </a:lnTo>
                <a:lnTo>
                  <a:pt x="10966" y="19729"/>
                </a:lnTo>
                <a:lnTo>
                  <a:pt x="10966" y="20069"/>
                </a:lnTo>
                <a:lnTo>
                  <a:pt x="10966" y="21260"/>
                </a:lnTo>
                <a:lnTo>
                  <a:pt x="10966" y="21600"/>
                </a:lnTo>
                <a:lnTo>
                  <a:pt x="10966" y="19729"/>
                </a:lnTo>
                <a:lnTo>
                  <a:pt x="11797" y="19729"/>
                </a:lnTo>
                <a:lnTo>
                  <a:pt x="11797" y="20069"/>
                </a:lnTo>
                <a:lnTo>
                  <a:pt x="11797" y="21260"/>
                </a:lnTo>
                <a:lnTo>
                  <a:pt x="11797" y="21600"/>
                </a:lnTo>
                <a:lnTo>
                  <a:pt x="11797" y="19729"/>
                </a:lnTo>
                <a:lnTo>
                  <a:pt x="12462" y="19729"/>
                </a:lnTo>
                <a:lnTo>
                  <a:pt x="12462" y="20069"/>
                </a:lnTo>
                <a:lnTo>
                  <a:pt x="12462" y="21260"/>
                </a:lnTo>
                <a:lnTo>
                  <a:pt x="12462" y="21600"/>
                </a:lnTo>
                <a:lnTo>
                  <a:pt x="12462" y="19729"/>
                </a:lnTo>
                <a:lnTo>
                  <a:pt x="13292" y="19729"/>
                </a:lnTo>
                <a:lnTo>
                  <a:pt x="13292" y="20069"/>
                </a:lnTo>
                <a:lnTo>
                  <a:pt x="13292" y="21260"/>
                </a:lnTo>
                <a:lnTo>
                  <a:pt x="13292" y="21600"/>
                </a:lnTo>
                <a:lnTo>
                  <a:pt x="13292" y="19729"/>
                </a:lnTo>
                <a:lnTo>
                  <a:pt x="14123" y="19729"/>
                </a:lnTo>
                <a:lnTo>
                  <a:pt x="14123" y="20069"/>
                </a:lnTo>
                <a:lnTo>
                  <a:pt x="14123" y="21260"/>
                </a:lnTo>
                <a:lnTo>
                  <a:pt x="14123" y="21600"/>
                </a:lnTo>
                <a:lnTo>
                  <a:pt x="14123" y="19729"/>
                </a:lnTo>
                <a:lnTo>
                  <a:pt x="14954" y="19729"/>
                </a:lnTo>
                <a:lnTo>
                  <a:pt x="14954" y="20069"/>
                </a:lnTo>
                <a:lnTo>
                  <a:pt x="14954" y="21260"/>
                </a:lnTo>
                <a:lnTo>
                  <a:pt x="14954" y="21600"/>
                </a:lnTo>
                <a:lnTo>
                  <a:pt x="14954" y="19729"/>
                </a:lnTo>
                <a:lnTo>
                  <a:pt x="15785" y="19729"/>
                </a:lnTo>
                <a:lnTo>
                  <a:pt x="15785" y="20069"/>
                </a:lnTo>
                <a:lnTo>
                  <a:pt x="15785" y="21260"/>
                </a:lnTo>
                <a:lnTo>
                  <a:pt x="15785" y="21600"/>
                </a:lnTo>
                <a:lnTo>
                  <a:pt x="15785" y="19729"/>
                </a:lnTo>
                <a:lnTo>
                  <a:pt x="16615" y="19729"/>
                </a:lnTo>
                <a:lnTo>
                  <a:pt x="16615" y="20069"/>
                </a:lnTo>
                <a:lnTo>
                  <a:pt x="16615" y="21260"/>
                </a:lnTo>
                <a:lnTo>
                  <a:pt x="16615" y="21600"/>
                </a:lnTo>
                <a:lnTo>
                  <a:pt x="16615" y="19729"/>
                </a:lnTo>
                <a:lnTo>
                  <a:pt x="17446" y="19729"/>
                </a:lnTo>
                <a:lnTo>
                  <a:pt x="17446" y="20069"/>
                </a:lnTo>
                <a:lnTo>
                  <a:pt x="17446" y="21260"/>
                </a:lnTo>
                <a:lnTo>
                  <a:pt x="17446" y="21600"/>
                </a:lnTo>
                <a:lnTo>
                  <a:pt x="17446" y="19729"/>
                </a:lnTo>
                <a:lnTo>
                  <a:pt x="18277" y="19729"/>
                </a:lnTo>
                <a:lnTo>
                  <a:pt x="18277" y="20069"/>
                </a:lnTo>
                <a:lnTo>
                  <a:pt x="18277" y="21260"/>
                </a:lnTo>
                <a:lnTo>
                  <a:pt x="18277" y="21600"/>
                </a:lnTo>
                <a:lnTo>
                  <a:pt x="18277" y="19729"/>
                </a:lnTo>
                <a:lnTo>
                  <a:pt x="19108" y="19729"/>
                </a:lnTo>
                <a:lnTo>
                  <a:pt x="19108" y="20069"/>
                </a:lnTo>
                <a:lnTo>
                  <a:pt x="19108" y="21260"/>
                </a:lnTo>
                <a:lnTo>
                  <a:pt x="19108" y="21600"/>
                </a:lnTo>
                <a:lnTo>
                  <a:pt x="19108" y="19729"/>
                </a:lnTo>
                <a:lnTo>
                  <a:pt x="19938" y="19729"/>
                </a:lnTo>
                <a:lnTo>
                  <a:pt x="19938" y="20069"/>
                </a:lnTo>
                <a:lnTo>
                  <a:pt x="19938" y="21260"/>
                </a:lnTo>
                <a:lnTo>
                  <a:pt x="19938" y="21600"/>
                </a:lnTo>
                <a:lnTo>
                  <a:pt x="19938" y="19729"/>
                </a:lnTo>
                <a:moveTo>
                  <a:pt x="1495" y="1531"/>
                </a:moveTo>
                <a:lnTo>
                  <a:pt x="5982" y="1531"/>
                </a:lnTo>
                <a:lnTo>
                  <a:pt x="5982" y="18539"/>
                </a:lnTo>
                <a:lnTo>
                  <a:pt x="1495" y="18539"/>
                </a:lnTo>
                <a:lnTo>
                  <a:pt x="1495" y="1531"/>
                </a:lnTo>
                <a:moveTo>
                  <a:pt x="7311" y="1531"/>
                </a:moveTo>
                <a:lnTo>
                  <a:pt x="7975" y="1531"/>
                </a:lnTo>
                <a:lnTo>
                  <a:pt x="7975" y="8334"/>
                </a:lnTo>
                <a:lnTo>
                  <a:pt x="7311" y="8334"/>
                </a:lnTo>
                <a:lnTo>
                  <a:pt x="7311" y="1531"/>
                </a:lnTo>
                <a:moveTo>
                  <a:pt x="7145" y="9865"/>
                </a:moveTo>
                <a:lnTo>
                  <a:pt x="8142" y="9865"/>
                </a:lnTo>
                <a:lnTo>
                  <a:pt x="8142" y="10715"/>
                </a:lnTo>
                <a:lnTo>
                  <a:pt x="7145" y="10715"/>
                </a:lnTo>
                <a:lnTo>
                  <a:pt x="7145" y="9865"/>
                </a:lnTo>
                <a:moveTo>
                  <a:pt x="8972" y="1531"/>
                </a:moveTo>
                <a:lnTo>
                  <a:pt x="12462" y="1531"/>
                </a:lnTo>
                <a:lnTo>
                  <a:pt x="12462" y="5443"/>
                </a:lnTo>
                <a:lnTo>
                  <a:pt x="8972" y="5443"/>
                </a:lnTo>
                <a:lnTo>
                  <a:pt x="8972" y="1531"/>
                </a:lnTo>
                <a:moveTo>
                  <a:pt x="13625" y="1531"/>
                </a:moveTo>
                <a:lnTo>
                  <a:pt x="20271" y="1531"/>
                </a:lnTo>
                <a:lnTo>
                  <a:pt x="20271" y="5443"/>
                </a:lnTo>
                <a:lnTo>
                  <a:pt x="13625" y="5443"/>
                </a:lnTo>
                <a:lnTo>
                  <a:pt x="13625" y="1531"/>
                </a:lnTo>
                <a:moveTo>
                  <a:pt x="18609" y="6463"/>
                </a:moveTo>
                <a:lnTo>
                  <a:pt x="20437" y="6463"/>
                </a:lnTo>
                <a:lnTo>
                  <a:pt x="20437" y="10885"/>
                </a:lnTo>
                <a:lnTo>
                  <a:pt x="18609" y="10885"/>
                </a:lnTo>
                <a:lnTo>
                  <a:pt x="18609" y="6463"/>
                </a:lnTo>
              </a:path>
            </a:pathLst>
          </a:cu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4" name="TextBox 3"/>
          <p:cNvSpPr txBox="1"/>
          <p:nvPr/>
        </p:nvSpPr>
        <p:spPr>
          <a:xfrm>
            <a:off x="2627784" y="4859286"/>
            <a:ext cx="3888432" cy="307777"/>
          </a:xfrm>
          <a:prstGeom prst="rect">
            <a:avLst/>
          </a:prstGeom>
          <a:noFill/>
        </p:spPr>
        <p:txBody>
          <a:bodyPr wrap="square" rtlCol="0">
            <a:spAutoFit/>
          </a:bodyPr>
          <a:lstStyle/>
          <a:p>
            <a:r>
              <a:rPr lang="ru-RU" sz="1400" dirty="0" smtClean="0"/>
              <a:t>Материнская(системная) плата</a:t>
            </a:r>
            <a:endParaRPr lang="ru-RU" sz="1400" dirty="0"/>
          </a:p>
        </p:txBody>
      </p:sp>
    </p:spTree>
    <p:extLst>
      <p:ext uri="{BB962C8B-B14F-4D97-AF65-F5344CB8AC3E}">
        <p14:creationId xmlns:p14="http://schemas.microsoft.com/office/powerpoint/2010/main" val="1216043643"/>
      </p:ext>
    </p:extLst>
  </p:cSld>
  <p:clrMapOvr>
    <a:masterClrMapping/>
  </p:clrMapOvr>
  <mc:AlternateContent xmlns:mc="http://schemas.openxmlformats.org/markup-compatibility/2006">
    <mc:Choice xmlns:p14="http://schemas.microsoft.com/office/powerpoint/2010/main" Requires="p14">
      <p:transition spd="slow" p14:dur="4400" advTm="1041">
        <p14:honeycomb/>
      </p:transition>
    </mc:Choice>
    <mc:Fallback>
      <p:transition spd="slow" advTm="1041">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52329" y="1485610"/>
            <a:ext cx="6552728" cy="2308324"/>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Форм-фактор, или типоразмер, определяет основные физические характеристики платы: ее форму и размер, количество и расположение на ней различных компонентов. Существует несколько стандартов, или спецификаций, материнских плат. На сегодняшней день в персональных компьютерах можно встретить четыре различных форм-фактора: </a:t>
            </a:r>
            <a:r>
              <a:rPr lang="en-US"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AT,ATX,LPX </a:t>
            </a:r>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и </a:t>
            </a:r>
            <a:r>
              <a:rPr lang="en-US"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NLX</a:t>
            </a:r>
            <a:endParaRPr lang="ru-RU"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2050" name="Picture 2" descr="C:\Program Files (x86)\Microsoft Office\MEDIA\CAGCAT10\j0285750.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039" y="3516935"/>
            <a:ext cx="2949227" cy="1812406"/>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603351939"/>
      </p:ext>
    </p:extLst>
  </p:cSld>
  <p:clrMapOvr>
    <a:masterClrMapping/>
  </p:clrMapOvr>
  <mc:AlternateContent xmlns:mc="http://schemas.openxmlformats.org/markup-compatibility/2006">
    <mc:Choice xmlns:p14="http://schemas.microsoft.com/office/powerpoint/2010/main" Requires="p14">
      <p:transition spd="slow" p14:dur="4000" advTm="4269">
        <p14:vortex dir="r"/>
      </p:transition>
    </mc:Choice>
    <mc:Fallback>
      <p:transition spd="slow" advTm="4269">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87624" y="1340768"/>
            <a:ext cx="6624736" cy="1754326"/>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Разъем центрального процессора. В настоящее время в материнских платах используется две разны конструкции разъема центрального процессора(ЦП): </a:t>
            </a:r>
            <a:r>
              <a:rPr lang="en-US"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Socket </a:t>
            </a:r>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и </a:t>
            </a:r>
            <a:r>
              <a:rPr lang="en-US"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Slot</a:t>
            </a:r>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Первой конструкцией был разъем типа </a:t>
            </a:r>
            <a:r>
              <a:rPr lang="en-US"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Socket</a:t>
            </a:r>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центральный процессор вставлялся в него плашмя параллельно системной плате </a:t>
            </a:r>
            <a:endParaRPr lang="ru-RU"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computr4"/>
          <p:cNvSpPr>
            <a:spLocks noEditPoints="1" noChangeArrowheads="1"/>
          </p:cNvSpPr>
          <p:nvPr/>
        </p:nvSpPr>
        <p:spPr bwMode="auto">
          <a:xfrm>
            <a:off x="3203848" y="3128815"/>
            <a:ext cx="2664296" cy="2232248"/>
          </a:xfrm>
          <a:custGeom>
            <a:avLst/>
            <a:gdLst>
              <a:gd name="T0" fmla="*/ 10800 w 21600"/>
              <a:gd name="T1" fmla="*/ 0 h 21600"/>
              <a:gd name="T2" fmla="*/ 21600 w 21600"/>
              <a:gd name="T3" fmla="*/ 10800 h 21600"/>
              <a:gd name="T4" fmla="*/ 10800 w 21600"/>
              <a:gd name="T5" fmla="*/ 21600 h 21600"/>
              <a:gd name="T6" fmla="*/ 0 w 21600"/>
              <a:gd name="T7" fmla="*/ 10800 h 21600"/>
              <a:gd name="T8" fmla="*/ 3509 w 21600"/>
              <a:gd name="T9" fmla="*/ 2414 h 21600"/>
              <a:gd name="T10" fmla="*/ 18090 w 21600"/>
              <a:gd name="T11" fmla="*/ 11028 h 21600"/>
            </a:gdLst>
            <a:ahLst/>
            <a:cxnLst>
              <a:cxn ang="0">
                <a:pos x="T0" y="T1"/>
              </a:cxn>
              <a:cxn ang="0">
                <a:pos x="T2" y="T3"/>
              </a:cxn>
              <a:cxn ang="0">
                <a:pos x="T4" y="T5"/>
              </a:cxn>
              <a:cxn ang="0">
                <a:pos x="T6" y="T7"/>
              </a:cxn>
            </a:cxnLst>
            <a:rect l="T8" t="T9" r="T10" b="T11"/>
            <a:pathLst>
              <a:path w="21600" h="21600" extrusionOk="0">
                <a:moveTo>
                  <a:pt x="10800" y="21600"/>
                </a:moveTo>
                <a:lnTo>
                  <a:pt x="19872" y="21600"/>
                </a:lnTo>
                <a:lnTo>
                  <a:pt x="19872" y="19623"/>
                </a:lnTo>
                <a:lnTo>
                  <a:pt x="21600" y="19623"/>
                </a:lnTo>
                <a:lnTo>
                  <a:pt x="21600" y="11104"/>
                </a:lnTo>
                <a:lnTo>
                  <a:pt x="21600" y="1217"/>
                </a:lnTo>
                <a:lnTo>
                  <a:pt x="21600" y="913"/>
                </a:lnTo>
                <a:lnTo>
                  <a:pt x="21384" y="761"/>
                </a:lnTo>
                <a:lnTo>
                  <a:pt x="21168" y="456"/>
                </a:lnTo>
                <a:lnTo>
                  <a:pt x="20952" y="304"/>
                </a:lnTo>
                <a:lnTo>
                  <a:pt x="20736" y="152"/>
                </a:lnTo>
                <a:lnTo>
                  <a:pt x="20520" y="0"/>
                </a:lnTo>
                <a:lnTo>
                  <a:pt x="19872" y="0"/>
                </a:lnTo>
                <a:lnTo>
                  <a:pt x="19440" y="0"/>
                </a:lnTo>
                <a:lnTo>
                  <a:pt x="10800" y="0"/>
                </a:lnTo>
                <a:lnTo>
                  <a:pt x="1944" y="0"/>
                </a:lnTo>
                <a:lnTo>
                  <a:pt x="1512" y="0"/>
                </a:lnTo>
                <a:lnTo>
                  <a:pt x="1080" y="0"/>
                </a:lnTo>
                <a:lnTo>
                  <a:pt x="648" y="152"/>
                </a:lnTo>
                <a:lnTo>
                  <a:pt x="432" y="304"/>
                </a:lnTo>
                <a:lnTo>
                  <a:pt x="216" y="456"/>
                </a:lnTo>
                <a:lnTo>
                  <a:pt x="0" y="761"/>
                </a:lnTo>
                <a:lnTo>
                  <a:pt x="0" y="913"/>
                </a:lnTo>
                <a:lnTo>
                  <a:pt x="0" y="1217"/>
                </a:lnTo>
                <a:lnTo>
                  <a:pt x="0" y="11104"/>
                </a:lnTo>
                <a:lnTo>
                  <a:pt x="0" y="19623"/>
                </a:lnTo>
                <a:lnTo>
                  <a:pt x="1728" y="19623"/>
                </a:lnTo>
                <a:lnTo>
                  <a:pt x="1728" y="21600"/>
                </a:lnTo>
                <a:lnTo>
                  <a:pt x="10800" y="21600"/>
                </a:lnTo>
                <a:close/>
              </a:path>
              <a:path w="21600" h="21600" extrusionOk="0">
                <a:moveTo>
                  <a:pt x="17496" y="11256"/>
                </a:moveTo>
                <a:lnTo>
                  <a:pt x="17712" y="11256"/>
                </a:lnTo>
                <a:lnTo>
                  <a:pt x="17928" y="11256"/>
                </a:lnTo>
                <a:lnTo>
                  <a:pt x="17928" y="11104"/>
                </a:lnTo>
                <a:lnTo>
                  <a:pt x="18144" y="11104"/>
                </a:lnTo>
                <a:lnTo>
                  <a:pt x="18144" y="10952"/>
                </a:lnTo>
                <a:lnTo>
                  <a:pt x="18144" y="10800"/>
                </a:lnTo>
                <a:lnTo>
                  <a:pt x="18144" y="2586"/>
                </a:lnTo>
                <a:lnTo>
                  <a:pt x="18144" y="2434"/>
                </a:lnTo>
                <a:lnTo>
                  <a:pt x="18144" y="2282"/>
                </a:lnTo>
                <a:lnTo>
                  <a:pt x="17928" y="2130"/>
                </a:lnTo>
                <a:lnTo>
                  <a:pt x="17712" y="1977"/>
                </a:lnTo>
                <a:lnTo>
                  <a:pt x="17496" y="1977"/>
                </a:lnTo>
                <a:lnTo>
                  <a:pt x="3888" y="1977"/>
                </a:lnTo>
                <a:lnTo>
                  <a:pt x="3672" y="1977"/>
                </a:lnTo>
                <a:lnTo>
                  <a:pt x="3456" y="1977"/>
                </a:lnTo>
                <a:lnTo>
                  <a:pt x="3456" y="2130"/>
                </a:lnTo>
                <a:lnTo>
                  <a:pt x="3240" y="2130"/>
                </a:lnTo>
                <a:lnTo>
                  <a:pt x="3240" y="2282"/>
                </a:lnTo>
                <a:lnTo>
                  <a:pt x="3024" y="2282"/>
                </a:lnTo>
                <a:lnTo>
                  <a:pt x="3024" y="2434"/>
                </a:lnTo>
                <a:lnTo>
                  <a:pt x="3024" y="2586"/>
                </a:lnTo>
                <a:lnTo>
                  <a:pt x="3024" y="10800"/>
                </a:lnTo>
                <a:lnTo>
                  <a:pt x="3024" y="10952"/>
                </a:lnTo>
                <a:lnTo>
                  <a:pt x="3240" y="11104"/>
                </a:lnTo>
                <a:lnTo>
                  <a:pt x="3456" y="11256"/>
                </a:lnTo>
                <a:lnTo>
                  <a:pt x="3672" y="11256"/>
                </a:lnTo>
                <a:lnTo>
                  <a:pt x="3888" y="11256"/>
                </a:lnTo>
                <a:lnTo>
                  <a:pt x="17496" y="11256"/>
                </a:lnTo>
                <a:moveTo>
                  <a:pt x="2808" y="19623"/>
                </a:moveTo>
                <a:lnTo>
                  <a:pt x="2808" y="19927"/>
                </a:lnTo>
                <a:lnTo>
                  <a:pt x="2808" y="21144"/>
                </a:lnTo>
                <a:lnTo>
                  <a:pt x="2808" y="21600"/>
                </a:lnTo>
                <a:lnTo>
                  <a:pt x="2808" y="19623"/>
                </a:lnTo>
                <a:moveTo>
                  <a:pt x="4104" y="19623"/>
                </a:moveTo>
                <a:lnTo>
                  <a:pt x="4104" y="19927"/>
                </a:lnTo>
                <a:lnTo>
                  <a:pt x="4104" y="21144"/>
                </a:lnTo>
                <a:lnTo>
                  <a:pt x="4104" y="21600"/>
                </a:lnTo>
                <a:lnTo>
                  <a:pt x="4104" y="19623"/>
                </a:lnTo>
                <a:moveTo>
                  <a:pt x="5184" y="19623"/>
                </a:moveTo>
                <a:lnTo>
                  <a:pt x="5184" y="19927"/>
                </a:lnTo>
                <a:lnTo>
                  <a:pt x="5184" y="21144"/>
                </a:lnTo>
                <a:lnTo>
                  <a:pt x="5184" y="21600"/>
                </a:lnTo>
                <a:lnTo>
                  <a:pt x="5184" y="19623"/>
                </a:lnTo>
                <a:moveTo>
                  <a:pt x="6480" y="19623"/>
                </a:moveTo>
                <a:lnTo>
                  <a:pt x="6480" y="19927"/>
                </a:lnTo>
                <a:lnTo>
                  <a:pt x="6480" y="21144"/>
                </a:lnTo>
                <a:lnTo>
                  <a:pt x="6480" y="21600"/>
                </a:lnTo>
                <a:lnTo>
                  <a:pt x="6480" y="19623"/>
                </a:lnTo>
                <a:moveTo>
                  <a:pt x="7560" y="19623"/>
                </a:moveTo>
                <a:lnTo>
                  <a:pt x="7560" y="19927"/>
                </a:lnTo>
                <a:lnTo>
                  <a:pt x="7560" y="21144"/>
                </a:lnTo>
                <a:lnTo>
                  <a:pt x="7560" y="21600"/>
                </a:lnTo>
                <a:lnTo>
                  <a:pt x="7560" y="19623"/>
                </a:lnTo>
                <a:moveTo>
                  <a:pt x="8856" y="19623"/>
                </a:moveTo>
                <a:lnTo>
                  <a:pt x="8856" y="19927"/>
                </a:lnTo>
                <a:lnTo>
                  <a:pt x="8856" y="21144"/>
                </a:lnTo>
                <a:lnTo>
                  <a:pt x="8856" y="21600"/>
                </a:lnTo>
                <a:lnTo>
                  <a:pt x="8856" y="19623"/>
                </a:lnTo>
                <a:moveTo>
                  <a:pt x="10152" y="19623"/>
                </a:moveTo>
                <a:lnTo>
                  <a:pt x="10152" y="19927"/>
                </a:lnTo>
                <a:lnTo>
                  <a:pt x="10152" y="21144"/>
                </a:lnTo>
                <a:lnTo>
                  <a:pt x="10152" y="21600"/>
                </a:lnTo>
                <a:lnTo>
                  <a:pt x="10152" y="19623"/>
                </a:lnTo>
                <a:moveTo>
                  <a:pt x="11232" y="19623"/>
                </a:moveTo>
                <a:lnTo>
                  <a:pt x="11232" y="19927"/>
                </a:lnTo>
                <a:lnTo>
                  <a:pt x="11232" y="21144"/>
                </a:lnTo>
                <a:lnTo>
                  <a:pt x="11232" y="21600"/>
                </a:lnTo>
                <a:lnTo>
                  <a:pt x="11232" y="19623"/>
                </a:lnTo>
                <a:moveTo>
                  <a:pt x="12528" y="19623"/>
                </a:moveTo>
                <a:lnTo>
                  <a:pt x="12528" y="19927"/>
                </a:lnTo>
                <a:lnTo>
                  <a:pt x="12528" y="21144"/>
                </a:lnTo>
                <a:lnTo>
                  <a:pt x="12528" y="21600"/>
                </a:lnTo>
                <a:lnTo>
                  <a:pt x="12528" y="19623"/>
                </a:lnTo>
                <a:moveTo>
                  <a:pt x="13608" y="19623"/>
                </a:moveTo>
                <a:lnTo>
                  <a:pt x="13608" y="19927"/>
                </a:lnTo>
                <a:lnTo>
                  <a:pt x="13608" y="21144"/>
                </a:lnTo>
                <a:lnTo>
                  <a:pt x="13608" y="21600"/>
                </a:lnTo>
                <a:lnTo>
                  <a:pt x="13608" y="19623"/>
                </a:lnTo>
                <a:moveTo>
                  <a:pt x="14904" y="19623"/>
                </a:moveTo>
                <a:lnTo>
                  <a:pt x="14904" y="19927"/>
                </a:lnTo>
                <a:lnTo>
                  <a:pt x="14904" y="21144"/>
                </a:lnTo>
                <a:lnTo>
                  <a:pt x="14904" y="21600"/>
                </a:lnTo>
                <a:lnTo>
                  <a:pt x="14904" y="19623"/>
                </a:lnTo>
                <a:moveTo>
                  <a:pt x="16200" y="19623"/>
                </a:moveTo>
                <a:lnTo>
                  <a:pt x="16200" y="19927"/>
                </a:lnTo>
                <a:lnTo>
                  <a:pt x="16200" y="21144"/>
                </a:lnTo>
                <a:lnTo>
                  <a:pt x="16200" y="21600"/>
                </a:lnTo>
                <a:lnTo>
                  <a:pt x="16200" y="19623"/>
                </a:lnTo>
                <a:moveTo>
                  <a:pt x="17280" y="19623"/>
                </a:moveTo>
                <a:lnTo>
                  <a:pt x="17280" y="19927"/>
                </a:lnTo>
                <a:lnTo>
                  <a:pt x="17280" y="21144"/>
                </a:lnTo>
                <a:lnTo>
                  <a:pt x="17280" y="21600"/>
                </a:lnTo>
                <a:lnTo>
                  <a:pt x="17280" y="19623"/>
                </a:lnTo>
                <a:moveTo>
                  <a:pt x="18576" y="19623"/>
                </a:moveTo>
                <a:lnTo>
                  <a:pt x="18576" y="19927"/>
                </a:lnTo>
                <a:lnTo>
                  <a:pt x="18576" y="21144"/>
                </a:lnTo>
                <a:lnTo>
                  <a:pt x="18576" y="21600"/>
                </a:lnTo>
                <a:lnTo>
                  <a:pt x="18576" y="19623"/>
                </a:lnTo>
                <a:moveTo>
                  <a:pt x="19872" y="19623"/>
                </a:moveTo>
                <a:lnTo>
                  <a:pt x="16848" y="19623"/>
                </a:lnTo>
                <a:lnTo>
                  <a:pt x="5400" y="19623"/>
                </a:lnTo>
                <a:lnTo>
                  <a:pt x="1728" y="19623"/>
                </a:lnTo>
                <a:lnTo>
                  <a:pt x="19872" y="19623"/>
                </a:lnTo>
                <a:moveTo>
                  <a:pt x="12096" y="14146"/>
                </a:moveTo>
                <a:lnTo>
                  <a:pt x="12096" y="13386"/>
                </a:lnTo>
                <a:lnTo>
                  <a:pt x="19224" y="13386"/>
                </a:lnTo>
                <a:lnTo>
                  <a:pt x="19224" y="14146"/>
                </a:lnTo>
                <a:lnTo>
                  <a:pt x="12096" y="14146"/>
                </a:lnTo>
              </a:path>
            </a:pathLst>
          </a:custGeom>
          <a:solidFill>
            <a:srgbClr val="FFFFCC"/>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4" name="TextBox 3"/>
          <p:cNvSpPr txBox="1"/>
          <p:nvPr/>
        </p:nvSpPr>
        <p:spPr>
          <a:xfrm>
            <a:off x="3059832" y="5367484"/>
            <a:ext cx="3672408" cy="307777"/>
          </a:xfrm>
          <a:prstGeom prst="rect">
            <a:avLst/>
          </a:prstGeom>
          <a:noFill/>
        </p:spPr>
        <p:txBody>
          <a:bodyPr wrap="square" rtlCol="0">
            <a:spAutoFit/>
          </a:bodyPr>
          <a:lstStyle/>
          <a:p>
            <a:r>
              <a:rPr lang="ru-RU" sz="1400" dirty="0" smtClean="0"/>
              <a:t>Разъем центрального процессора</a:t>
            </a:r>
            <a:endParaRPr lang="ru-RU" sz="1400" dirty="0"/>
          </a:p>
        </p:txBody>
      </p:sp>
    </p:spTree>
    <p:custDataLst>
      <p:tags r:id="rId1"/>
    </p:custDataLst>
    <p:extLst>
      <p:ext uri="{BB962C8B-B14F-4D97-AF65-F5344CB8AC3E}">
        <p14:creationId xmlns:p14="http://schemas.microsoft.com/office/powerpoint/2010/main" val="3973317154"/>
      </p:ext>
    </p:extLst>
  </p:cSld>
  <p:clrMapOvr>
    <a:masterClrMapping/>
  </p:clrMapOvr>
  <mc:AlternateContent xmlns:mc="http://schemas.openxmlformats.org/markup-compatibility/2006">
    <mc:Choice xmlns:p14="http://schemas.microsoft.com/office/powerpoint/2010/main" Requires="p14">
      <p:transition spd="slow" p14:dur="3900" advTm="6258">
        <p14:glitter pattern="hexagon"/>
      </p:transition>
    </mc:Choice>
    <mc:Fallback>
      <p:transition spd="slow" advTm="625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75656" y="1567421"/>
            <a:ext cx="6336704" cy="1477328"/>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Чипсет (англ. </a:t>
            </a:r>
            <a:r>
              <a:rPr lang="en-US"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Chipset )</a:t>
            </a:r>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Это компонент платы, отвечающий за взаимодействие ЦП с другими устройствами .Он обычно состоит из двух микросхем, которые называются северным и южным мостам.</a:t>
            </a:r>
            <a:endParaRPr lang="ru-RU"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laptop"/>
          <p:cNvSpPr>
            <a:spLocks noEditPoints="1" noChangeArrowheads="1"/>
          </p:cNvSpPr>
          <p:nvPr/>
        </p:nvSpPr>
        <p:spPr bwMode="auto">
          <a:xfrm>
            <a:off x="2843808" y="3140968"/>
            <a:ext cx="2808312" cy="1800200"/>
          </a:xfrm>
          <a:custGeom>
            <a:avLst/>
            <a:gdLst>
              <a:gd name="T0" fmla="*/ 3362 w 21600"/>
              <a:gd name="T1" fmla="*/ 0 h 21600"/>
              <a:gd name="T2" fmla="*/ 3362 w 21600"/>
              <a:gd name="T3" fmla="*/ 7173 h 21600"/>
              <a:gd name="T4" fmla="*/ 18327 w 21600"/>
              <a:gd name="T5" fmla="*/ 0 h 21600"/>
              <a:gd name="T6" fmla="*/ 18327 w 21600"/>
              <a:gd name="T7" fmla="*/ 7173 h 21600"/>
              <a:gd name="T8" fmla="*/ 10800 w 21600"/>
              <a:gd name="T9" fmla="*/ 0 h 21600"/>
              <a:gd name="T10" fmla="*/ 10800 w 21600"/>
              <a:gd name="T11" fmla="*/ 21600 h 21600"/>
              <a:gd name="T12" fmla="*/ 0 w 21600"/>
              <a:gd name="T13" fmla="*/ 21600 h 21600"/>
              <a:gd name="T14" fmla="*/ 21600 w 21600"/>
              <a:gd name="T15" fmla="*/ 21600 h 21600"/>
              <a:gd name="T16" fmla="*/ 4445 w 21600"/>
              <a:gd name="T17" fmla="*/ 1858 h 21600"/>
              <a:gd name="T18" fmla="*/ 17311 w 21600"/>
              <a:gd name="T19" fmla="*/ 1232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Tree>
    <p:custDataLst>
      <p:tags r:id="rId1"/>
    </p:custDataLst>
    <p:extLst>
      <p:ext uri="{BB962C8B-B14F-4D97-AF65-F5344CB8AC3E}">
        <p14:creationId xmlns:p14="http://schemas.microsoft.com/office/powerpoint/2010/main" val="333785283"/>
      </p:ext>
    </p:extLst>
  </p:cSld>
  <p:clrMapOvr>
    <a:masterClrMapping/>
  </p:clrMapOvr>
  <mc:AlternateContent xmlns:mc="http://schemas.openxmlformats.org/markup-compatibility/2006">
    <mc:Choice xmlns:p14="http://schemas.microsoft.com/office/powerpoint/2010/main" Requires="p14">
      <p:transition spd="slow" p14:dur="1200" advTm="3410">
        <p14:prism/>
      </p:transition>
    </mc:Choice>
    <mc:Fallback>
      <p:transition spd="slow" advTm="341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xit" presetSubtype="1" fill="hold" grpId="0" nodeType="clickEffect">
                                  <p:stCondLst>
                                    <p:cond delay="0"/>
                                  </p:stCondLst>
                                  <p:childTnLst>
                                    <p:animEffect transition="out" filter="wheel(1)">
                                      <p:cBhvr>
                                        <p:cTn id="6" dur="2000"/>
                                        <p:tgtEl>
                                          <p:spTgt spid="2"/>
                                        </p:tgtEl>
                                      </p:cBhvr>
                                    </p:animEffect>
                                    <p:set>
                                      <p:cBhvr>
                                        <p:cTn id="7" dur="1" fill="hold">
                                          <p:stCondLst>
                                            <p:cond delay="1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75656" y="1628800"/>
            <a:ext cx="6120680" cy="2308324"/>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Микросхема </a:t>
            </a:r>
            <a:r>
              <a:rPr lang="en-US"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BIOS ( Basic </a:t>
            </a:r>
            <a:r>
              <a:rPr lang="en-US" b="1" i="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lnput</a:t>
            </a:r>
            <a:r>
              <a:rPr lang="en-US"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Output System)</a:t>
            </a:r>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базовая система ввода- вывода). Является энергонезависимой памятью, питание которой осуществляется от специального аккумулятора, также находящегося на системной плате. Эта микросхема содержит специальные программы, которые осуществляет тестирование  главных  устройств ПК после его включения</a:t>
            </a:r>
            <a:r>
              <a:rPr lang="ru-RU"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t>
            </a:r>
            <a:endParaRPr lang="ru-RU"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5122" name="Picture 2" descr="C:\Program Files (x86)\Microsoft Office\MEDIA\CAGCAT10\j0292982.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80112" y="3789040"/>
            <a:ext cx="1843430" cy="1819656"/>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4478706"/>
      </p:ext>
    </p:extLst>
  </p:cSld>
  <p:clrMapOvr>
    <a:masterClrMapping/>
  </p:clrMapOvr>
  <mc:AlternateContent xmlns:mc="http://schemas.openxmlformats.org/markup-compatibility/2006">
    <mc:Choice xmlns:p14="http://schemas.microsoft.com/office/powerpoint/2010/main" Requires="p14">
      <p:transition spd="slow" p14:dur="3000" advTm="1344">
        <p14:shred/>
      </p:transition>
    </mc:Choice>
    <mc:Fallback>
      <p:transition spd="slow" advTm="1344">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mph" presetSubtype="0" fill="hold" grpId="0" nodeType="clickEffect">
                                  <p:stCondLst>
                                    <p:cond delay="0"/>
                                  </p:stCondLst>
                                  <p:childTnLst>
                                    <p:animClr clrSpc="hsl" dir="cw">
                                      <p:cBhvr override="childStyle">
                                        <p:cTn id="6" dur="500" fill="hold"/>
                                        <p:tgtEl>
                                          <p:spTgt spid="2"/>
                                        </p:tgtEl>
                                        <p:attrNameLst>
                                          <p:attrName>style.color</p:attrName>
                                        </p:attrNameLst>
                                      </p:cBhvr>
                                      <p:by>
                                        <p:hsl h="0" s="-12549" l="-25098"/>
                                      </p:by>
                                    </p:animClr>
                                    <p:animClr clrSpc="hsl" dir="cw">
                                      <p:cBhvr>
                                        <p:cTn id="7" dur="500" fill="hold"/>
                                        <p:tgtEl>
                                          <p:spTgt spid="2"/>
                                        </p:tgtEl>
                                        <p:attrNameLst>
                                          <p:attrName>fillcolor</p:attrName>
                                        </p:attrNameLst>
                                      </p:cBhvr>
                                      <p:by>
                                        <p:hsl h="0" s="-12549" l="-25098"/>
                                      </p:by>
                                    </p:animClr>
                                    <p:animClr clrSpc="hsl" dir="cw">
                                      <p:cBhvr>
                                        <p:cTn id="8" dur="500" fill="hold"/>
                                        <p:tgtEl>
                                          <p:spTgt spid="2"/>
                                        </p:tgtEl>
                                        <p:attrNameLst>
                                          <p:attrName>stroke.color</p:attrName>
                                        </p:attrNameLst>
                                      </p:cBhvr>
                                      <p:by>
                                        <p:hsl h="0" s="-12549" l="-25098"/>
                                      </p:by>
                                    </p:animClr>
                                    <p:set>
                                      <p:cBhvr>
                                        <p:cTn id="9" dur="500" fill="hold"/>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87624" y="1402025"/>
            <a:ext cx="6768752" cy="1477328"/>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Слоты для установки модулей памяти. В настоящее время можно встретить три типа модулей памяти: уже устаревшая, но все еще достаточно распространенная </a:t>
            </a:r>
            <a:r>
              <a:rPr lang="en-US"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SDRAM</a:t>
            </a:r>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современная </a:t>
            </a:r>
            <a:r>
              <a:rPr lang="en-US"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RDRAM</a:t>
            </a:r>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от фирмы </a:t>
            </a:r>
            <a:r>
              <a:rPr lang="en-US" b="1" i="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Intrl</a:t>
            </a:r>
            <a:r>
              <a:rPr lang="en-US"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и  очень перспективная  память </a:t>
            </a:r>
            <a:r>
              <a:rPr lang="en-US"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DDR SDRAM</a:t>
            </a:r>
            <a:r>
              <a:rPr lang="ru-RU"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t>
            </a:r>
            <a:endParaRPr lang="ru-RU"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1026" name="Picture 2" descr="C:\Program Files (x86)\Microsoft Office\MEDIA\CAGCAT10\j0195384.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08102" y="3140968"/>
            <a:ext cx="2187105" cy="2232762"/>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570142423"/>
      </p:ext>
    </p:extLst>
  </p:cSld>
  <p:clrMapOvr>
    <a:masterClrMapping/>
  </p:clrMapOvr>
  <mc:AlternateContent xmlns:mc="http://schemas.openxmlformats.org/markup-compatibility/2006">
    <mc:Choice xmlns:p14="http://schemas.microsoft.com/office/powerpoint/2010/main" Requires="p14">
      <p:transition spd="slow" p14:dur="1400" advTm="4255">
        <p14:ripple/>
      </p:transition>
    </mc:Choice>
    <mc:Fallback>
      <p:transition spd="slow" advTm="425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4601" y="1556792"/>
            <a:ext cx="6624736" cy="2308324"/>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sz="16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Шина. Это набор проводников, по которым информация (данные ) передается от одного устройства системной платы к другому. Её можно представить как скоростную магистраль по которой данные пересылаются от одного устройства к другому. </a:t>
            </a:r>
          </a:p>
          <a:p>
            <a:r>
              <a:rPr lang="ru-RU" sz="1600"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ru-RU" sz="16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Основными параметрами, определяющими скорость передачи данных по шине, являются ее разрядность и тактовая частота. Эти параметры шины определяются центральным процессором и чипсетом</a:t>
            </a:r>
            <a:endParaRPr lang="ru-RU" sz="1600"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3075" name="Picture 3" descr="C:\Program Files (x86)\Microsoft Office\MEDIA\OFFICE14\Lines\BD21332_.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0572" y="3865116"/>
            <a:ext cx="6927170" cy="39359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Program Files (x86)\Microsoft Office\MEDIA\OFFICE14\Lines\BD21332_.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9172" y="1216614"/>
            <a:ext cx="6810166" cy="321724"/>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C:\Program Files (x86)\Microsoft Office\MEDIA\CAGCAT10\j0300520.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596953" y="4293096"/>
            <a:ext cx="1674604" cy="144016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020535730"/>
      </p:ext>
    </p:extLst>
  </p:cSld>
  <p:clrMapOvr>
    <a:masterClrMapping/>
  </p:clrMapOvr>
  <mc:AlternateContent xmlns:mc="http://schemas.openxmlformats.org/markup-compatibility/2006">
    <mc:Choice xmlns:p14="http://schemas.microsoft.com/office/powerpoint/2010/main" Requires="p14">
      <p:transition spd="slow" p14:dur="1600" advTm="5081">
        <p:blinds dir="vert"/>
      </p:transition>
    </mc:Choice>
    <mc:Fallback>
      <p:transition spd="slow" advTm="5081">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2"/>
                                        </p:tgtEl>
                                        <p:attrNameLst>
                                          <p:attrName>style.textDecorationUnderline</p:attrName>
                                        </p:attrNameLst>
                                      </p:cBhvr>
                                      <p:to>
                                        <p:strVal val="true"/>
                                      </p:to>
                                    </p:set>
                                  </p:childTnLst>
                                </p:cTn>
                              </p:par>
                            </p:childTnLst>
                          </p:cTn>
                        </p:par>
                      </p:childTnLst>
                    </p:cTn>
                  </p:par>
                  <p:par>
                    <p:cTn id="7" fill="hold">
                      <p:stCondLst>
                        <p:cond delay="indefinite"/>
                      </p:stCondLst>
                      <p:childTnLst>
                        <p:par>
                          <p:cTn id="8" fill="hold">
                            <p:stCondLst>
                              <p:cond delay="0"/>
                            </p:stCondLst>
                            <p:childTnLst>
                              <p:par>
                                <p:cTn id="9" presetID="31" presetClass="exit" presetSubtype="0" fill="hold" nodeType="clickEffect">
                                  <p:stCondLst>
                                    <p:cond delay="0"/>
                                  </p:stCondLst>
                                  <p:childTnLst>
                                    <p:anim calcmode="lin" valueType="num">
                                      <p:cBhvr>
                                        <p:cTn id="10" dur="1000"/>
                                        <p:tgtEl>
                                          <p:spTgt spid="2">
                                            <p:txEl>
                                              <p:pRg st="0" end="0"/>
                                            </p:txEl>
                                          </p:spTgt>
                                        </p:tgtEl>
                                        <p:attrNameLst>
                                          <p:attrName>ppt_w</p:attrName>
                                        </p:attrNameLst>
                                      </p:cBhvr>
                                      <p:tavLst>
                                        <p:tav tm="0">
                                          <p:val>
                                            <p:strVal val="ppt_w"/>
                                          </p:val>
                                        </p:tav>
                                        <p:tav tm="100000">
                                          <p:val>
                                            <p:fltVal val="0"/>
                                          </p:val>
                                        </p:tav>
                                      </p:tavLst>
                                    </p:anim>
                                    <p:anim calcmode="lin" valueType="num">
                                      <p:cBhvr>
                                        <p:cTn id="11" dur="1000"/>
                                        <p:tgtEl>
                                          <p:spTgt spid="2">
                                            <p:txEl>
                                              <p:pRg st="0" end="0"/>
                                            </p:txEl>
                                          </p:spTgt>
                                        </p:tgtEl>
                                        <p:attrNameLst>
                                          <p:attrName>ppt_h</p:attrName>
                                        </p:attrNameLst>
                                      </p:cBhvr>
                                      <p:tavLst>
                                        <p:tav tm="0">
                                          <p:val>
                                            <p:strVal val="ppt_h"/>
                                          </p:val>
                                        </p:tav>
                                        <p:tav tm="100000">
                                          <p:val>
                                            <p:fltVal val="0"/>
                                          </p:val>
                                        </p:tav>
                                      </p:tavLst>
                                    </p:anim>
                                    <p:anim calcmode="lin" valueType="num">
                                      <p:cBhvr>
                                        <p:cTn id="12" dur="1000"/>
                                        <p:tgtEl>
                                          <p:spTgt spid="2">
                                            <p:txEl>
                                              <p:pRg st="0" end="0"/>
                                            </p:txEl>
                                          </p:spTgt>
                                        </p:tgtEl>
                                        <p:attrNameLst>
                                          <p:attrName>style.rotation</p:attrName>
                                        </p:attrNameLst>
                                      </p:cBhvr>
                                      <p:tavLst>
                                        <p:tav tm="0">
                                          <p:val>
                                            <p:fltVal val="0"/>
                                          </p:val>
                                        </p:tav>
                                        <p:tav tm="100000">
                                          <p:val>
                                            <p:fltVal val="90"/>
                                          </p:val>
                                        </p:tav>
                                      </p:tavLst>
                                    </p:anim>
                                    <p:animEffect transition="out" filter="fade">
                                      <p:cBhvr>
                                        <p:cTn id="13" dur="1000"/>
                                        <p:tgtEl>
                                          <p:spTgt spid="2">
                                            <p:txEl>
                                              <p:pRg st="0" end="0"/>
                                            </p:txEl>
                                          </p:spTgt>
                                        </p:tgtEl>
                                      </p:cBhvr>
                                    </p:animEffect>
                                    <p:set>
                                      <p:cBhvr>
                                        <p:cTn id="14" dur="1" fill="hold">
                                          <p:stCondLst>
                                            <p:cond delay="999"/>
                                          </p:stCondLst>
                                        </p:cTn>
                                        <p:tgtEl>
                                          <p:spTgt spid="2">
                                            <p:txEl>
                                              <p:pRg st="0" end="0"/>
                                            </p:txEl>
                                          </p:spTgt>
                                        </p:tgtEl>
                                        <p:attrNameLst>
                                          <p:attrName>style.visibility</p:attrName>
                                        </p:attrNameLst>
                                      </p:cBhvr>
                                      <p:to>
                                        <p:strVal val="hidden"/>
                                      </p:to>
                                    </p:set>
                                  </p:childTnLst>
                                </p:cTn>
                              </p:par>
                              <p:par>
                                <p:cTn id="15" presetID="31" presetClass="exit" presetSubtype="0" fill="hold" nodeType="withEffect">
                                  <p:stCondLst>
                                    <p:cond delay="0"/>
                                  </p:stCondLst>
                                  <p:childTnLst>
                                    <p:anim calcmode="lin" valueType="num">
                                      <p:cBhvr>
                                        <p:cTn id="16" dur="1000"/>
                                        <p:tgtEl>
                                          <p:spTgt spid="2">
                                            <p:txEl>
                                              <p:pRg st="1" end="1"/>
                                            </p:txEl>
                                          </p:spTgt>
                                        </p:tgtEl>
                                        <p:attrNameLst>
                                          <p:attrName>ppt_w</p:attrName>
                                        </p:attrNameLst>
                                      </p:cBhvr>
                                      <p:tavLst>
                                        <p:tav tm="0">
                                          <p:val>
                                            <p:strVal val="ppt_w"/>
                                          </p:val>
                                        </p:tav>
                                        <p:tav tm="100000">
                                          <p:val>
                                            <p:fltVal val="0"/>
                                          </p:val>
                                        </p:tav>
                                      </p:tavLst>
                                    </p:anim>
                                    <p:anim calcmode="lin" valueType="num">
                                      <p:cBhvr>
                                        <p:cTn id="17" dur="1000"/>
                                        <p:tgtEl>
                                          <p:spTgt spid="2">
                                            <p:txEl>
                                              <p:pRg st="1" end="1"/>
                                            </p:txEl>
                                          </p:spTgt>
                                        </p:tgtEl>
                                        <p:attrNameLst>
                                          <p:attrName>ppt_h</p:attrName>
                                        </p:attrNameLst>
                                      </p:cBhvr>
                                      <p:tavLst>
                                        <p:tav tm="0">
                                          <p:val>
                                            <p:strVal val="ppt_h"/>
                                          </p:val>
                                        </p:tav>
                                        <p:tav tm="100000">
                                          <p:val>
                                            <p:fltVal val="0"/>
                                          </p:val>
                                        </p:tav>
                                      </p:tavLst>
                                    </p:anim>
                                    <p:anim calcmode="lin" valueType="num">
                                      <p:cBhvr>
                                        <p:cTn id="18" dur="1000"/>
                                        <p:tgtEl>
                                          <p:spTgt spid="2">
                                            <p:txEl>
                                              <p:pRg st="1" end="1"/>
                                            </p:txEl>
                                          </p:spTgt>
                                        </p:tgtEl>
                                        <p:attrNameLst>
                                          <p:attrName>style.rotation</p:attrName>
                                        </p:attrNameLst>
                                      </p:cBhvr>
                                      <p:tavLst>
                                        <p:tav tm="0">
                                          <p:val>
                                            <p:fltVal val="0"/>
                                          </p:val>
                                        </p:tav>
                                        <p:tav tm="100000">
                                          <p:val>
                                            <p:fltVal val="90"/>
                                          </p:val>
                                        </p:tav>
                                      </p:tavLst>
                                    </p:anim>
                                    <p:animEffect transition="out" filter="fade">
                                      <p:cBhvr>
                                        <p:cTn id="19" dur="1000"/>
                                        <p:tgtEl>
                                          <p:spTgt spid="2">
                                            <p:txEl>
                                              <p:pRg st="1" end="1"/>
                                            </p:txEl>
                                          </p:spTgt>
                                        </p:tgtEl>
                                      </p:cBhvr>
                                    </p:animEffect>
                                    <p:set>
                                      <p:cBhvr>
                                        <p:cTn id="20" dur="1" fill="hold">
                                          <p:stCondLst>
                                            <p:cond delay="999"/>
                                          </p:stCondLst>
                                        </p:cTn>
                                        <p:tgtEl>
                                          <p:spTgt spid="2">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32017" y="1412776"/>
            <a:ext cx="6264696" cy="1477328"/>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Кэш-память.(</a:t>
            </a:r>
            <a:r>
              <a:rPr lang="en-US"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RAM cache)</a:t>
            </a:r>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высокоскоростная статическая (</a:t>
            </a:r>
            <a:r>
              <a:rPr lang="en-US"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SRAM)</a:t>
            </a:r>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память, использующаяся для ускорения доступа к данным, хранящимся в боле медленной, но дешевой динамической(</a:t>
            </a:r>
            <a:r>
              <a:rPr lang="en-US"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DRAM) </a:t>
            </a:r>
            <a:r>
              <a:rPr lang="ru-RU"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памяти</a:t>
            </a:r>
            <a:r>
              <a:rPr lang="ru-RU"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t>
            </a:r>
            <a:endParaRPr lang="ru-RU"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Прямоугольник 2"/>
          <p:cNvSpPr/>
          <p:nvPr/>
        </p:nvSpPr>
        <p:spPr>
          <a:xfrm>
            <a:off x="4479634" y="2967335"/>
            <a:ext cx="184731"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ru-RU"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4" name="laptop"/>
          <p:cNvSpPr>
            <a:spLocks noEditPoints="1" noChangeArrowheads="1"/>
          </p:cNvSpPr>
          <p:nvPr/>
        </p:nvSpPr>
        <p:spPr bwMode="auto">
          <a:xfrm>
            <a:off x="5788429" y="3645024"/>
            <a:ext cx="1809750" cy="1362075"/>
          </a:xfrm>
          <a:custGeom>
            <a:avLst/>
            <a:gdLst>
              <a:gd name="T0" fmla="*/ 3362 w 21600"/>
              <a:gd name="T1" fmla="*/ 0 h 21600"/>
              <a:gd name="T2" fmla="*/ 3362 w 21600"/>
              <a:gd name="T3" fmla="*/ 7173 h 21600"/>
              <a:gd name="T4" fmla="*/ 18327 w 21600"/>
              <a:gd name="T5" fmla="*/ 0 h 21600"/>
              <a:gd name="T6" fmla="*/ 18327 w 21600"/>
              <a:gd name="T7" fmla="*/ 7173 h 21600"/>
              <a:gd name="T8" fmla="*/ 10800 w 21600"/>
              <a:gd name="T9" fmla="*/ 0 h 21600"/>
              <a:gd name="T10" fmla="*/ 10800 w 21600"/>
              <a:gd name="T11" fmla="*/ 21600 h 21600"/>
              <a:gd name="T12" fmla="*/ 0 w 21600"/>
              <a:gd name="T13" fmla="*/ 21600 h 21600"/>
              <a:gd name="T14" fmla="*/ 21600 w 21600"/>
              <a:gd name="T15" fmla="*/ 21600 h 21600"/>
              <a:gd name="T16" fmla="*/ 4445 w 21600"/>
              <a:gd name="T17" fmla="*/ 1858 h 21600"/>
              <a:gd name="T18" fmla="*/ 17311 w 21600"/>
              <a:gd name="T19" fmla="*/ 1232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Tree>
    <p:custDataLst>
      <p:tags r:id="rId1"/>
    </p:custDataLst>
    <p:extLst>
      <p:ext uri="{BB962C8B-B14F-4D97-AF65-F5344CB8AC3E}">
        <p14:creationId xmlns:p14="http://schemas.microsoft.com/office/powerpoint/2010/main" val="3334964631"/>
      </p:ext>
    </p:extLst>
  </p:cSld>
  <p:clrMapOvr>
    <a:masterClrMapping/>
  </p:clrMapOvr>
  <mc:AlternateContent xmlns:mc="http://schemas.openxmlformats.org/markup-compatibility/2006">
    <mc:Choice xmlns:p14="http://schemas.microsoft.com/office/powerpoint/2010/main" Requires="p14">
      <p:transition spd="slow" p14:dur="2000" advTm="3983">
        <p14:ferris dir="l"/>
      </p:transition>
    </mc:Choice>
    <mc:Fallback>
      <p:transition spd="slow" advTm="3983">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xit" presetSubtype="32" fill="hold" grpId="0" nodeType="clickEffect">
                                  <p:stCondLst>
                                    <p:cond delay="0"/>
                                  </p:stCondLst>
                                  <p:childTnLst>
                                    <p:animEffect transition="out" filter="circle(out)">
                                      <p:cBhvr>
                                        <p:cTn id="6" dur="2000"/>
                                        <p:tgtEl>
                                          <p:spTgt spid="2"/>
                                        </p:tgtEl>
                                      </p:cBhvr>
                                    </p:animEffect>
                                    <p:set>
                                      <p:cBhvr>
                                        <p:cTn id="7" dur="1" fill="hold">
                                          <p:stCondLst>
                                            <p:cond delay="1999"/>
                                          </p:stCondLst>
                                        </p:cTn>
                                        <p:tgtEl>
                                          <p:spTgt spid="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7|2.1|0.9"/>
</p:tagLst>
</file>

<file path=ppt/tags/tag10.xml><?xml version="1.0" encoding="utf-8"?>
<p:tagLst xmlns:a="http://schemas.openxmlformats.org/drawingml/2006/main" xmlns:r="http://schemas.openxmlformats.org/officeDocument/2006/relationships" xmlns:p="http://schemas.openxmlformats.org/presentationml/2006/main">
  <p:tag name="TIMING" val="|1|1.5"/>
</p:tagLst>
</file>

<file path=ppt/tags/tag11.xml><?xml version="1.0" encoding="utf-8"?>
<p:tagLst xmlns:a="http://schemas.openxmlformats.org/drawingml/2006/main" xmlns:r="http://schemas.openxmlformats.org/officeDocument/2006/relationships" xmlns:p="http://schemas.openxmlformats.org/presentationml/2006/main">
  <p:tag name="TIMING" val="|1.2|3"/>
</p:tagLst>
</file>

<file path=ppt/tags/tag12.xml><?xml version="1.0" encoding="utf-8"?>
<p:tagLst xmlns:a="http://schemas.openxmlformats.org/drawingml/2006/main" xmlns:r="http://schemas.openxmlformats.org/officeDocument/2006/relationships" xmlns:p="http://schemas.openxmlformats.org/presentationml/2006/main">
  <p:tag name="TIMING" val="|0.7|1.9"/>
</p:tagLst>
</file>

<file path=ppt/tags/tag13.xml><?xml version="1.0" encoding="utf-8"?>
<p:tagLst xmlns:a="http://schemas.openxmlformats.org/drawingml/2006/main" xmlns:r="http://schemas.openxmlformats.org/officeDocument/2006/relationships" xmlns:p="http://schemas.openxmlformats.org/presentationml/2006/main">
  <p:tag name="TIMING" val="|0.4|1.8"/>
</p:tagLst>
</file>

<file path=ppt/tags/tag2.xml><?xml version="1.0" encoding="utf-8"?>
<p:tagLst xmlns:a="http://schemas.openxmlformats.org/drawingml/2006/main" xmlns:r="http://schemas.openxmlformats.org/officeDocument/2006/relationships" xmlns:p="http://schemas.openxmlformats.org/presentationml/2006/main">
  <p:tag name="TIMING" val="|3"/>
</p:tagLst>
</file>

<file path=ppt/tags/tag3.xml><?xml version="1.0" encoding="utf-8"?>
<p:tagLst xmlns:a="http://schemas.openxmlformats.org/drawingml/2006/main" xmlns:r="http://schemas.openxmlformats.org/officeDocument/2006/relationships" xmlns:p="http://schemas.openxmlformats.org/presentationml/2006/main">
  <p:tag name="TIMING" val="|3"/>
</p:tagLst>
</file>

<file path=ppt/tags/tag4.xml><?xml version="1.0" encoding="utf-8"?>
<p:tagLst xmlns:a="http://schemas.openxmlformats.org/drawingml/2006/main" xmlns:r="http://schemas.openxmlformats.org/officeDocument/2006/relationships" xmlns:p="http://schemas.openxmlformats.org/presentationml/2006/main">
  <p:tag name="TIMING" val="|0.2"/>
</p:tagLst>
</file>

<file path=ppt/tags/tag5.xml><?xml version="1.0" encoding="utf-8"?>
<p:tagLst xmlns:a="http://schemas.openxmlformats.org/drawingml/2006/main" xmlns:r="http://schemas.openxmlformats.org/officeDocument/2006/relationships" xmlns:p="http://schemas.openxmlformats.org/presentationml/2006/main">
  <p:tag name="TIMING" val="|0.3"/>
</p:tagLst>
</file>

<file path=ppt/tags/tag6.xml><?xml version="1.0" encoding="utf-8"?>
<p:tagLst xmlns:a="http://schemas.openxmlformats.org/drawingml/2006/main" xmlns:r="http://schemas.openxmlformats.org/officeDocument/2006/relationships" xmlns:p="http://schemas.openxmlformats.org/presentationml/2006/main">
  <p:tag name="TIMING" val="|2.3"/>
</p:tagLst>
</file>

<file path=ppt/tags/tag7.xml><?xml version="1.0" encoding="utf-8"?>
<p:tagLst xmlns:a="http://schemas.openxmlformats.org/drawingml/2006/main" xmlns:r="http://schemas.openxmlformats.org/officeDocument/2006/relationships" xmlns:p="http://schemas.openxmlformats.org/presentationml/2006/main">
  <p:tag name="TIMING" val="|1.7|1.7"/>
</p:tagLst>
</file>

<file path=ppt/tags/tag8.xml><?xml version="1.0" encoding="utf-8"?>
<p:tagLst xmlns:a="http://schemas.openxmlformats.org/drawingml/2006/main" xmlns:r="http://schemas.openxmlformats.org/officeDocument/2006/relationships" xmlns:p="http://schemas.openxmlformats.org/presentationml/2006/main">
  <p:tag name="TIMING" val="|0.3|2.2"/>
</p:tagLst>
</file>

<file path=ppt/tags/tag9.xml><?xml version="1.0" encoding="utf-8"?>
<p:tagLst xmlns:a="http://schemas.openxmlformats.org/drawingml/2006/main" xmlns:r="http://schemas.openxmlformats.org/officeDocument/2006/relationships" xmlns:p="http://schemas.openxmlformats.org/presentationml/2006/main">
  <p:tag name="TIMING" val="|1.5"/>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Кутюр">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Смокинг">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Кутюр">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192</TotalTime>
  <Words>524</Words>
  <Application>Microsoft Office PowerPoint</Application>
  <PresentationFormat>Экран (4:3)</PresentationFormat>
  <Paragraphs>21</Paragraphs>
  <Slides>15</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Кутюр</vt:lpstr>
      <vt:lpstr>Аппаратные средства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Аппаратные средства</dc:title>
  <dc:creator>Ученик 3</dc:creator>
  <cp:lastModifiedBy>Ученик 3</cp:lastModifiedBy>
  <cp:revision>18</cp:revision>
  <dcterms:created xsi:type="dcterms:W3CDTF">2015-01-24T04:16:39Z</dcterms:created>
  <dcterms:modified xsi:type="dcterms:W3CDTF">2015-02-05T08:30:14Z</dcterms:modified>
</cp:coreProperties>
</file>