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72" r:id="rId4"/>
    <p:sldId id="258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830" autoAdjust="0"/>
    <p:restoredTop sz="94687" autoAdjust="0"/>
  </p:normalViewPr>
  <p:slideViewPr>
    <p:cSldViewPr>
      <p:cViewPr varScale="1">
        <p:scale>
          <a:sx n="88" d="100"/>
          <a:sy n="88" d="100"/>
        </p:scale>
        <p:origin x="-4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78872-38C9-4F39-AAEF-33A96550EC6B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C93505D-73D4-4840-9980-867D2145F6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Аппаратные средства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969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51"/>
    </mc:Choice>
    <mc:Fallback>
      <p:transition spd="slow" advTm="38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Кэш-память</a:t>
            </a:r>
            <a:r>
              <a:rPr lang="ru-RU" dirty="0" smtClean="0"/>
              <a:t> (</a:t>
            </a:r>
            <a:r>
              <a:rPr lang="en-US" dirty="0" smtClean="0"/>
              <a:t>RAM cache)-</a:t>
            </a:r>
            <a:r>
              <a:rPr lang="ru-RU" dirty="0" smtClean="0"/>
              <a:t>высокоскоростная  статическая </a:t>
            </a:r>
            <a:r>
              <a:rPr lang="en-US" dirty="0" smtClean="0"/>
              <a:t>(SRAM)</a:t>
            </a:r>
            <a:r>
              <a:rPr lang="ru-RU" dirty="0" smtClean="0"/>
              <a:t> память , использующая для ускорения доступа к данным ,хранящимся  в более медленной ,но дешевой динамической (</a:t>
            </a:r>
            <a:r>
              <a:rPr lang="en-US" dirty="0" smtClean="0"/>
              <a:t>DRAM)</a:t>
            </a:r>
            <a:r>
              <a:rPr lang="ru-RU" dirty="0" smtClean="0"/>
              <a:t> памяти.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Кэш-память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0280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15"/>
    </mc:Choice>
    <mc:Fallback>
      <p:transition spd="slow" advTm="37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Радиатор</a:t>
            </a:r>
            <a:r>
              <a:rPr lang="ru-RU" dirty="0" smtClean="0"/>
              <a:t>-это металлическая пластина  с ребристой поверхностью ,за счет него существенно увеличивается теплообмен процессора с окружающей средой.</a:t>
            </a:r>
          </a:p>
          <a:p>
            <a:pPr marL="0" indent="0">
              <a:buNone/>
            </a:pPr>
            <a:r>
              <a:rPr lang="ru-RU" dirty="0" smtClean="0"/>
              <a:t> Используются различные типы радиаторов: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</a:rPr>
              <a:t>Прессованные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 err="1" smtClean="0"/>
              <a:t>экструзионные</a:t>
            </a:r>
            <a:r>
              <a:rPr lang="ru-RU" dirty="0" smtClean="0"/>
              <a:t>):.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2060"/>
                </a:solidFill>
              </a:rPr>
              <a:t>Складчатые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Кованые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Точеные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Радиатор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1966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55"/>
    </mc:Choice>
    <mc:Fallback>
      <p:transition spd="slow" advTm="10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Память</a:t>
            </a:r>
            <a:r>
              <a:rPr lang="ru-RU" dirty="0" smtClean="0"/>
              <a:t>-это устройство для хранения информации. Функционирование любого компьютера немыслимо без специальных устройств, в которых хранится различная информация-данные ,программы ,промежуточные результаты вычислений и др.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56263" cy="1054250"/>
          </a:xfrm>
        </p:spPr>
        <p:txBody>
          <a:bodyPr/>
          <a:lstStyle/>
          <a:p>
            <a:r>
              <a:rPr lang="ru-RU" dirty="0" smtClean="0"/>
              <a:t>Память ПК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4498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38"/>
    </mc:Choice>
    <mc:Fallback>
      <p:transition spd="slow" advTm="4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Клавиатура является стандартным устройством ввода информации, позволяющим передавать компьютеру определенные   символы  или управляющие сигналы. Она позволяет вводить буквенно-цифровую информацию ,специальные управляющие символы или их комбинации, редактировать текст и т.д. Другими словами ,клавиатура является основным инструментом взаимодействия пользователя с компьютером.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Клавиатура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1756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61"/>
    </mc:Choice>
    <mc:Fallback>
      <p:transition spd="slow" advTm="65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124744"/>
            <a:ext cx="7776864" cy="532859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Алфавитно-цифровые клавиши служат для ввода букв ,цифр ,знаков пунктуации и специальных символов.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Две служебные </a:t>
            </a:r>
            <a:r>
              <a:rPr lang="en-US" dirty="0" smtClean="0"/>
              <a:t>[Ctrl] </a:t>
            </a:r>
            <a:r>
              <a:rPr lang="ru-RU" dirty="0" smtClean="0"/>
              <a:t> и </a:t>
            </a:r>
            <a:r>
              <a:rPr lang="en-US" dirty="0" smtClean="0"/>
              <a:t>[Alt]</a:t>
            </a:r>
            <a:r>
              <a:rPr lang="ru-RU" dirty="0" smtClean="0"/>
              <a:t> не имеют самостоятельного значения-они изменяют значение других клавиш при одновременном нажатии. </a:t>
            </a:r>
            <a:endParaRPr lang="en-US" dirty="0" smtClean="0"/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Функциональные клавиши расположены на самом верхнем ряду клавиатуры.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Группа из шести клавиш:</a:t>
            </a:r>
            <a:r>
              <a:rPr lang="en-US" dirty="0" smtClean="0"/>
              <a:t>[Insert]-</a:t>
            </a:r>
            <a:r>
              <a:rPr lang="ru-RU" dirty="0" smtClean="0"/>
              <a:t>вставка,</a:t>
            </a:r>
            <a:r>
              <a:rPr lang="en-US" dirty="0" smtClean="0"/>
              <a:t>[Delete]</a:t>
            </a:r>
            <a:r>
              <a:rPr lang="ru-RU" dirty="0" smtClean="0"/>
              <a:t>-удаление,</a:t>
            </a:r>
            <a:r>
              <a:rPr lang="en-US" dirty="0" smtClean="0"/>
              <a:t> [Home]-</a:t>
            </a:r>
            <a:r>
              <a:rPr lang="ru-RU" dirty="0" smtClean="0"/>
              <a:t>начало, </a:t>
            </a:r>
            <a:r>
              <a:rPr lang="en-US" dirty="0" smtClean="0"/>
              <a:t>[End]</a:t>
            </a:r>
            <a:r>
              <a:rPr lang="ru-RU" dirty="0" smtClean="0"/>
              <a:t>-конец, </a:t>
            </a:r>
            <a:r>
              <a:rPr lang="en-US" dirty="0" smtClean="0"/>
              <a:t>[Page Up]</a:t>
            </a:r>
            <a:r>
              <a:rPr lang="ru-RU" dirty="0" smtClean="0"/>
              <a:t>-страница вверх , </a:t>
            </a:r>
            <a:r>
              <a:rPr lang="en-US" dirty="0" smtClean="0"/>
              <a:t>[Page </a:t>
            </a:r>
            <a:r>
              <a:rPr lang="en-US" dirty="0" err="1" smtClean="0"/>
              <a:t>Dn</a:t>
            </a:r>
            <a:r>
              <a:rPr lang="ru-RU" dirty="0" smtClean="0"/>
              <a:t> </a:t>
            </a:r>
            <a:r>
              <a:rPr lang="en-US" dirty="0" smtClean="0"/>
              <a:t>]-</a:t>
            </a:r>
            <a:r>
              <a:rPr lang="ru-RU" dirty="0" smtClean="0"/>
              <a:t>страница вниз.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Клавиши управления курсором ,навигационные клавиши.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Цифровые (</a:t>
            </a:r>
            <a:r>
              <a:rPr lang="ru-RU" dirty="0" err="1" smtClean="0"/>
              <a:t>калькуляторные</a:t>
            </a:r>
            <a:r>
              <a:rPr lang="ru-RU" dirty="0" smtClean="0"/>
              <a:t>) клавиши.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/>
          <a:lstStyle/>
          <a:p>
            <a:r>
              <a:rPr lang="ru-RU" dirty="0" smtClean="0"/>
              <a:t>Клавиши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3166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552"/>
    </mc:Choice>
    <mc:Fallback>
      <p:transition spd="slow" advTm="75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Основным устройством вывода информации для получения </a:t>
            </a:r>
            <a:r>
              <a:rPr lang="en-US" dirty="0" smtClean="0"/>
              <a:t>&lt;&lt;</a:t>
            </a:r>
            <a:r>
              <a:rPr lang="ru-RU" dirty="0" smtClean="0"/>
              <a:t>твёрдой копии</a:t>
            </a:r>
            <a:r>
              <a:rPr lang="en-US" dirty="0" smtClean="0"/>
              <a:t>&gt;&gt;</a:t>
            </a:r>
            <a:r>
              <a:rPr lang="ru-RU" dirty="0" smtClean="0"/>
              <a:t> является принтер. Наиболее распространенными принтерами, которыми комплектуются персональные компьютеры , в настоящее время являются </a:t>
            </a:r>
            <a:r>
              <a:rPr lang="ru-RU" dirty="0" smtClean="0">
                <a:solidFill>
                  <a:schemeClr val="tx2"/>
                </a:solidFill>
              </a:rPr>
              <a:t>струйные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chemeClr val="tx2"/>
                </a:solidFill>
              </a:rPr>
              <a:t>лазерные.      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Принтеры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329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07"/>
    </mc:Choice>
    <mc:Fallback>
      <p:transition spd="slow" advTm="115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Принтеры этого класса обеспечивают идеально качество печати ,что позволяет их использовать при подготовке полиграфических оригиналов для офсетной печати.</a:t>
            </a:r>
          </a:p>
          <a:p>
            <a:r>
              <a:rPr lang="ru-RU" dirty="0" smtClean="0"/>
              <a:t>Основные характеристики лазерных принтеров: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Разрешающая способность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Скорость печати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Формат бумаги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Наличие цвета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Лазерные принтеры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97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2"/>
    </mc:Choice>
    <mc:Fallback>
      <p:transition spd="slow" advTm="1752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Они сочетают в себе высокое  качество печати ,достаточно высокое быстродействие при работе в графических средах и невысокую стоимость , сравнимую с матричными принтерами.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Струйные принтеры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491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98"/>
    </mc:Choice>
    <mc:Fallback>
      <p:transition spd="slow" advTm="229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Сканер является устройством для ввода текстовой и графической информации в компьютер. Принцип  действия сканера следующий: изображение оригинала через оптическую систему построчно подается на светочувствительный полупроводниковый элемент.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56263" cy="1054250"/>
          </a:xfrm>
        </p:spPr>
        <p:txBody>
          <a:bodyPr/>
          <a:lstStyle/>
          <a:p>
            <a:r>
              <a:rPr lang="ru-RU" dirty="0" smtClean="0"/>
              <a:t>Сканеры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91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12"/>
    </mc:Choice>
    <mc:Fallback>
      <p:transition spd="slow" advTm="80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Конструктивно корпус ПК представляет собой неразборную прямоугольную  жесткую металлическую раму(шасси),к которой прикреплены на винтах днище ,передняя ,боковые и </a:t>
            </a:r>
            <a:r>
              <a:rPr lang="ru-RU" dirty="0"/>
              <a:t>з</a:t>
            </a:r>
            <a:r>
              <a:rPr lang="ru-RU" dirty="0" smtClean="0"/>
              <a:t>адняя панели.</a:t>
            </a:r>
          </a:p>
          <a:p>
            <a:r>
              <a:rPr lang="ru-RU" dirty="0" smtClean="0"/>
              <a:t>Совместимость корпуса с системными платами различных типов и размеров ,расположение блока питания , слотов расширения на материнской плате и другие особенности корпуса ПК определяет как называемый </a:t>
            </a:r>
            <a:r>
              <a:rPr lang="ru-RU" b="1" dirty="0" smtClean="0">
                <a:solidFill>
                  <a:schemeClr val="tx2"/>
                </a:solidFill>
              </a:rPr>
              <a:t>форм-фактор.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Корпус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216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72"/>
    </mc:Choice>
    <mc:Fallback>
      <p:transition spd="slow" advTm="71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7747000" cy="37270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Системные блоки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948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50"/>
    </mc:Choice>
    <mc:Fallback>
      <p:transition spd="slow" advTm="255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Материнская (системная) плата компьютера представляет собой плоский лист фольгированного стеклотекстолита ,на котором размещены основные электронные компоненты.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56263" cy="1054250"/>
          </a:xfrm>
        </p:spPr>
        <p:txBody>
          <a:bodyPr/>
          <a:lstStyle/>
          <a:p>
            <a:r>
              <a:rPr lang="ru-RU" dirty="0" smtClean="0"/>
              <a:t> Материнская плата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44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19"/>
    </mc:Choice>
    <mc:Fallback>
      <p:transition spd="slow" advTm="45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90" y="2247900"/>
            <a:ext cx="6205220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Материнская плата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9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94"/>
    </mc:Choice>
    <mc:Fallback>
      <p:transition spd="slow" advTm="279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Чипсет</a:t>
            </a:r>
            <a:r>
              <a:rPr lang="ru-RU" dirty="0" smtClean="0"/>
              <a:t>- это компонент платы, отвечающий за взаимодействие  ЦП с другими устройствами . Он обычно состоит из двух микросхем, которые             называются северным  и южным мостами.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Чипсет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4572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37"/>
    </mc:Choice>
    <mc:Fallback>
      <p:transition spd="slow" advTm="76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</a:t>
            </a:r>
            <a:r>
              <a:rPr lang="en-US" dirty="0" smtClean="0"/>
              <a:t>Basic Input Output System –</a:t>
            </a:r>
            <a:r>
              <a:rPr lang="ru-RU" dirty="0" smtClean="0"/>
              <a:t> базовая система вводы-вывода.) </a:t>
            </a:r>
          </a:p>
          <a:p>
            <a:r>
              <a:rPr lang="ru-RU" dirty="0" smtClean="0"/>
              <a:t>Является энергозависимой памятью ,питание  которой осуществляется  от специального аккумулятора , также  находящегося  на системной плате. Эта микросхема содержит специальные программы ,которые осуществляют тестирование главных устройств ПК после его включения . Она хранит параметры  конфигурации и настройки системы (</a:t>
            </a:r>
            <a:r>
              <a:rPr lang="en-US" dirty="0" smtClean="0"/>
              <a:t>CMOS Setup)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Микросхема </a:t>
            </a:r>
            <a:r>
              <a:rPr lang="en-US" dirty="0" smtClean="0"/>
              <a:t>BIOS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554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85"/>
    </mc:Choice>
    <mc:Fallback>
      <p:transition spd="slow" advTm="45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Центральный процессор является основным компонентом ,</a:t>
            </a:r>
            <a:r>
              <a:rPr lang="en-US" dirty="0" smtClean="0"/>
              <a:t>&lt;&lt;</a:t>
            </a:r>
            <a:r>
              <a:rPr lang="ru-RU" dirty="0" smtClean="0"/>
              <a:t> мозгом</a:t>
            </a:r>
            <a:r>
              <a:rPr lang="en-US" dirty="0" smtClean="0"/>
              <a:t>&gt;&gt; </a:t>
            </a:r>
            <a:r>
              <a:rPr lang="ru-RU" dirty="0" smtClean="0"/>
              <a:t>компьютера  и определяет его самые основные характеристики .</a:t>
            </a:r>
          </a:p>
          <a:p>
            <a:r>
              <a:rPr lang="ru-RU" dirty="0" smtClean="0"/>
              <a:t>Микропроцессор-это большая интегральная схема (БИС) , сформированная на кристалле кремния.</a:t>
            </a:r>
          </a:p>
          <a:p>
            <a:r>
              <a:rPr lang="ru-RU" dirty="0" smtClean="0"/>
              <a:t>Изготовление микропроцессора – это сложнейший технологический процесс ,включающий в себя несколько сотен этапов.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Центральный процессор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6464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56"/>
    </mc:Choice>
    <mc:Fallback>
      <p:transition spd="slow" advTm="45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723299"/>
              </p:ext>
            </p:extLst>
          </p:nvPr>
        </p:nvGraphicFramePr>
        <p:xfrm>
          <a:off x="698500" y="2247900"/>
          <a:ext cx="7833940" cy="348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188"/>
                <a:gridCol w="1008112"/>
                <a:gridCol w="1008112"/>
                <a:gridCol w="792088"/>
                <a:gridCol w="968375"/>
                <a:gridCol w="968375"/>
                <a:gridCol w="968375"/>
                <a:gridCol w="1055315"/>
              </a:tblGrid>
              <a:tr h="67704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Производи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</a:rPr>
                        <a:t>тель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, тип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процессор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Имя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ядра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solidFill>
                            <a:schemeClr val="tx1"/>
                          </a:solidFill>
                        </a:rPr>
                        <a:t>Технология,мкм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Частота шины , МГц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L1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,Кбайт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L2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,Кбайт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Разъем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Тактовая частота , ГГц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Intel Pentium IV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Prescott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0,09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Socket 478</a:t>
                      </a:r>
                    </a:p>
                    <a:p>
                      <a:r>
                        <a:rPr lang="en-US" sz="1600" dirty="0" smtClean="0"/>
                        <a:t>LGA</a:t>
                      </a:r>
                      <a:r>
                        <a:rPr lang="en-US" sz="1600" baseline="0" dirty="0" smtClean="0"/>
                        <a:t> 775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3,8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Intel Celeron D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Prescott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Socket 478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AMD</a:t>
                      </a:r>
                      <a:r>
                        <a:rPr lang="en-US" sz="1400" baseline="0" dirty="0" smtClean="0"/>
                        <a:t> Athlon 64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Clawha-mmer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0,09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Socket 754,939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3,8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AMD Sempron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Barton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0,13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Socket A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2,0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71941" cy="1440160"/>
          </a:xfrm>
        </p:spPr>
        <p:txBody>
          <a:bodyPr/>
          <a:lstStyle/>
          <a:p>
            <a:r>
              <a:rPr lang="ru-RU" dirty="0" smtClean="0"/>
              <a:t>Основные параметры процессоров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1183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64"/>
    </mc:Choice>
    <mc:Fallback>
      <p:transition spd="slow" advTm="37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9|1.3|1|0.9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.1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9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2|0.9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|0.6|0.9|1|1.2|1.1|1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159</TotalTime>
  <Words>653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Аппаратные средства</vt:lpstr>
      <vt:lpstr> Корпус</vt:lpstr>
      <vt:lpstr>Системные блоки</vt:lpstr>
      <vt:lpstr> Материнская плата</vt:lpstr>
      <vt:lpstr>Материнская плата</vt:lpstr>
      <vt:lpstr>Чипсет </vt:lpstr>
      <vt:lpstr>Микросхема BIOS</vt:lpstr>
      <vt:lpstr>Центральный процессор</vt:lpstr>
      <vt:lpstr>Основные параметры процессоров</vt:lpstr>
      <vt:lpstr>Кэш-память</vt:lpstr>
      <vt:lpstr>Радиатор</vt:lpstr>
      <vt:lpstr>Память ПК</vt:lpstr>
      <vt:lpstr>Клавиатура</vt:lpstr>
      <vt:lpstr>Клавиши</vt:lpstr>
      <vt:lpstr>Принтеры</vt:lpstr>
      <vt:lpstr>Лазерные принтеры </vt:lpstr>
      <vt:lpstr>Струйные принтеры</vt:lpstr>
      <vt:lpstr>Сканеры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 9</dc:creator>
  <cp:lastModifiedBy>Ученик 9</cp:lastModifiedBy>
  <cp:revision>16</cp:revision>
  <dcterms:created xsi:type="dcterms:W3CDTF">2015-02-11T09:50:38Z</dcterms:created>
  <dcterms:modified xsi:type="dcterms:W3CDTF">2015-02-25T10:56:16Z</dcterms:modified>
</cp:coreProperties>
</file>