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38.xml" ContentType="application/vnd.openxmlformats-officedocument.presentationml.tags+xml"/>
  <Override PartName="/ppt/tags/tag156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45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tags/tag134.xml" ContentType="application/vnd.openxmlformats-officedocument.presentationml.tags+xml"/>
  <Override PartName="/ppt/tags/tag152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112.xml" ContentType="application/vnd.openxmlformats-officedocument.presentationml.tags+xml"/>
  <Default Extension="png" ContentType="image/png"/>
  <Override PartName="/ppt/tags/tag123.xml" ContentType="application/vnd.openxmlformats-officedocument.presentationml.tags+xml"/>
  <Override PartName="/ppt/tags/tag141.xml" ContentType="application/vnd.openxmlformats-officedocument.presentationml.tags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wmf" ContentType="image/x-wmf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charts/chart1.xml" ContentType="application/vnd.openxmlformats-officedocument.drawingml.chart+xml"/>
  <Override PartName="/ppt/tags/tag143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2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71" r:id="rId12"/>
    <p:sldId id="272" r:id="rId13"/>
    <p:sldId id="273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88" autoAdjust="0"/>
  </p:normalViewPr>
  <p:slideViewPr>
    <p:cSldViewPr>
      <p:cViewPr varScale="1">
        <p:scale>
          <a:sx n="42" d="100"/>
          <a:sy n="42" d="100"/>
        </p:scale>
        <p:origin x="-13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8.607174103237096E-2"/>
          <c:y val="3.2882035578885985E-2"/>
          <c:w val="0.62126290463692024"/>
          <c:h val="0.93886555847185771"/>
        </c:manualLayout>
      </c:layout>
      <c:barChart>
        <c:barDir val="col"/>
        <c:grouping val="clustered"/>
        <c:ser>
          <c:idx val="0"/>
          <c:order val="0"/>
          <c:tx>
            <c:strRef>
              <c:f>Лист1!$A$5</c:f>
              <c:strCache>
                <c:ptCount val="1"/>
                <c:pt idx="0">
                  <c:v>Свеча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val>
            <c:numRef>
              <c:f>Лист1!$B$5</c:f>
              <c:numCache>
                <c:formatCode>mm:ss</c:formatCode>
                <c:ptCount val="1"/>
                <c:pt idx="0">
                  <c:v>1.3194444444444443E-3</c:v>
                </c:pt>
              </c:numCache>
            </c:numRef>
          </c:val>
        </c:ser>
        <c:ser>
          <c:idx val="1"/>
          <c:order val="1"/>
          <c:tx>
            <c:strRef>
              <c:f>Лист1!$A$6</c:f>
              <c:strCache>
                <c:ptCount val="1"/>
                <c:pt idx="0">
                  <c:v>Листья/вечер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val>
            <c:numRef>
              <c:f>Лист1!$B$6</c:f>
              <c:numCache>
                <c:formatCode>mm:ss</c:formatCode>
                <c:ptCount val="1"/>
                <c:pt idx="0">
                  <c:v>1.5972222222222223E-3</c:v>
                </c:pt>
              </c:numCache>
            </c:numRef>
          </c:val>
        </c:ser>
        <c:ser>
          <c:idx val="2"/>
          <c:order val="2"/>
          <c:tx>
            <c:strRef>
              <c:f>Лист1!$A$7</c:f>
              <c:strCache>
                <c:ptCount val="1"/>
                <c:pt idx="0">
                  <c:v>Листья/день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val>
            <c:numRef>
              <c:f>Лист1!$B$7</c:f>
              <c:numCache>
                <c:formatCode>mm:ss</c:formatCode>
                <c:ptCount val="1"/>
                <c:pt idx="0">
                  <c:v>1.7708333333333339E-3</c:v>
                </c:pt>
              </c:numCache>
            </c:numRef>
          </c:val>
        </c:ser>
        <c:ser>
          <c:idx val="3"/>
          <c:order val="3"/>
          <c:tx>
            <c:strRef>
              <c:f>Лист1!$A$8</c:f>
              <c:strCache>
                <c:ptCount val="1"/>
                <c:pt idx="0">
                  <c:v>Ветки (стебли)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val>
            <c:numRef>
              <c:f>Лист1!$B$8</c:f>
              <c:numCache>
                <c:formatCode>mm:ss</c:formatCode>
                <c:ptCount val="1"/>
                <c:pt idx="0">
                  <c:v>1.5393518518518525E-3</c:v>
                </c:pt>
              </c:numCache>
            </c:numRef>
          </c:val>
        </c:ser>
        <c:ser>
          <c:idx val="4"/>
          <c:order val="4"/>
          <c:tx>
            <c:strRef>
              <c:f>Лист1!$A$9</c:f>
              <c:strCache>
                <c:ptCount val="1"/>
                <c:pt idx="0">
                  <c:v>Цветы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val>
            <c:numRef>
              <c:f>Лист1!$B$9</c:f>
              <c:numCache>
                <c:formatCode>mm:ss</c:formatCode>
                <c:ptCount val="1"/>
                <c:pt idx="0">
                  <c:v>3.0324074074074081E-3</c:v>
                </c:pt>
              </c:numCache>
            </c:numRef>
          </c:val>
        </c:ser>
        <c:ser>
          <c:idx val="5"/>
          <c:order val="5"/>
          <c:tx>
            <c:strRef>
              <c:f>Лист1!$A$10</c:f>
              <c:strCache>
                <c:ptCount val="1"/>
                <c:pt idx="0">
                  <c:v>Кактусы (стебли)</c:v>
                </c:pt>
              </c:strCache>
            </c:strRef>
          </c:tx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val>
            <c:numRef>
              <c:f>Лист1!$B$10</c:f>
              <c:numCache>
                <c:formatCode>mm:ss</c:formatCode>
                <c:ptCount val="1"/>
                <c:pt idx="0">
                  <c:v>3.8194444444444448E-3</c:v>
                </c:pt>
              </c:numCache>
            </c:numRef>
          </c:val>
        </c:ser>
        <c:dLbls/>
        <c:axId val="66046208"/>
        <c:axId val="66650112"/>
      </c:barChart>
      <c:catAx>
        <c:axId val="66046208"/>
        <c:scaling>
          <c:orientation val="minMax"/>
        </c:scaling>
        <c:delete val="1"/>
        <c:axPos val="b"/>
        <c:tickLblPos val="none"/>
        <c:crossAx val="66650112"/>
        <c:crosses val="autoZero"/>
        <c:lblAlgn val="ctr"/>
        <c:lblOffset val="100"/>
      </c:catAx>
      <c:valAx>
        <c:axId val="66650112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mm:ss;@" sourceLinked="0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66046208"/>
        <c:crosses val="autoZero"/>
        <c:crossBetween val="between"/>
      </c:valAx>
    </c:plotArea>
    <c:legend>
      <c:legendPos val="r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zero"/>
  </c:chart>
  <c:spPr>
    <a:solidFill>
      <a:schemeClr val="bg1">
        <a:lumMod val="95000"/>
        <a:lumOff val="5000"/>
        <a:alpha val="19000"/>
      </a:schemeClr>
    </a:solidFill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>
            <p:custDataLst>
              <p:tags r:id="rId3"/>
            </p:custDataLst>
          </p:nvPr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>
            <p:custDataLst>
              <p:tags r:id="rId4"/>
            </p:custDataLst>
          </p:nvPr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>
            <p:custDataLst>
              <p:tags r:id="rId5"/>
            </p:custDataLst>
          </p:nvPr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  <p:custDataLst>
              <p:tags r:id="rId7"/>
            </p:custDataLst>
          </p:nvPr>
        </p:nvSpPr>
        <p:spPr/>
        <p:txBody>
          <a:bodyPr/>
          <a:lstStyle/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  <p:custDataLst>
              <p:tags r:id="rId8"/>
            </p:custDataLst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/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>
            <a:lvl1pPr algn="ctr">
              <a:defRPr/>
            </a:lvl1pPr>
          </a:lstStyle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  <p:custDataLst>
              <p:tags r:id="rId5"/>
            </p:custDataLst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>
            <p:custDataLst>
              <p:tags r:id="rId6"/>
            </p:custDataLst>
          </p:nvPr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  <p:custDataLst>
              <p:tags r:id="rId1"/>
            </p:custDataLst>
          </p:nvPr>
        </p:nvSpPr>
        <p:spPr/>
        <p:txBody>
          <a:bodyPr/>
          <a:lstStyle/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  <p:custDataLst>
              <p:tags r:id="rId8"/>
            </p:custDataLst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>
            <p:custDataLst>
              <p:tags r:id="rId9"/>
            </p:custDataLst>
          </p:nvPr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>
            <p:custDataLst>
              <p:tags r:id="rId10"/>
            </p:custDataLst>
          </p:nvPr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  <p:custDataLst>
              <p:tags r:id="rId1"/>
            </p:custDataLst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  <p:custDataLst>
              <p:tags r:id="rId2"/>
            </p:custDataLst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  <p:custDataLst>
              <p:tags r:id="rId4"/>
            </p:custDataLst>
          </p:nvPr>
        </p:nvSpPr>
        <p:spPr/>
        <p:txBody>
          <a:bodyPr/>
          <a:lstStyle/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  <p:custDataLst>
              <p:tags r:id="rId5"/>
            </p:custDataLst>
          </p:nvPr>
        </p:nvSpPr>
        <p:spPr/>
        <p:txBody>
          <a:bodyPr/>
          <a:lstStyle/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  <p:custDataLst>
              <p:tags r:id="rId6"/>
            </p:custDataLst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  <p:custDataLst>
              <p:tags r:id="rId5"/>
            </p:custDataLst>
          </p:nvPr>
        </p:nvSpPr>
        <p:spPr/>
        <p:txBody>
          <a:bodyPr/>
          <a:lstStyle/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  <p:custDataLst>
              <p:tags r:id="rId6"/>
            </p:custDataLst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D8F9A6A-9AB1-4542-B9BC-CF52D8B63EA4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83EB27F-30E9-4FB2-9ACE-91FCB209B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5" Type="http://schemas.openxmlformats.org/officeDocument/2006/relationships/chart" Target="../charts/chart1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tags" Target="../tags/tag14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tags" Target="../tags/tag14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image" Target="../media/image22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13" Type="http://schemas.openxmlformats.org/officeDocument/2006/relationships/image" Target="../media/image5.jpeg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image" Target="../media/image4.jpe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image" Target="../media/image3.wmf"/><Relationship Id="rId5" Type="http://schemas.openxmlformats.org/officeDocument/2006/relationships/tags" Target="../tags/tag77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76.xml"/><Relationship Id="rId9" Type="http://schemas.openxmlformats.org/officeDocument/2006/relationships/tags" Target="../tags/tag81.xml"/><Relationship Id="rId1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10" Type="http://schemas.openxmlformats.org/officeDocument/2006/relationships/image" Target="../media/image6.wmf"/><Relationship Id="rId4" Type="http://schemas.openxmlformats.org/officeDocument/2006/relationships/tags" Target="../tags/tag85.xm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tags" Target="../tags/tag91.xml"/><Relationship Id="rId7" Type="http://schemas.openxmlformats.org/officeDocument/2006/relationships/image" Target="../media/image9.wmf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3.xml"/><Relationship Id="rId4" Type="http://schemas.openxmlformats.org/officeDocument/2006/relationships/tags" Target="../tags/tag9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9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10" Type="http://schemas.openxmlformats.org/officeDocument/2006/relationships/image" Target="../media/image6.wmf"/><Relationship Id="rId4" Type="http://schemas.openxmlformats.org/officeDocument/2006/relationships/tags" Target="../tags/tag97.xml"/><Relationship Id="rId9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tags" Target="../tags/tag102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9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13.xml"/><Relationship Id="rId13" Type="http://schemas.openxmlformats.org/officeDocument/2006/relationships/image" Target="../media/image15.jpeg"/><Relationship Id="rId3" Type="http://schemas.openxmlformats.org/officeDocument/2006/relationships/tags" Target="../tags/tag108.xml"/><Relationship Id="rId7" Type="http://schemas.openxmlformats.org/officeDocument/2006/relationships/tags" Target="../tags/tag112.xml"/><Relationship Id="rId12" Type="http://schemas.openxmlformats.org/officeDocument/2006/relationships/image" Target="../media/image14.png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10.xml"/><Relationship Id="rId10" Type="http://schemas.openxmlformats.org/officeDocument/2006/relationships/tags" Target="../tags/tag115.xml"/><Relationship Id="rId4" Type="http://schemas.openxmlformats.org/officeDocument/2006/relationships/tags" Target="../tags/tag109.xml"/><Relationship Id="rId9" Type="http://schemas.openxmlformats.org/officeDocument/2006/relationships/tags" Target="../tags/tag114.xml"/><Relationship Id="rId1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13" Type="http://schemas.openxmlformats.org/officeDocument/2006/relationships/image" Target="../media/image18.wmf"/><Relationship Id="rId3" Type="http://schemas.openxmlformats.org/officeDocument/2006/relationships/tags" Target="../tags/tag118.xml"/><Relationship Id="rId7" Type="http://schemas.openxmlformats.org/officeDocument/2006/relationships/tags" Target="../tags/tag122.xml"/><Relationship Id="rId12" Type="http://schemas.openxmlformats.org/officeDocument/2006/relationships/image" Target="../media/image17.wmf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20.xml"/><Relationship Id="rId10" Type="http://schemas.openxmlformats.org/officeDocument/2006/relationships/tags" Target="../tags/tag125.xml"/><Relationship Id="rId4" Type="http://schemas.openxmlformats.org/officeDocument/2006/relationships/tags" Target="../tags/tag119.xml"/><Relationship Id="rId9" Type="http://schemas.openxmlformats.org/officeDocument/2006/relationships/tags" Target="../tags/tag12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33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28.xml"/><Relationship Id="rId7" Type="http://schemas.openxmlformats.org/officeDocument/2006/relationships/tags" Target="../tags/tag132.xml"/><Relationship Id="rId12" Type="http://schemas.openxmlformats.org/officeDocument/2006/relationships/tags" Target="../tags/tag137.xml"/><Relationship Id="rId17" Type="http://schemas.openxmlformats.org/officeDocument/2006/relationships/image" Target="../media/image20.wmf"/><Relationship Id="rId2" Type="http://schemas.openxmlformats.org/officeDocument/2006/relationships/tags" Target="../tags/tag127.xml"/><Relationship Id="rId16" Type="http://schemas.openxmlformats.org/officeDocument/2006/relationships/image" Target="../media/image19.wmf"/><Relationship Id="rId1" Type="http://schemas.openxmlformats.org/officeDocument/2006/relationships/tags" Target="../tags/tag126.xml"/><Relationship Id="rId6" Type="http://schemas.openxmlformats.org/officeDocument/2006/relationships/tags" Target="../tags/tag131.xml"/><Relationship Id="rId11" Type="http://schemas.openxmlformats.org/officeDocument/2006/relationships/tags" Target="../tags/tag136.xml"/><Relationship Id="rId5" Type="http://schemas.openxmlformats.org/officeDocument/2006/relationships/tags" Target="../tags/tag130.xml"/><Relationship Id="rId15" Type="http://schemas.openxmlformats.org/officeDocument/2006/relationships/image" Target="../media/image18.wmf"/><Relationship Id="rId10" Type="http://schemas.openxmlformats.org/officeDocument/2006/relationships/tags" Target="../tags/tag135.xml"/><Relationship Id="rId4" Type="http://schemas.openxmlformats.org/officeDocument/2006/relationships/tags" Target="../tags/tag129.xml"/><Relationship Id="rId9" Type="http://schemas.openxmlformats.org/officeDocument/2006/relationships/tags" Target="../tags/tag134.xml"/><Relationship Id="rId1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371600" y="4797152"/>
            <a:ext cx="6400800" cy="84164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Панкратова Екатерина, </a:t>
            </a:r>
            <a:r>
              <a:rPr lang="en-US" dirty="0" smtClean="0"/>
              <a:t>4</a:t>
            </a:r>
            <a:r>
              <a:rPr lang="ru-RU" dirty="0" smtClean="0"/>
              <a:t>И</a:t>
            </a:r>
          </a:p>
          <a:p>
            <a:r>
              <a:rPr lang="ru-RU" dirty="0" smtClean="0"/>
              <a:t>Школа №3</a:t>
            </a:r>
            <a:r>
              <a:rPr lang="en-US" dirty="0" smtClean="0"/>
              <a:t>4</a:t>
            </a:r>
          </a:p>
          <a:p>
            <a:r>
              <a:rPr lang="ru-RU" dirty="0" smtClean="0"/>
              <a:t>Классный </a:t>
            </a:r>
            <a:r>
              <a:rPr lang="ru-RU" dirty="0" err="1" smtClean="0"/>
              <a:t>руководитель:Кожевникова</a:t>
            </a:r>
            <a:r>
              <a:rPr lang="ru-RU" dirty="0" smtClean="0"/>
              <a:t> И.Г.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683568" y="1124744"/>
            <a:ext cx="7772400" cy="1470025"/>
          </a:xfrm>
        </p:spPr>
        <p:txBody>
          <a:bodyPr/>
          <a:lstStyle/>
          <a:p>
            <a:r>
              <a:rPr lang="ru-RU" dirty="0" smtClean="0"/>
              <a:t>Исследование </a:t>
            </a:r>
            <a:br>
              <a:rPr lang="ru-RU" dirty="0" smtClean="0"/>
            </a:br>
            <a:r>
              <a:rPr lang="ru-RU" dirty="0" smtClean="0"/>
              <a:t>«Как растения выделяют кислород»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884063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Результаты эксперимента</a:t>
            </a:r>
            <a:endParaRPr lang="en-US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xmlns="" val="907121094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xmlns="" val="29844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Почему цветки выделяют так много кислорода и не являются основным его источником?</a:t>
            </a:r>
          </a:p>
          <a:p>
            <a:pPr marL="365760" lvl="1" indent="0">
              <a:buNone/>
            </a:pPr>
            <a:r>
              <a:rPr lang="ru-RU" dirty="0" smtClean="0"/>
              <a:t>Это их особенность. Просто цветов значительно меньше чем листьев, поэтому их не считают основным источником кислорода на земле.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Почему кактус (стебель без листьев) выделяет кислорода больше чем листья?</a:t>
            </a:r>
          </a:p>
          <a:p>
            <a:pPr marL="365760" lvl="1" indent="0">
              <a:buNone/>
            </a:pPr>
            <a:r>
              <a:rPr lang="ru-RU" dirty="0" smtClean="0"/>
              <a:t>Так как у кактуса нет листьев, то фотосинтез у них происходит в стеблях и не менее интенсивно, чем в листьях других растений.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dirty="0" smtClean="0"/>
              <a:t>Кактусы и цветы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53318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52400"/>
            <a:ext cx="8229600" cy="828328"/>
          </a:xfrm>
        </p:spPr>
        <p:txBody>
          <a:bodyPr>
            <a:normAutofit/>
          </a:bodyPr>
          <a:lstStyle/>
          <a:p>
            <a:r>
              <a:rPr lang="ru-RU" dirty="0" smtClean="0"/>
              <a:t>Питание растений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340768"/>
            <a:ext cx="4320480" cy="2687339"/>
          </a:xfrm>
          <a:prstGeom prst="rect">
            <a:avLst/>
          </a:prstGeom>
        </p:spPr>
      </p:pic>
      <p:sp>
        <p:nvSpPr>
          <p:cNvPr id="6" name="Заголовок 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809809" y="1556792"/>
            <a:ext cx="3960440" cy="86409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/>
              <a:t>Фон Майер описал фотосинтез</a:t>
            </a:r>
            <a:endParaRPr lang="ru-RU" sz="3200" dirty="0"/>
          </a:p>
        </p:txBody>
      </p:sp>
      <p:sp>
        <p:nvSpPr>
          <p:cNvPr id="8" name="Объект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398875" y="4149080"/>
            <a:ext cx="8229600" cy="18112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dirty="0" smtClean="0"/>
              <a:t>Фотосинтез – это процесс в котором взяв солнечный свет, воду и углекислый газ, растения создают кислород и нужные им для роста вещества. Это процесс питания растений. </a:t>
            </a:r>
          </a:p>
        </p:txBody>
      </p:sp>
      <p:sp>
        <p:nvSpPr>
          <p:cNvPr id="9" name="Заголовок 2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4781118" y="2684437"/>
            <a:ext cx="3977599" cy="108012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Климент Тимирязев объяснил процесс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18260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16680" y="2132856"/>
            <a:ext cx="8229600" cy="8640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 дышат растения так же, как мы – кислородом!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dirty="0" smtClean="0"/>
              <a:t>Дыхание растений</a:t>
            </a:r>
            <a:endParaRPr lang="en-US" dirty="0"/>
          </a:p>
        </p:txBody>
      </p:sp>
      <p:pic>
        <p:nvPicPr>
          <p:cNvPr id="4" name="Объект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717032"/>
            <a:ext cx="4320480" cy="26700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25575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524000"/>
            <a:ext cx="8229600" cy="2769096"/>
          </a:xfrm>
        </p:spPr>
        <p:txBody>
          <a:bodyPr>
            <a:normAutofit/>
          </a:bodyPr>
          <a:lstStyle/>
          <a:p>
            <a:r>
              <a:rPr lang="ru-RU" dirty="0" smtClean="0"/>
              <a:t>Растения выделяют кислород. Это происходит в процессе фотосинтеза, т.е. их питания.</a:t>
            </a:r>
          </a:p>
          <a:p>
            <a:r>
              <a:rPr lang="ru-RU" dirty="0" smtClean="0"/>
              <a:t>Все части растения, кроме корня, выделяют кислород.</a:t>
            </a:r>
          </a:p>
          <a:p>
            <a:r>
              <a:rPr lang="ru-RU" dirty="0" smtClean="0"/>
              <a:t>Основным источником кислорода на земле являются зеленые листья растений.</a:t>
            </a: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dirty="0" smtClean="0"/>
              <a:t>Итоги исследовательской работы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7771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24256" y="2695434"/>
            <a:ext cx="5960022" cy="14632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Как же дышат растения, если они не поглощают, а выделяют кислород?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349943" y="188640"/>
            <a:ext cx="5806233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Тема</a:t>
            </a:r>
            <a:endParaRPr lang="en-US" dirty="0"/>
          </a:p>
        </p:txBody>
      </p:sp>
      <p:pic>
        <p:nvPicPr>
          <p:cNvPr id="1031" name="Picture 7" descr="E:\Users\smd\AppData\Local\Microsoft\Windows\Temporary Internet Files\Content.IE5\NG06UNED\MC900361636[1].wmf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682" y="1556792"/>
            <a:ext cx="1193387" cy="113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E:\Users\smd\AppData\Local\Microsoft\Windows\Temporary Internet Files\Content.IE5\W0J0PICD\MP900149034[1]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682" y="4536500"/>
            <a:ext cx="2888182" cy="192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E:\Users\smd\AppData\Local\Microsoft\Windows\Temporary Internet Files\Content.IE5\W0J0PICD\MP900448371[1]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9598" y="4593055"/>
            <a:ext cx="1245933" cy="186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1876955" y="1340768"/>
            <a:ext cx="4567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Любое живое существо при вдохе поглощает кислород из воздуха, а при выдохе выделяет углекислый газ</a:t>
            </a:r>
            <a:r>
              <a:rPr lang="ru-RU" dirty="0" smtClean="0"/>
              <a:t>. </a:t>
            </a:r>
            <a:endParaRPr lang="en-US" dirty="0" smtClean="0"/>
          </a:p>
        </p:txBody>
      </p:sp>
      <p:pic>
        <p:nvPicPr>
          <p:cNvPr id="29" name="Picture 4" descr="E:\Users\smd\AppData\Local\Microsoft\Windows\Temporary Internet Files\Content.IE5\SNWF03M0\MC900123149[1].wmf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9158" y="259382"/>
            <a:ext cx="4382488" cy="417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E:\Users\smd\AppData\Local\Microsoft\Windows\Temporary Internet Files\Content.IE5\SNWF03M0\MP900427918[1].jp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318" y="4536500"/>
            <a:ext cx="2591780" cy="192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756890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b="1" dirty="0"/>
              <a:t>Как растения выделяют кислород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7200" y="620688"/>
            <a:ext cx="8229600" cy="750912"/>
          </a:xfrm>
        </p:spPr>
        <p:txBody>
          <a:bodyPr>
            <a:normAutofit/>
          </a:bodyPr>
          <a:lstStyle/>
          <a:p>
            <a:r>
              <a:rPr lang="ru-RU" dirty="0" smtClean="0"/>
              <a:t>Цель</a:t>
            </a:r>
            <a:endParaRPr lang="en-US" dirty="0"/>
          </a:p>
        </p:txBody>
      </p:sp>
      <p:pic>
        <p:nvPicPr>
          <p:cNvPr id="2050" name="Picture 2" descr="E:\Users\smd\AppData\Local\Microsoft\Windows\Temporary Internet Files\Content.IE5\NG06UNED\MP900400186[1]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2829669" cy="404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>
            <p:custDataLst>
              <p:tags r:id="rId5"/>
            </p:custDataLst>
          </p:nvPr>
        </p:nvSpPr>
        <p:spPr>
          <a:xfrm>
            <a:off x="3419872" y="2636912"/>
            <a:ext cx="51845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/>
              <a:t>Подтвердить, что растения выделяют кислород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/>
              <a:t>Узнать какие части растения выделяют кислород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/>
              <a:t>Описать процесс, в результате которого растения производят кислород.</a:t>
            </a:r>
            <a:endParaRPr lang="en-US" sz="2400" dirty="0"/>
          </a:p>
        </p:txBody>
      </p:sp>
      <p:sp>
        <p:nvSpPr>
          <p:cNvPr id="6" name="TextBox 5"/>
          <p:cNvSpPr txBox="1"/>
          <p:nvPr>
            <p:custDataLst>
              <p:tags r:id="rId6"/>
            </p:custDataLst>
          </p:nvPr>
        </p:nvSpPr>
        <p:spPr>
          <a:xfrm>
            <a:off x="3419872" y="2077259"/>
            <a:ext cx="1696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Задачи: </a:t>
            </a:r>
            <a:endParaRPr lang="en-US" sz="3200" dirty="0"/>
          </a:p>
        </p:txBody>
      </p:sp>
      <p:pic>
        <p:nvPicPr>
          <p:cNvPr id="8" name="Picture 4" descr="E:\Users\smd\AppData\Local\Microsoft\Windows\Temporary Internet Files\Content.IE5\SNWF03M0\MC900123149[1].wmf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9158" y="259382"/>
            <a:ext cx="4382488" cy="417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62145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523999"/>
            <a:ext cx="5915000" cy="5001345"/>
          </a:xfrm>
        </p:spPr>
        <p:txBody>
          <a:bodyPr/>
          <a:lstStyle/>
          <a:p>
            <a:pPr lvl="0"/>
            <a:r>
              <a:rPr lang="ru-RU" dirty="0"/>
              <a:t>Предположим, что растения при дыхании выделяют кислород. </a:t>
            </a:r>
            <a:endParaRPr lang="en-US" dirty="0"/>
          </a:p>
          <a:p>
            <a:pPr lvl="0"/>
            <a:r>
              <a:rPr lang="ru-RU" dirty="0"/>
              <a:t>Скорее всего, кислород выделяют листья растений.</a:t>
            </a:r>
            <a:endParaRPr lang="en-US" dirty="0"/>
          </a:p>
          <a:p>
            <a:pPr lvl="0"/>
            <a:r>
              <a:rPr lang="ru-RU" dirty="0"/>
              <a:t>Возможно, что другие части растения не выделяют кислород. 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dirty="0" smtClean="0"/>
              <a:t>Гипотезы</a:t>
            </a:r>
            <a:endParaRPr lang="en-US" dirty="0"/>
          </a:p>
        </p:txBody>
      </p:sp>
      <p:pic>
        <p:nvPicPr>
          <p:cNvPr id="3074" name="Picture 2" descr="E:\Users\smd\AppData\Local\Microsoft\Windows\Temporary Internet Files\Content.IE5\W0J0PICD\MC900240257[1].wmf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25144"/>
            <a:ext cx="1787652" cy="152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E:\Users\smd\AppData\Local\Microsoft\Windows\Temporary Internet Files\Content.IE5\SNWF03M0\MC900123149[1].wmf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9158" y="259382"/>
            <a:ext cx="4382488" cy="417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27037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118293" y="2348880"/>
            <a:ext cx="4757963" cy="2520280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Проведение </a:t>
            </a:r>
            <a:r>
              <a:rPr lang="ru-RU" dirty="0" smtClean="0"/>
              <a:t>эксперимента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ru-RU" dirty="0"/>
              <a:t>Изучение литературы, интернет-сайтов и прочих материалов. 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dirty="0" smtClean="0"/>
              <a:t>Методы</a:t>
            </a:r>
            <a:endParaRPr lang="en-US" dirty="0"/>
          </a:p>
        </p:txBody>
      </p:sp>
      <p:pic>
        <p:nvPicPr>
          <p:cNvPr id="4098" name="Picture 2" descr="E:\Users\smd\AppData\Local\Microsoft\Windows\Temporary Internet Files\Content.IE5\NG06UNED\MC900287501[1].wmf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Users\smd\AppData\Local\Microsoft\Windows\Temporary Internet Files\Content.IE5\SNWF03M0\MC900338120[1].wmf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545" y="4606247"/>
            <a:ext cx="1850746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E:\Users\smd\AppData\Local\Microsoft\Windows\Temporary Internet Files\Content.IE5\SNWF03M0\MC900123149[1].wmf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9158" y="259382"/>
            <a:ext cx="4382488" cy="417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59392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123728" y="1524000"/>
            <a:ext cx="6563072" cy="2121024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/>
              <a:t>Подтвердить выделение кислорода растениями (</a:t>
            </a:r>
            <a:r>
              <a:rPr lang="ru-RU" dirty="0" smtClean="0"/>
              <a:t>экспериментально</a:t>
            </a:r>
            <a:r>
              <a:rPr lang="ru-RU" dirty="0"/>
              <a:t>)</a:t>
            </a:r>
            <a:endParaRPr lang="en-US" dirty="0"/>
          </a:p>
          <a:p>
            <a:pPr lvl="0"/>
            <a:r>
              <a:rPr lang="ru-RU" dirty="0"/>
              <a:t>Выявить основной орган выделения кислорода у растений </a:t>
            </a:r>
            <a:r>
              <a:rPr lang="ru-RU" dirty="0" smtClean="0"/>
              <a:t>(экспериментально)</a:t>
            </a:r>
            <a:endParaRPr lang="en-US" dirty="0"/>
          </a:p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dirty="0" smtClean="0"/>
              <a:t>План исследования</a:t>
            </a:r>
            <a:endParaRPr lang="en-US" dirty="0"/>
          </a:p>
        </p:txBody>
      </p:sp>
      <p:pic>
        <p:nvPicPr>
          <p:cNvPr id="6" name="Picture 17" descr="E:\Users\smd\AppData\Local\Microsoft\Windows\Temporary Internet Files\Content.IE5\SNWF03M0\MC900440424[1].wmf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4" y="3908223"/>
            <a:ext cx="2342795" cy="193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Users\smd\AppData\Local\Microsoft\Windows\Temporary Internet Files\Content.IE5\BQY96PEF\MC900440438[1].wmf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1245413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323528" y="3645024"/>
            <a:ext cx="6192687" cy="2456656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Сравнить выделение кислорода разными частями растения (начертить график) </a:t>
            </a:r>
            <a:endParaRPr lang="en-US" dirty="0" smtClean="0"/>
          </a:p>
          <a:p>
            <a:r>
              <a:rPr lang="ru-RU" dirty="0" smtClean="0"/>
              <a:t>Описать процесс в результате которого выделяется кислород (с использованием литературы, интернета)</a:t>
            </a:r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84363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34047" y="3778992"/>
            <a:ext cx="4042792" cy="2450976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Опытные </a:t>
            </a:r>
            <a:r>
              <a:rPr lang="ru-RU" dirty="0"/>
              <a:t>образцы</a:t>
            </a:r>
            <a:r>
              <a:rPr lang="ru-RU" dirty="0" smtClean="0"/>
              <a:t>:</a:t>
            </a:r>
          </a:p>
          <a:p>
            <a:pPr lvl="1"/>
            <a:r>
              <a:rPr lang="ru-RU" dirty="0" smtClean="0"/>
              <a:t>Листья</a:t>
            </a:r>
          </a:p>
          <a:p>
            <a:pPr lvl="1"/>
            <a:r>
              <a:rPr lang="ru-RU" dirty="0" smtClean="0"/>
              <a:t>Стебли (Кактус, Ветки)</a:t>
            </a:r>
            <a:endParaRPr lang="en-US" sz="2000" dirty="0"/>
          </a:p>
          <a:p>
            <a:pPr lvl="1"/>
            <a:r>
              <a:rPr lang="ru-RU" dirty="0" smtClean="0"/>
              <a:t>Цветки</a:t>
            </a:r>
            <a:endParaRPr lang="en-US" sz="2000" dirty="0"/>
          </a:p>
          <a:p>
            <a:pPr lvl="1"/>
            <a:r>
              <a:rPr lang="ru-RU" dirty="0"/>
              <a:t>Корень</a:t>
            </a:r>
            <a:endParaRPr lang="en-US" sz="2000" dirty="0"/>
          </a:p>
          <a:p>
            <a:pPr lvl="1"/>
            <a:r>
              <a:rPr lang="ru-RU" dirty="0"/>
              <a:t>Плод</a:t>
            </a:r>
            <a:endParaRPr lang="en-US" sz="2000" dirty="0"/>
          </a:p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dirty="0" smtClean="0"/>
              <a:t>Нам понадобятся:</a:t>
            </a:r>
            <a:endParaRPr lang="en-US" dirty="0"/>
          </a:p>
        </p:txBody>
      </p:sp>
      <p:pic>
        <p:nvPicPr>
          <p:cNvPr id="6150" name="Picture 6" descr="E:\Users\smd\AppData\Local\Microsoft\Windows\Temporary Internet Files\Content.IE5\SNWF03M0\MC900441729[1].pn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8276" y="2934596"/>
            <a:ext cx="938816" cy="93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2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39552" y="1484784"/>
            <a:ext cx="4538464" cy="5871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Большая 5-литровая банка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11" name="Объект 2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66996" y="2071936"/>
            <a:ext cx="2669704" cy="7200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Таз с водой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12" name="Объект 2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566996" y="2623742"/>
            <a:ext cx="2021160" cy="6494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Свеча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3" name="Объект 2"/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578818" y="3211312"/>
            <a:ext cx="2723024" cy="5676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Секундомер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6161" name="Picture 17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6838" y="3345612"/>
            <a:ext cx="4143633" cy="310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2" name="Picture 18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7607" y="1272700"/>
            <a:ext cx="2722880" cy="204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22843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11560" y="2132856"/>
            <a:ext cx="7560840" cy="1512168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Налить </a:t>
            </a:r>
            <a:r>
              <a:rPr lang="ru-RU" dirty="0"/>
              <a:t>в таз немного воды (3-4 см глубиной) </a:t>
            </a:r>
            <a:endParaRPr lang="en-US" dirty="0"/>
          </a:p>
          <a:p>
            <a:pPr lvl="0"/>
            <a:r>
              <a:rPr lang="ru-RU" dirty="0"/>
              <a:t>Установить в таз свечу</a:t>
            </a:r>
            <a:endParaRPr lang="en-US" dirty="0"/>
          </a:p>
          <a:p>
            <a:pPr lvl="0"/>
            <a:r>
              <a:rPr lang="ru-RU" dirty="0"/>
              <a:t>Зажечь</a:t>
            </a:r>
            <a:endParaRPr lang="en-US" dirty="0"/>
          </a:p>
          <a:p>
            <a:pPr lvl="0"/>
            <a:r>
              <a:rPr lang="ru-RU" dirty="0"/>
              <a:t>Накрыть банкой</a:t>
            </a:r>
            <a:endParaRPr lang="en-US" dirty="0"/>
          </a:p>
          <a:p>
            <a:pPr lvl="0"/>
            <a:r>
              <a:rPr lang="ru-RU" dirty="0"/>
              <a:t>Засечь время горения свечи (свеча погаснет когда кислород кончиться</a:t>
            </a:r>
            <a:r>
              <a:rPr lang="ru-RU" dirty="0" smtClean="0"/>
              <a:t>)</a:t>
            </a:r>
          </a:p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dirty="0" smtClean="0"/>
              <a:t>Опыт в стиле Джозефа Пристли</a:t>
            </a:r>
            <a:endParaRPr lang="en-US" dirty="0"/>
          </a:p>
        </p:txBody>
      </p:sp>
      <p:sp>
        <p:nvSpPr>
          <p:cNvPr id="6" name="Прямоугольник 5"/>
          <p:cNvSpPr/>
          <p:nvPr>
            <p:custDataLst>
              <p:tags r:id="rId4"/>
            </p:custDataLst>
          </p:nvPr>
        </p:nvSpPr>
        <p:spPr>
          <a:xfrm>
            <a:off x="539552" y="132280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Мы повторили эксперимент англичанина Джозефа Пристли, который он провел в 1771 году за 240 лет до нас, и получили те же результаты.</a:t>
            </a:r>
            <a:endParaRPr lang="en-US" dirty="0"/>
          </a:p>
        </p:txBody>
      </p:sp>
      <p:pic>
        <p:nvPicPr>
          <p:cNvPr id="7170" name="Picture 2" descr="E:\Users\smd\AppData\Local\Microsoft\Windows\Temporary Internet Files\Content.IE5\SNWF03M0\MC900335414[1].wmf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6952" y="3861048"/>
            <a:ext cx="900684" cy="86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Users\smd\AppData\Local\Microsoft\Windows\Temporary Internet Files\Content.IE5\SNWF03M0\MC900351216[1].wmf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9309" y="3729515"/>
            <a:ext cx="687643" cy="100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E:\Users\smd\AppData\Local\Microsoft\Windows\Temporary Internet Files\Content.IE5\SNWF03M0\MC900351216[1].wmf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3136" y="3729515"/>
            <a:ext cx="687643" cy="100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бъект 2"/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3197072" y="3861048"/>
            <a:ext cx="2088232" cy="869595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sz="4400" b="1" dirty="0" smtClean="0"/>
              <a:t>-         =</a:t>
            </a:r>
            <a:endParaRPr lang="en-US" sz="4400" b="1" dirty="0" smtClean="0"/>
          </a:p>
        </p:txBody>
      </p:sp>
      <p:sp>
        <p:nvSpPr>
          <p:cNvPr id="14" name="Объект 2"/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5076056" y="3861048"/>
            <a:ext cx="2664296" cy="1001127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sz="4400" dirty="0" smtClean="0"/>
              <a:t>20 секунд</a:t>
            </a:r>
            <a:endParaRPr lang="en-US" sz="4400" dirty="0" smtClean="0"/>
          </a:p>
          <a:p>
            <a:endParaRPr lang="en-US" sz="4400" dirty="0"/>
          </a:p>
        </p:txBody>
      </p:sp>
      <p:sp>
        <p:nvSpPr>
          <p:cNvPr id="15" name="Объект 2"/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518864" y="5229200"/>
            <a:ext cx="8229600" cy="6808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/>
              <a:t>Ура! Растения выделяют кислород!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645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524000"/>
            <a:ext cx="8229600" cy="1040904"/>
          </a:xfrm>
        </p:spPr>
        <p:txBody>
          <a:bodyPr/>
          <a:lstStyle/>
          <a:p>
            <a:r>
              <a:rPr lang="ru-RU" dirty="0" smtClean="0"/>
              <a:t>Опыт Джозефа Пристли повторить днем и вечером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dirty="0" smtClean="0"/>
              <a:t>Опыт в стиле Яна </a:t>
            </a:r>
            <a:r>
              <a:rPr lang="ru-RU" dirty="0" err="1" smtClean="0"/>
              <a:t>Ингенхауса</a:t>
            </a:r>
            <a:endParaRPr lang="en-US" dirty="0"/>
          </a:p>
        </p:txBody>
      </p:sp>
      <p:pic>
        <p:nvPicPr>
          <p:cNvPr id="4" name="Picture 2" descr="E:\Users\smd\AppData\Local\Microsoft\Windows\Temporary Internet Files\Content.IE5\SNWF03M0\MC900335414[1].wmf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6888" y="2879405"/>
            <a:ext cx="900684" cy="86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E:\Users\smd\AppData\Local\Microsoft\Windows\Temporary Internet Files\Content.IE5\SNWF03M0\MC900351216[1].wmf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9245" y="2747872"/>
            <a:ext cx="687643" cy="100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Users\smd\AppData\Local\Microsoft\Windows\Temporary Internet Files\Content.IE5\SNWF03M0\MC900335414[1].wmf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8880" y="2879405"/>
            <a:ext cx="900684" cy="86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E:\Users\smd\AppData\Local\Microsoft\Windows\Temporary Internet Files\Content.IE5\SNWF03M0\MC900351216[1].wmf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7" y="2747872"/>
            <a:ext cx="687643" cy="100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Объект 2"/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5796136" y="2880380"/>
            <a:ext cx="2952328" cy="1001127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sz="4400" dirty="0" smtClean="0"/>
              <a:t>15 секунд !</a:t>
            </a:r>
            <a:endParaRPr lang="en-US" sz="4400" dirty="0" smtClean="0"/>
          </a:p>
        </p:txBody>
      </p:sp>
      <p:pic>
        <p:nvPicPr>
          <p:cNvPr id="8194" name="Picture 2" descr="E:\Users\smd\AppData\Local\Microsoft\Windows\Temporary Internet Files\Content.IE5\SNWF03M0\MC900232180[1].wmf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8400" y="2562718"/>
            <a:ext cx="666624" cy="63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E:\Users\smd\AppData\Local\Microsoft\Windows\Temporary Internet Files\Content.IE5\NG06UNED\MC900298913[1].wmf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6951" y="2531312"/>
            <a:ext cx="640111" cy="66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Объект 2"/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2627784" y="2946145"/>
            <a:ext cx="3535168" cy="869595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sz="4400" b="1" dirty="0" smtClean="0"/>
              <a:t>  -                =</a:t>
            </a:r>
            <a:endParaRPr lang="en-US" sz="4400" b="1" dirty="0" smtClean="0"/>
          </a:p>
          <a:p>
            <a:endParaRPr lang="en-US" sz="4400" b="1" dirty="0"/>
          </a:p>
        </p:txBody>
      </p:sp>
      <p:sp>
        <p:nvSpPr>
          <p:cNvPr id="27" name="Объект 2"/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518864" y="4869160"/>
            <a:ext cx="8229600" cy="10409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/>
              <a:t>Растения выделяют кислород только днем.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97060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JF2MfIq2OLMB7RILWSOE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tmJtuwPVb9cKrmrdArYfr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EIkhqyn48uynR3hMbaqN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6lzjmTJQZbrW0otnhIGMf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ErTcLcLo6yle1lEYZkuVC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o7HdimdeMC1XaUdLexb0R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2msb34OSqZGixRNKtw9eF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VPy8SWTAZEFeKFC7uTpnS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0VhgLduaLGV5QLW5QfSqk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weTPiQgsj4TBH7qa7x5A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BLn7IiJmhkSOVFiWTU8E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cSAxjQ7SxmyLqDCUcRZP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lYO7oySFH5YIHlpjf4Fh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00XmRfWmTUkD6S7RsxiU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VrphTqjIgOMoEeYxdPiqF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gVEkjAToKemY5zx5XOCED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xesE9jeHZtHjatCy7JOR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Di677m2fPhpqCFykC2t67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FZeZuzHxn2vbfhrbILQi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5ldWDjTAdJhthIp0aN9AXI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qExyOcWQ1KDD7ra8XIXM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JSbKSbDasqEkqXtbKValt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1F9oZ7StN1XbnpSErz92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CjTZrwC7jep0iouFpqnjt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Lp3soGTPL1ZcMvKk7PwF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mZ6dGsheH1j8pnZWFtMTc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9nc69Hf2cIdBpqXfIeCB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G4n7KosmJLtaPI0AjzYFO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UNYzYpKyhB79H8J2WRAQY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4i2auIMaVhuLGLlNV0jFz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SsMdvQ5kbUZ1UA3j7TBzyX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4i2auIMaVhuLGLlNV0jFz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YiHuHWdNMr5TNTIHHVniu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8fAff8U2Cob59z8bp2Cbu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EtEKSa7JbMb4JEU7W1gyo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2G1RQgD64YCsFJYIaBDeY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YBZ9TKsyeNXfcUenhDpvj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tGTpdGR0xfTjHpSHnSEwK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qExyOcWQ1KDD7ra8XIXM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upw4uNkZPspL8ifuxLGef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mTcOuAgwQNsDbtS9c4Fx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ju6LCoyByHhVZgxU9ocX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TVhArSkTQwzN3CRFiJIiC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fNPXQGfZoaVNaFtj1DKb9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VIgrL1JGkQDobUR60CuLV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zHoWUEPDiXv7FqkGErZz3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3oqfhwMWO7OhBMuFgWlfY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2xZEPPL57sWzqIJfg3tbo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v8CA8oAk6EGoqHlm61PCS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6IEKpt8fCGXbThCHonlu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sN25iyYdgiuTb7o7AApHA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qfO3JpCrgo8W6roD9fqig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cxgIL1peia7CM7Yf9pGZ4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irWB7myXLJesBGcWrYewi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LUBQ8lH07zFH4XnwK6mud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66WBrjndvkfrEDMQ0pw0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PeFQKhul2V6NUWmVgtTyt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37XVGLcDeHvEFrZWistK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kOd9UdHyt4oFm2kQDQVe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ZYn1yLHnoMbszMCZqtjz6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BdmMjTPjqlZl1UVnY7bQ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J66OnFFRf8hcQD4F4YWrwz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c4NuZlXWqKIP2gN1DB125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PuEgET50BgwBkbUh24gmK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zBZuNfnPyONVSah4Ty9WV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1RwokIbwFu9CE3RgueYdm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ZY4bDbzlpxiZA7XoVED1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LfvdcD4VXHdJRxk84ZXk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aBgPwJLd9K4tYBpZL0fh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jFtKi5ijzl9GdOGqZWhtz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MRfp4MzE4Nd9VQKskYCD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AakvsEZ03B2ITBuS1wKV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s3SPFwBiRWtUh44yjVE3K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7cW8YrW5TbAeHhCDZtpLJ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fYkpNsdPhdBQWGSwy9lM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j2nNWGVbDZS1XYOzDtS4U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DRlWKsUfpX3XFh20wwT6z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YUIUIZvRTYnWpvsZWtgo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X0iwxDXlbOO1SqdPJVKx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BAM0oeFBWhpHurvpcGhAB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zISwywApPb23XIBbsSUx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8oD2L7JlD2RSqAE05qLLY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ZPsvdysRCwi0AuTvKsFux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c5h1xrMtL0AvoNzgTbSL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zqZ97zFi5u50Dndb0158K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p455WuyuBLyRvR2okdOsV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qoab3IbRGhAh1U31DbKBT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LRl9CHRkhmjEGVKrQjK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geQ7kiACIjd6XojHyzaOX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VHfn6SKTi8favDv1hohIy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xES6mX6NoKYiZG2wlwxy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5yJwrJhKAfkXj8RXbISP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RMTFcxhLxeKSCHDAq0Byy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QxkmakdzPJ11GWCLxKsOI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crwajBhSdtwSWmkPmXyXp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QA0GYFsR5JgLlTQ00CiXv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vO0gqInvgLFaAW9DCCpln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Bb0rZmWWFrvi4cGIeKtA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5ajUQnZFyaaIcOfZJ0yk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EiRXWUnFRMj65Q74vzXZT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7lZRsf1s28pSv03Tr4iTi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3h6XtlNz0rgz287iRIv9S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p6JoREvYn6kjbvY4r8DoK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Gdk61C8SH03JWS83nmX3K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ycPyVmC9fTDdqw4KCSQup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fry5WoLhqGqnF8htHMgx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5IsCZCK5dgUeXoZPqeoYs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N2QVt8b4eRy4mPDko8wlt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tqbSuRl18NI8VpL39BT9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GS1ab6Pgr6tDzqKAEkIdJ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mdTezkZVsk8qKjQjFfbSm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FiPkjyWzqOjVvOgXxvgw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IcsOmGlK33eKABZotK0PJ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u9GrJlEs1QoKyBpe1qYST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7ON22IIGCQXvOGEROBVXM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xKgFyitPxLg91SDHiWKk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N2NIzaCmXVxEg3Mn9pdMi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fEEMe7jZdseYXdSPJjdbN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BmBzVUMl7rgBN83NVv2YI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qh6yvkGUz6oU2iaEcpcSk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IlqJLVnI8OCwWjtmorEdS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cS6LChjDLPKDzK8MyLwRX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hwlRaP0Ld7Uy9xDZi5ov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2pDUo2FO2EUoyUvFZ6ego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R7h3cLl7lDEwDxyt5c4uF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y7h8H6y4Fph7ifH7PKsRZ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xY0KkJufNakBfIFIZ9qjv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nO8SIJaSgZf8NYNqxLQrJx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v2ndCTOZJhFmzj8WLOAqB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MG0Zs7LjqFG2sXn76AqOr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WS8lz3oCJ4TpfGdDrGdpR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FxRayEIZZNEJK7Q6xIUOV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82HHTt9KA2bWcAtouKUK5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KvV5Nk8vv344oOtRKePf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liyvitfK93Vca2ashi4e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R8cFVDZFUQT7X6axIZhk9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J0BB8ysqsswuL26rCnRkq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j0EglIkPo7Puj9au1be4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xmvh4Wy0D76qWM3XdAaeh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9beFD86COcYZAP9Dy26Td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1w9ntKLG9VARdk3ojqU0j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sXceOA287otoaHwgEmQ7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oJCOA9JGZcr74cbfWbE1N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nPamS3Lx9cRoysBZZSorp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oPyL3yre2VPAOS4tO9W9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Qb35SOLTBt8P4llTKcziu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W2Cj4opFt0gclNEegGVr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gGDIEXbLDlN7S7JyYm8uJ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8m6OkLBIwXdGMWGmKstHn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oeUxuHIyjywpxgCQCp9UP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0YuugmgOfvtATBOHAFMoa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TbkNSCCG01sdXRTNhU0X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amopJUP4xs4zlIcHP5WCy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XjjKWP8fUSad1YotSHQVt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9owaBA4U117Fp46ZXZWhy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oeUxuHIyjywpxgCQCp9UP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340</TotalTime>
  <Words>441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Исследование  «Как растения выделяют кислород»</vt:lpstr>
      <vt:lpstr>Тема</vt:lpstr>
      <vt:lpstr>Цель</vt:lpstr>
      <vt:lpstr>Гипотезы</vt:lpstr>
      <vt:lpstr>Методы</vt:lpstr>
      <vt:lpstr>План исследования</vt:lpstr>
      <vt:lpstr>Нам понадобятся:</vt:lpstr>
      <vt:lpstr>Опыт в стиле Джозефа Пристли</vt:lpstr>
      <vt:lpstr>Опыт в стиле Яна Ингенхауса</vt:lpstr>
      <vt:lpstr>Результаты эксперимента</vt:lpstr>
      <vt:lpstr>Кактусы и цветы</vt:lpstr>
      <vt:lpstr>Питание растений</vt:lpstr>
      <vt:lpstr>Дыхание растений</vt:lpstr>
      <vt:lpstr>Итоги исследовательской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smd</dc:creator>
  <cp:lastModifiedBy>Admin</cp:lastModifiedBy>
  <cp:revision>28</cp:revision>
  <dcterms:created xsi:type="dcterms:W3CDTF">2013-04-04T15:13:55Z</dcterms:created>
  <dcterms:modified xsi:type="dcterms:W3CDTF">2015-10-20T18:01:23Z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1fuICBHBcmwpHtmp-NKkFldH4FMoOaeTo0UfWFX3js4g</vt:lpwstr>
  </property>
  <property fmtid="{D5CDD505-2E9C-101B-9397-08002B2CF9AE}" pid="4" name="Google.Documents.RevisionId">
    <vt:lpwstr>01283457162970838705</vt:lpwstr>
  </property>
  <property fmtid="{D5CDD505-2E9C-101B-9397-08002B2CF9AE}" pid="5" name="Google.Documents.PreviousRevisionId">
    <vt:lpwstr>03747916890283589383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