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Показательная функция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6580" y="4941168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Выполнено </a:t>
            </a:r>
            <a:r>
              <a:rPr lang="ru-RU">
                <a:solidFill>
                  <a:srgbClr val="FFC000"/>
                </a:solidFill>
              </a:rPr>
              <a:t>студентом </a:t>
            </a:r>
            <a:r>
              <a:rPr lang="ru-RU" smtClean="0">
                <a:solidFill>
                  <a:srgbClr val="FFC000"/>
                </a:solidFill>
              </a:rPr>
              <a:t> 2 </a:t>
            </a:r>
            <a:r>
              <a:rPr lang="ru-RU" dirty="0">
                <a:solidFill>
                  <a:srgbClr val="FFC000"/>
                </a:solidFill>
              </a:rPr>
              <a:t>курса группы ПМЦ-14</a:t>
            </a:r>
          </a:p>
          <a:p>
            <a:r>
              <a:rPr lang="ru-RU" dirty="0">
                <a:solidFill>
                  <a:srgbClr val="FFC000"/>
                </a:solidFill>
              </a:rPr>
              <a:t>Жуковым Егором Александровичем</a:t>
            </a:r>
          </a:p>
          <a:p>
            <a:r>
              <a:rPr lang="ru-RU" dirty="0">
                <a:solidFill>
                  <a:srgbClr val="FFC000"/>
                </a:solidFill>
              </a:rPr>
              <a:t>Руководитель: </a:t>
            </a:r>
            <a:r>
              <a:rPr lang="ru-RU" dirty="0" err="1">
                <a:solidFill>
                  <a:srgbClr val="FFC000"/>
                </a:solidFill>
              </a:rPr>
              <a:t>Абдусемедова</a:t>
            </a:r>
            <a:r>
              <a:rPr lang="ru-RU" dirty="0">
                <a:solidFill>
                  <a:srgbClr val="FFC000"/>
                </a:solidFill>
              </a:rPr>
              <a:t> Венера </a:t>
            </a:r>
            <a:r>
              <a:rPr lang="ru-RU" dirty="0" err="1">
                <a:solidFill>
                  <a:srgbClr val="FFC000"/>
                </a:solidFill>
              </a:rPr>
              <a:t>Музовудиновна</a:t>
            </a:r>
            <a:r>
              <a:rPr lang="ru-RU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199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Показательная функция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2322E"/>
                </a:solidFill>
                <a:latin typeface="Verdana"/>
              </a:rPr>
              <a:t>Одной из основных элементарных функций является показательная функция.</a:t>
            </a:r>
          </a:p>
          <a:p>
            <a:r>
              <a:rPr lang="ru-RU" sz="2000" dirty="0">
                <a:solidFill>
                  <a:srgbClr val="32322E"/>
                </a:solidFill>
                <a:latin typeface="Verdana"/>
              </a:rPr>
              <a:t>График показательной функции , где  и  принимает различный вид в зависимости от значения основания </a:t>
            </a:r>
            <a:r>
              <a:rPr lang="ru-RU" sz="2000" i="1" dirty="0">
                <a:solidFill>
                  <a:srgbClr val="32322E"/>
                </a:solidFill>
                <a:latin typeface="Verdana"/>
              </a:rPr>
              <a:t>а</a:t>
            </a:r>
            <a:r>
              <a:rPr lang="ru-RU" sz="2000" dirty="0">
                <a:solidFill>
                  <a:srgbClr val="32322E"/>
                </a:solidFill>
                <a:latin typeface="Verdana"/>
              </a:rPr>
              <a:t>. Разберемся в этим.</a:t>
            </a:r>
          </a:p>
          <a:p>
            <a:r>
              <a:rPr lang="ru-RU" sz="2000" dirty="0">
                <a:solidFill>
                  <a:srgbClr val="32322E"/>
                </a:solidFill>
                <a:latin typeface="Verdana"/>
              </a:rPr>
              <a:t>Сначала рассмотрим случай, когда основание показательной функции принимает значение от нуля до единицы, то есть, .</a:t>
            </a:r>
          </a:p>
          <a:p>
            <a:r>
              <a:rPr lang="ru-RU" sz="2000" dirty="0">
                <a:solidFill>
                  <a:srgbClr val="32322E"/>
                </a:solidFill>
                <a:latin typeface="Verdana"/>
              </a:rPr>
              <a:t>Для примера приведем графики показательной функции при </a:t>
            </a:r>
            <a:r>
              <a:rPr lang="ru-RU" sz="2000" i="1" dirty="0">
                <a:solidFill>
                  <a:srgbClr val="32322E"/>
                </a:solidFill>
                <a:latin typeface="Verdana"/>
              </a:rPr>
              <a:t>а = 1/2</a:t>
            </a:r>
            <a:r>
              <a:rPr lang="ru-RU" sz="2000" dirty="0">
                <a:solidFill>
                  <a:srgbClr val="32322E"/>
                </a:solidFill>
                <a:latin typeface="Verdana"/>
              </a:rPr>
              <a:t> – синяя линия, </a:t>
            </a:r>
            <a:r>
              <a:rPr lang="ru-RU" sz="2000" i="1" dirty="0">
                <a:solidFill>
                  <a:srgbClr val="32322E"/>
                </a:solidFill>
                <a:latin typeface="Verdana"/>
              </a:rPr>
              <a:t>a = 5/6</a:t>
            </a:r>
            <a:r>
              <a:rPr lang="ru-RU" sz="2000" dirty="0">
                <a:solidFill>
                  <a:srgbClr val="32322E"/>
                </a:solidFill>
                <a:latin typeface="Verdana"/>
              </a:rPr>
              <a:t> – красная линия. Аналогичный вид имеют графики показательной функции при других значениях основания из </a:t>
            </a:r>
            <a:r>
              <a:rPr lang="ru-RU" sz="2000" dirty="0" smtClean="0">
                <a:solidFill>
                  <a:srgbClr val="32322E"/>
                </a:solidFill>
                <a:latin typeface="Verdana"/>
              </a:rPr>
              <a:t>интервала 0</a:t>
            </a:r>
            <a:r>
              <a:rPr lang="en-US" sz="2000" dirty="0" smtClean="0">
                <a:solidFill>
                  <a:srgbClr val="32322E"/>
                </a:solidFill>
                <a:latin typeface="Verdana"/>
              </a:rPr>
              <a:t>&lt;a&lt;1</a:t>
            </a:r>
            <a:r>
              <a:rPr lang="ru-RU" sz="2000" dirty="0">
                <a:solidFill>
                  <a:srgbClr val="32322E"/>
                </a:solidFill>
                <a:latin typeface="Verdana"/>
              </a:rPr>
              <a:t> .</a:t>
            </a:r>
          </a:p>
          <a:p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41" y="4656018"/>
            <a:ext cx="5040560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8583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Свойства показательной функции с основанием меньшим единицы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Областью определения показательной функции является все множество </a:t>
            </a:r>
            <a:r>
              <a:rPr lang="ru-RU" dirty="0" err="1">
                <a:solidFill>
                  <a:srgbClr val="FFC000"/>
                </a:solidFill>
                <a:latin typeface="Verdana"/>
              </a:rPr>
              <a:t>действительнйх</a:t>
            </a:r>
            <a:r>
              <a:rPr lang="ru-RU" dirty="0">
                <a:solidFill>
                  <a:srgbClr val="FFC000"/>
                </a:solidFill>
                <a:latin typeface="Verdana"/>
              </a:rPr>
              <a:t> чисел: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Область значений: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Функция не является ни четной, ни нечетной, то есть, она общего вида.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Показательная функция, основание которой меньше единицы, убывает на всей области определения.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Функция вогнутая при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Точек перегиба нет.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Горизонтальной асимптотой является прямая </a:t>
            </a:r>
            <a:r>
              <a:rPr lang="ru-RU" i="1" dirty="0">
                <a:solidFill>
                  <a:srgbClr val="FFC000"/>
                </a:solidFill>
                <a:latin typeface="Verdana"/>
              </a:rPr>
              <a:t>y = 0</a:t>
            </a:r>
            <a:r>
              <a:rPr lang="ru-RU" dirty="0">
                <a:solidFill>
                  <a:srgbClr val="FFC000"/>
                </a:solidFill>
                <a:latin typeface="Verdana"/>
              </a:rPr>
              <a:t> при </a:t>
            </a:r>
            <a:r>
              <a:rPr lang="ru-RU" i="1" dirty="0">
                <a:solidFill>
                  <a:srgbClr val="FFC000"/>
                </a:solidFill>
                <a:latin typeface="Verdana"/>
              </a:rPr>
              <a:t>х</a:t>
            </a:r>
            <a:r>
              <a:rPr lang="ru-RU" dirty="0">
                <a:solidFill>
                  <a:srgbClr val="FFC000"/>
                </a:solidFill>
                <a:latin typeface="Verdana"/>
              </a:rPr>
              <a:t> стремящемся к плюс бесконечности.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FFC000"/>
                </a:solidFill>
                <a:latin typeface="Verdana"/>
              </a:rPr>
              <a:t>Функция проходит через точку </a:t>
            </a:r>
            <a:r>
              <a:rPr lang="ru-RU" i="1" dirty="0">
                <a:solidFill>
                  <a:srgbClr val="FFC000"/>
                </a:solidFill>
                <a:latin typeface="Verdana"/>
              </a:rPr>
              <a:t>(0;1)</a:t>
            </a:r>
            <a:r>
              <a:rPr lang="ru-RU" dirty="0">
                <a:solidFill>
                  <a:srgbClr val="FFC000"/>
                </a:solidFill>
                <a:latin typeface="Verdana"/>
              </a:rPr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2136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Свойства показательной функции с основанием большим единицы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Область определения показательной функции: формула.</a:t>
            </a:r>
          </a:p>
          <a:p>
            <a:r>
              <a:rPr lang="ru-RU" dirty="0">
                <a:solidFill>
                  <a:srgbClr val="FFC000"/>
                </a:solidFill>
              </a:rPr>
              <a:t>Область значений: формула.</a:t>
            </a:r>
          </a:p>
          <a:p>
            <a:r>
              <a:rPr lang="ru-RU" dirty="0">
                <a:solidFill>
                  <a:srgbClr val="FFC000"/>
                </a:solidFill>
              </a:rPr>
              <a:t>Функция не является ни четной, ни нечетной, то есть она общего вида.</a:t>
            </a:r>
          </a:p>
          <a:p>
            <a:r>
              <a:rPr lang="ru-RU" dirty="0">
                <a:solidFill>
                  <a:srgbClr val="FFC000"/>
                </a:solidFill>
              </a:rPr>
              <a:t>Показательная функция, основание которой больше единицы, возрастает при формула.</a:t>
            </a:r>
          </a:p>
          <a:p>
            <a:r>
              <a:rPr lang="ru-RU" dirty="0">
                <a:solidFill>
                  <a:srgbClr val="FFC000"/>
                </a:solidFill>
              </a:rPr>
              <a:t>Функция вогнутая при формула.</a:t>
            </a:r>
          </a:p>
          <a:p>
            <a:r>
              <a:rPr lang="ru-RU" dirty="0">
                <a:solidFill>
                  <a:srgbClr val="FFC000"/>
                </a:solidFill>
              </a:rPr>
              <a:t>Точек перегиба нет.</a:t>
            </a:r>
          </a:p>
          <a:p>
            <a:r>
              <a:rPr lang="ru-RU" dirty="0">
                <a:solidFill>
                  <a:srgbClr val="FFC000"/>
                </a:solidFill>
              </a:rPr>
              <a:t>Горизонтальной асимптотой является прямая y = 0 при х стремящемся к минус бесконечности.</a:t>
            </a:r>
          </a:p>
          <a:p>
            <a:r>
              <a:rPr lang="ru-RU" dirty="0">
                <a:solidFill>
                  <a:srgbClr val="FFC000"/>
                </a:solidFill>
              </a:rPr>
              <a:t>Функция проходит через точку (0;1).</a:t>
            </a:r>
          </a:p>
        </p:txBody>
      </p:sp>
    </p:spTree>
    <p:extLst>
      <p:ext uri="{BB962C8B-B14F-4D97-AF65-F5344CB8AC3E}">
        <p14:creationId xmlns:p14="http://schemas.microsoft.com/office/powerpoint/2010/main" val="775344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примеры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1) Построить график функции y=2</a:t>
            </a:r>
            <a:r>
              <a:rPr lang="ru-RU" sz="1900" b="1" baseline="30000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. 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Найдем значения функции</a:t>
            </a:r>
          </a:p>
          <a:p>
            <a:pPr fontAlgn="base"/>
            <a:r>
              <a:rPr lang="ru-RU" sz="1900" dirty="0">
                <a:solidFill>
                  <a:srgbClr val="FFC000"/>
                </a:solidFill>
                <a:latin typeface="Arial"/>
              </a:rPr>
              <a:t>при х=0, х=±1, х=±2, х=±3.</a:t>
            </a: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=0,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0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=1;              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А.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=1,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1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=2;              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В.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=2,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2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=4;              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С.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=3,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 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3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=8;              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D.              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=-1,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 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-1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1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/</a:t>
            </a:r>
            <a:r>
              <a:rPr lang="ru-RU" sz="1900" baseline="-25000" dirty="0">
                <a:solidFill>
                  <a:srgbClr val="FFC000"/>
                </a:solidFill>
                <a:latin typeface="Arial"/>
              </a:rPr>
              <a:t>2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=0,5;  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K.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=-2,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 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-2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1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/</a:t>
            </a:r>
            <a:r>
              <a:rPr lang="ru-RU" sz="1900" baseline="-25000" dirty="0">
                <a:solidFill>
                  <a:srgbClr val="FFC000"/>
                </a:solidFill>
                <a:latin typeface="Arial"/>
              </a:rPr>
              <a:t>4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=0,25;  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M.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pPr fontAlgn="base"/>
            <a:r>
              <a:rPr lang="ru-RU" sz="1900" b="1" dirty="0">
                <a:solidFill>
                  <a:srgbClr val="FFC000"/>
                </a:solidFill>
                <a:latin typeface="Arial"/>
              </a:rPr>
              <a:t>x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=-3,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y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=2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-3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</a:t>
            </a:r>
            <a:r>
              <a:rPr lang="ru-RU" sz="1900" baseline="30000" dirty="0">
                <a:solidFill>
                  <a:srgbClr val="FFC000"/>
                </a:solidFill>
                <a:latin typeface="Arial"/>
              </a:rPr>
              <a:t>1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/</a:t>
            </a:r>
            <a:r>
              <a:rPr lang="ru-RU" sz="1900" baseline="-25000" dirty="0">
                <a:solidFill>
                  <a:srgbClr val="FFC000"/>
                </a:solidFill>
                <a:latin typeface="Arial"/>
              </a:rPr>
              <a:t>8</a:t>
            </a:r>
            <a:r>
              <a:rPr lang="ru-RU" sz="1900" dirty="0">
                <a:solidFill>
                  <a:srgbClr val="FFC000"/>
                </a:solidFill>
                <a:latin typeface="Arial"/>
              </a:rPr>
              <a:t>=0,125;   Точка </a:t>
            </a:r>
            <a:r>
              <a:rPr lang="ru-RU" sz="1900" b="1" dirty="0">
                <a:solidFill>
                  <a:srgbClr val="FFC000"/>
                </a:solidFill>
                <a:latin typeface="Arial"/>
              </a:rPr>
              <a:t>N.</a:t>
            </a:r>
            <a:endParaRPr lang="ru-RU" sz="1900" dirty="0">
              <a:solidFill>
                <a:srgbClr val="FFC000"/>
              </a:solidFill>
              <a:latin typeface="Arial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32856"/>
            <a:ext cx="357297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44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693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133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Показательная функция</vt:lpstr>
      <vt:lpstr>Показательная функция</vt:lpstr>
      <vt:lpstr>Свойства показательной функции с основанием меньшим единицы.</vt:lpstr>
      <vt:lpstr>Свойства показательной функции с основанием большим единицы.</vt:lpstr>
      <vt:lpstr>примеры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Показательная функция</dc:title>
  <dc:creator>егор жуков</dc:creator>
  <cp:lastModifiedBy>User</cp:lastModifiedBy>
  <cp:revision>10</cp:revision>
  <dcterms:created xsi:type="dcterms:W3CDTF">2014-12-28T10:33:47Z</dcterms:created>
  <dcterms:modified xsi:type="dcterms:W3CDTF">2015-10-20T05:03:01Z</dcterms:modified>
</cp:coreProperties>
</file>