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9"/>
  </p:notesMasterIdLst>
  <p:sldIdLst>
    <p:sldId id="281" r:id="rId2"/>
    <p:sldId id="256" r:id="rId3"/>
    <p:sldId id="257" r:id="rId4"/>
    <p:sldId id="258" r:id="rId5"/>
    <p:sldId id="266" r:id="rId6"/>
    <p:sldId id="263" r:id="rId7"/>
    <p:sldId id="259" r:id="rId8"/>
    <p:sldId id="260" r:id="rId9"/>
    <p:sldId id="262" r:id="rId10"/>
    <p:sldId id="264" r:id="rId11"/>
    <p:sldId id="265" r:id="rId12"/>
    <p:sldId id="267" r:id="rId13"/>
    <p:sldId id="279" r:id="rId14"/>
    <p:sldId id="280" r:id="rId15"/>
    <p:sldId id="268" r:id="rId16"/>
    <p:sldId id="278" r:id="rId17"/>
    <p:sldId id="269" r:id="rId18"/>
  </p:sldIdLst>
  <p:sldSz cx="9144000" cy="6858000" type="screen4x3"/>
  <p:notesSz cx="6834188" cy="99790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80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91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0688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71913" y="0"/>
            <a:ext cx="2960687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C262913-E877-4B3C-803B-D3D1EACF42A2}" type="datetimeFigureOut">
              <a:rPr lang="ru-RU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7713"/>
            <a:ext cx="4991100" cy="3743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4213" y="4740275"/>
            <a:ext cx="5467350" cy="44910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78963"/>
            <a:ext cx="2960688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71913" y="9478963"/>
            <a:ext cx="2960687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D8C65E8-4662-4666-81A0-FAA3FDE53F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Скругленный прямоугольник 9"/>
          <p:cNvGrpSpPr>
            <a:grpSpLocks/>
          </p:cNvGrpSpPr>
          <p:nvPr/>
        </p:nvGrpSpPr>
        <p:grpSpPr bwMode="auto">
          <a:xfrm>
            <a:off x="414338" y="427038"/>
            <a:ext cx="8315325" cy="3121025"/>
            <a:chOff x="261" y="269"/>
            <a:chExt cx="5238" cy="1966"/>
          </a:xfrm>
        </p:grpSpPr>
        <p:pic>
          <p:nvPicPr>
            <p:cNvPr id="7" name="Скругленный прямоугольник 9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61" y="269"/>
              <a:ext cx="5238" cy="19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 Box 4"/>
            <p:cNvSpPr txBox="1">
              <a:spLocks noChangeArrowheads="1"/>
            </p:cNvSpPr>
            <p:nvPr/>
          </p:nvSpPr>
          <p:spPr bwMode="auto">
            <a:xfrm>
              <a:off x="290" y="300"/>
              <a:ext cx="5180" cy="19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latin typeface="Verdana" pitchFamily="34" charset="0"/>
                <a:cs typeface="+mn-cs"/>
              </a:endParaRPr>
            </a:p>
          </p:txBody>
        </p:sp>
      </p:grp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8AB9B76-615A-4F85-B878-B4A6C94FB43C}" type="datetimeFigureOut">
              <a:rPr lang="ru-RU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B261C82-BB26-439C-91D8-AB51E8A04D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B5EEA-D358-4F1B-ACC5-C39E45508527}" type="datetimeFigureOut">
              <a:rPr lang="ru-RU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14B39-B6E2-4BD0-A2DD-9C67EB152F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96DB7-5F8D-4AC7-8DB1-ABFD2489417F}" type="datetimeFigureOut">
              <a:rPr lang="ru-RU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2DF299-0907-4A5E-B4F6-3A28B68FF6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554E9-6162-4327-85CA-6A9EA6AD0317}" type="datetimeFigureOut">
              <a:rPr lang="ru-RU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6A412-C008-484A-AEC6-5CD8AE1558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Скругленный прямоугольник 10"/>
          <p:cNvGrpSpPr>
            <a:grpSpLocks/>
          </p:cNvGrpSpPr>
          <p:nvPr/>
        </p:nvGrpSpPr>
        <p:grpSpPr bwMode="auto">
          <a:xfrm>
            <a:off x="414338" y="427038"/>
            <a:ext cx="8315325" cy="4352925"/>
            <a:chOff x="261" y="269"/>
            <a:chExt cx="5238" cy="2742"/>
          </a:xfrm>
        </p:grpSpPr>
        <p:pic>
          <p:nvPicPr>
            <p:cNvPr id="6" name="Скругленный прямоугольник 10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61" y="269"/>
              <a:ext cx="5238" cy="27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 Box 4"/>
            <p:cNvSpPr txBox="1">
              <a:spLocks noChangeArrowheads="1"/>
            </p:cNvSpPr>
            <p:nvPr/>
          </p:nvSpPr>
          <p:spPr bwMode="auto">
            <a:xfrm>
              <a:off x="281" y="291"/>
              <a:ext cx="5198" cy="2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latin typeface="Verdana" pitchFamily="34" charset="0"/>
                <a:cs typeface="+mn-cs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E3C662C-BC9B-4050-B4E7-020BD66501EA}" type="datetimeFigureOut">
              <a:rPr lang="ru-RU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CAD4389-C405-4D37-A0DC-E9FE0570BA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C56EA-29DB-4C7A-A4CA-D83525321324}" type="datetimeFigureOut">
              <a:rPr lang="ru-RU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C7146-6155-4AB5-BD06-808FF093F6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B16DB-91DE-4A79-AE24-3DD022C56C9F}" type="datetimeFigureOut">
              <a:rPr lang="ru-RU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79961-FCE6-4CBC-94E6-FED8994653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F950D9-E19B-441B-AF77-4A15866995DD}" type="datetimeFigureOut">
              <a:rPr lang="ru-RU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8EEC9-ACAE-48D4-B0D6-3613C2736E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FD4F011-681A-43C8-914D-2CC036A41F8A}" type="datetimeFigureOut">
              <a:rPr lang="ru-RU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B35FFB6-7DE4-4B28-9CD8-3D5AE492D9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6C9DA-D877-4CC6-9E3D-FD39D8BE90BA}" type="datetimeFigureOut">
              <a:rPr lang="ru-RU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B7BBB-3EE0-4406-BF55-885D758592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10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0512E31-4587-4D71-AB2B-FA5759680B05}" type="datetimeFigureOut">
              <a:rPr lang="ru-RU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AE31878-9EBB-41C8-A77F-BA8EC2C617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7" name="Скругленный прямоугольник 8"/>
          <p:cNvGrpSpPr>
            <a:grpSpLocks/>
          </p:cNvGrpSpPr>
          <p:nvPr/>
        </p:nvGrpSpPr>
        <p:grpSpPr bwMode="auto">
          <a:xfrm>
            <a:off x="414338" y="427038"/>
            <a:ext cx="8315325" cy="5497512"/>
            <a:chOff x="261" y="269"/>
            <a:chExt cx="5238" cy="3463"/>
          </a:xfrm>
        </p:grpSpPr>
        <p:pic>
          <p:nvPicPr>
            <p:cNvPr id="1033" name="Скругленный прямоугольник 8"/>
            <p:cNvPicPr>
              <a:picLocks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261" y="269"/>
              <a:ext cx="5238" cy="3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8" name="Text Box 4"/>
            <p:cNvSpPr txBox="1">
              <a:spLocks noChangeArrowheads="1"/>
            </p:cNvSpPr>
            <p:nvPr/>
          </p:nvSpPr>
          <p:spPr bwMode="auto">
            <a:xfrm>
              <a:off x="285" y="295"/>
              <a:ext cx="5190" cy="3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latin typeface="Verdana" pitchFamily="34" charset="0"/>
                <a:cs typeface="+mn-cs"/>
              </a:endParaRPr>
            </a:p>
          </p:txBody>
        </p:sp>
      </p:grp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9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81F811F7-8283-48C5-B313-85793FF9713B}" type="datetimeFigureOut">
              <a:rPr lang="ru-RU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798EF61A-2E77-4741-A6D8-18E2530F09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7" r:id="rId2"/>
    <p:sldLayoutId id="2147483709" r:id="rId3"/>
    <p:sldLayoutId id="2147483706" r:id="rId4"/>
    <p:sldLayoutId id="2147483705" r:id="rId5"/>
    <p:sldLayoutId id="2147483704" r:id="rId6"/>
    <p:sldLayoutId id="2147483710" r:id="rId7"/>
    <p:sldLayoutId id="2147483703" r:id="rId8"/>
    <p:sldLayoutId id="2147483711" r:id="rId9"/>
    <p:sldLayoutId id="2147483702" r:id="rId10"/>
    <p:sldLayoutId id="214748370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6278E6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278E6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278E6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278E6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278E6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6278E6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6278E6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6278E6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6278E6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23FEFF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23FEFF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B9FF23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13" y="1820863"/>
            <a:ext cx="7772400" cy="18288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600" dirty="0" smtClean="0"/>
              <a:t>Семья и школа </a:t>
            </a:r>
            <a:endParaRPr lang="ru-RU" sz="6600" dirty="0"/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088" y="4292600"/>
            <a:ext cx="7772400" cy="914400"/>
          </a:xfrm>
        </p:spPr>
        <p:txBody>
          <a:bodyPr/>
          <a:lstStyle/>
          <a:p>
            <a:pPr marL="36513" eaLnBrk="1" hangingPunct="1">
              <a:spcBef>
                <a:spcPct val="0"/>
              </a:spcBef>
            </a:pPr>
            <a:r>
              <a:rPr lang="ru-RU" sz="2800" smtClean="0">
                <a:solidFill>
                  <a:srgbClr val="5F7586"/>
                </a:solidFill>
                <a:latin typeface="Arial" charset="0"/>
              </a:rPr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Box 1"/>
          <p:cNvSpPr txBox="1">
            <a:spLocks noChangeArrowheads="1"/>
          </p:cNvSpPr>
          <p:nvPr/>
        </p:nvSpPr>
        <p:spPr bwMode="auto">
          <a:xfrm>
            <a:off x="539750" y="620713"/>
            <a:ext cx="80645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8000"/>
                </a:solidFill>
                <a:latin typeface="Verdana" pitchFamily="34" charset="0"/>
              </a:rPr>
              <a:t>«Вещные интересы» и забота о материальных выгодах для ребенка полностью отодвигает чувство ответственности и долга на второй план, отрицательно влияет на личность ребенка.  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0213" y="2559050"/>
            <a:ext cx="2686050" cy="367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1"/>
          <p:cNvSpPr txBox="1">
            <a:spLocks noChangeArrowheads="1"/>
          </p:cNvSpPr>
          <p:nvPr/>
        </p:nvSpPr>
        <p:spPr bwMode="auto">
          <a:xfrm>
            <a:off x="539750" y="549275"/>
            <a:ext cx="80645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00FF"/>
                </a:solidFill>
                <a:latin typeface="Verdana" pitchFamily="34" charset="0"/>
              </a:rPr>
              <a:t>Разумный контроль родителей помогает детям более ответственно относится к выполнению своих обязанностей, преодолевать отрицательные соблазны. </a:t>
            </a:r>
          </a:p>
          <a:p>
            <a:pPr algn="ctr"/>
            <a:endParaRPr lang="ru-RU" sz="2400" b="1">
              <a:solidFill>
                <a:srgbClr val="0000FF"/>
              </a:solidFill>
              <a:latin typeface="Verdana" pitchFamily="34" charset="0"/>
            </a:endParaRPr>
          </a:p>
          <a:p>
            <a:pPr algn="ctr"/>
            <a:r>
              <a:rPr lang="ru-RU" sz="2400" b="1">
                <a:solidFill>
                  <a:srgbClr val="0000FF"/>
                </a:solidFill>
                <a:latin typeface="Verdana" pitchFamily="34" charset="0"/>
              </a:rPr>
              <a:t>Родителям нужно и важно следить за соблюдением режима дня, знать – с кем дружат их дети, где и как проводят свой досуг, побуждать к выполнения своих школьных обязанностей и помощи по дому.  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675" y="4383088"/>
            <a:ext cx="2736850" cy="205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Прямоугольни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9900" y="384175"/>
            <a:ext cx="8320088" cy="111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TextBox 2"/>
          <p:cNvSpPr txBox="1">
            <a:spLocks noChangeArrowheads="1"/>
          </p:cNvSpPr>
          <p:nvPr/>
        </p:nvSpPr>
        <p:spPr bwMode="auto">
          <a:xfrm>
            <a:off x="642938" y="1252538"/>
            <a:ext cx="8064500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8000"/>
                </a:solidFill>
                <a:latin typeface="Verdana" pitchFamily="34" charset="0"/>
              </a:rPr>
              <a:t>- Несет ответственность за жизнь и здоровье обучающегося во время образовательного процесса (по законодательству РФ) </a:t>
            </a:r>
          </a:p>
          <a:p>
            <a:endParaRPr lang="ru-RU" sz="2400" b="1">
              <a:solidFill>
                <a:srgbClr val="008000"/>
              </a:solidFill>
              <a:latin typeface="Verdana" pitchFamily="34" charset="0"/>
            </a:endParaRPr>
          </a:p>
          <a:p>
            <a:pPr>
              <a:buFontTx/>
              <a:buChar char="-"/>
            </a:pPr>
            <a:r>
              <a:rPr lang="ru-RU" sz="2400" b="1">
                <a:solidFill>
                  <a:srgbClr val="008000"/>
                </a:solidFill>
                <a:latin typeface="Verdana" pitchFamily="34" charset="0"/>
              </a:rPr>
              <a:t>Организует учебно-воспитательный процесс в школе </a:t>
            </a:r>
          </a:p>
          <a:p>
            <a:pPr>
              <a:buFontTx/>
              <a:buChar char="-"/>
            </a:pPr>
            <a:endParaRPr lang="ru-RU" sz="2400" b="1">
              <a:solidFill>
                <a:srgbClr val="008000"/>
              </a:solidFill>
              <a:latin typeface="Verdana" pitchFamily="34" charset="0"/>
            </a:endParaRPr>
          </a:p>
          <a:p>
            <a:pPr>
              <a:buFontTx/>
              <a:buChar char="-"/>
            </a:pPr>
            <a:r>
              <a:rPr lang="ru-RU" sz="2400" b="1">
                <a:solidFill>
                  <a:srgbClr val="008000"/>
                </a:solidFill>
                <a:latin typeface="Verdana" pitchFamily="34" charset="0"/>
              </a:rPr>
              <a:t> Обеспечивает  обучающемуся приобретение знаний, умений и навыков в объеме общего образования, с выдачей, при условии успешной сдачи государственной итоговой аттестации, аттестата (свидетельства) государственного</a:t>
            </a:r>
            <a:r>
              <a:rPr lang="ru-RU" sz="2400">
                <a:latin typeface="Verdana" pitchFamily="34" charset="0"/>
              </a:rPr>
              <a:t> </a:t>
            </a:r>
            <a:r>
              <a:rPr lang="ru-RU" sz="2400" b="1">
                <a:solidFill>
                  <a:srgbClr val="008000"/>
                </a:solidFill>
                <a:latin typeface="Verdana" pitchFamily="34" charset="0"/>
              </a:rPr>
              <a:t>образца;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Прямоугольник 1"/>
          <p:cNvSpPr>
            <a:spLocks noChangeArrowheads="1"/>
          </p:cNvSpPr>
          <p:nvPr/>
        </p:nvSpPr>
        <p:spPr bwMode="auto">
          <a:xfrm>
            <a:off x="539750" y="549275"/>
            <a:ext cx="8135938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Verdana" pitchFamily="34" charset="0"/>
              </a:rPr>
              <a:t>- </a:t>
            </a:r>
            <a:r>
              <a:rPr lang="ru-RU" sz="2400" b="1">
                <a:solidFill>
                  <a:srgbClr val="008000"/>
                </a:solidFill>
                <a:latin typeface="Verdana" pitchFamily="34" charset="0"/>
              </a:rPr>
              <a:t>В рамках школы создает максимально благоприятные условия для умственного, нравственного, эмоционального и физического развития личности школьника, всестороннего развития его способностей.</a:t>
            </a:r>
          </a:p>
        </p:txBody>
      </p:sp>
      <p:sp>
        <p:nvSpPr>
          <p:cNvPr id="26626" name="Прямоугольник 2"/>
          <p:cNvSpPr>
            <a:spLocks noChangeArrowheads="1"/>
          </p:cNvSpPr>
          <p:nvPr/>
        </p:nvSpPr>
        <p:spPr bwMode="auto">
          <a:xfrm>
            <a:off x="539750" y="2708275"/>
            <a:ext cx="7993063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8000"/>
                </a:solidFill>
                <a:latin typeface="Verdana" pitchFamily="34" charset="0"/>
              </a:rPr>
              <a:t>- Адекватно  применяет формы, методы и средства организации образовательного процесса возрастным и психофизиологическим особенностям, склонностям, способностям, интересам обучающегося.</a:t>
            </a:r>
          </a:p>
        </p:txBody>
      </p:sp>
      <p:sp>
        <p:nvSpPr>
          <p:cNvPr id="26627" name="Прямоугольник 3"/>
          <p:cNvSpPr>
            <a:spLocks noChangeArrowheads="1"/>
          </p:cNvSpPr>
          <p:nvPr/>
        </p:nvSpPr>
        <p:spPr bwMode="auto">
          <a:xfrm>
            <a:off x="539750" y="4797425"/>
            <a:ext cx="8135938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8000"/>
                </a:solidFill>
                <a:latin typeface="Verdana" pitchFamily="34" charset="0"/>
              </a:rPr>
              <a:t>- Предоставляет обучающемуся дополнительные образовательные услуги: факультативы, предметные кружки, спортивные секции, социальную помощь.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Прямоугольник 1"/>
          <p:cNvSpPr>
            <a:spLocks noChangeArrowheads="1"/>
          </p:cNvSpPr>
          <p:nvPr/>
        </p:nvSpPr>
        <p:spPr bwMode="auto">
          <a:xfrm>
            <a:off x="539750" y="620713"/>
            <a:ext cx="82804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8000"/>
                </a:solidFill>
                <a:latin typeface="Verdana" pitchFamily="34" charset="0"/>
              </a:rPr>
              <a:t>- Организовывает (при необходимости) различные формы педагогической и психологической  поддержки для оказания помощи учащимся, не усваивающим (по объективным и уважительным причинам) учебную программу.</a:t>
            </a: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2928938"/>
            <a:ext cx="3903662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Box 1"/>
          <p:cNvSpPr txBox="1">
            <a:spLocks noChangeArrowheads="1"/>
          </p:cNvSpPr>
          <p:nvPr/>
        </p:nvSpPr>
        <p:spPr bwMode="auto">
          <a:xfrm>
            <a:off x="611188" y="692150"/>
            <a:ext cx="7993062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8000"/>
                </a:solidFill>
                <a:latin typeface="Verdana" pitchFamily="34" charset="0"/>
              </a:rPr>
              <a:t>Союз </a:t>
            </a:r>
            <a:r>
              <a:rPr lang="ru-RU" sz="2400" b="1">
                <a:solidFill>
                  <a:srgbClr val="FF0066"/>
                </a:solidFill>
                <a:latin typeface="Verdana" pitchFamily="34" charset="0"/>
              </a:rPr>
              <a:t>«ШКОЛА-УЧЕНИК-СЕМЬЯ»</a:t>
            </a:r>
            <a:r>
              <a:rPr lang="ru-RU" sz="2400" b="1">
                <a:solidFill>
                  <a:srgbClr val="008000"/>
                </a:solidFill>
                <a:latin typeface="Verdana" pitchFamily="34" charset="0"/>
              </a:rPr>
              <a:t> направлен на благополучие и гармоничное развитие личности школьника, на сохранение желания учиться, на укрепление веры в себя. </a:t>
            </a:r>
          </a:p>
          <a:p>
            <a:endParaRPr lang="ru-RU" sz="2400" b="1">
              <a:solidFill>
                <a:srgbClr val="008000"/>
              </a:solidFill>
              <a:latin typeface="Verdana" pitchFamily="34" charset="0"/>
            </a:endParaRPr>
          </a:p>
          <a:p>
            <a:pPr algn="ctr"/>
            <a:r>
              <a:rPr lang="ru-RU" sz="2400" b="1">
                <a:solidFill>
                  <a:srgbClr val="008000"/>
                </a:solidFill>
                <a:latin typeface="Verdana" pitchFamily="34" charset="0"/>
              </a:rPr>
              <a:t>Это сотрудничество – результат огромных усилий и творчества двух сторон – </a:t>
            </a:r>
          </a:p>
          <a:p>
            <a:pPr algn="ctr"/>
            <a:r>
              <a:rPr lang="ru-RU" sz="2400" b="1">
                <a:solidFill>
                  <a:srgbClr val="008000"/>
                </a:solidFill>
                <a:latin typeface="Verdana" pitchFamily="34" charset="0"/>
              </a:rPr>
              <a:t>школы и семьи.  </a:t>
            </a:r>
          </a:p>
          <a:p>
            <a:endParaRPr lang="ru-RU" sz="2400" b="1">
              <a:solidFill>
                <a:srgbClr val="008000"/>
              </a:solidFill>
              <a:latin typeface="Verdana" pitchFamily="34" charset="0"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0338" y="3860800"/>
            <a:ext cx="3649662" cy="243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Овал 33"/>
          <p:cNvSpPr/>
          <p:nvPr/>
        </p:nvSpPr>
        <p:spPr>
          <a:xfrm>
            <a:off x="827088" y="546100"/>
            <a:ext cx="7273925" cy="5907088"/>
          </a:xfrm>
          <a:prstGeom prst="ellipse">
            <a:avLst/>
          </a:prstGeom>
          <a:ln w="1905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298825" y="582613"/>
            <a:ext cx="1657350" cy="1223962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298825" y="2636838"/>
            <a:ext cx="2065338" cy="1368425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724525" y="3768725"/>
            <a:ext cx="2087563" cy="131603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331913" y="3860800"/>
            <a:ext cx="1655762" cy="1223963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300788" y="765175"/>
            <a:ext cx="2159000" cy="1871663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68313" y="546100"/>
            <a:ext cx="2159000" cy="1871663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048000" y="4724400"/>
            <a:ext cx="2159000" cy="187325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705" name="TextBox 12"/>
          <p:cNvSpPr txBox="1">
            <a:spLocks noChangeArrowheads="1"/>
          </p:cNvSpPr>
          <p:nvPr/>
        </p:nvSpPr>
        <p:spPr bwMode="auto">
          <a:xfrm>
            <a:off x="3368675" y="2951163"/>
            <a:ext cx="1925638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>
                <a:latin typeface="Verdana" pitchFamily="34" charset="0"/>
              </a:rPr>
              <a:t>Психологически здоровая личность</a:t>
            </a:r>
          </a:p>
        </p:txBody>
      </p:sp>
      <p:sp>
        <p:nvSpPr>
          <p:cNvPr id="29706" name="TextBox 13"/>
          <p:cNvSpPr txBox="1">
            <a:spLocks noChangeArrowheads="1"/>
          </p:cNvSpPr>
          <p:nvPr/>
        </p:nvSpPr>
        <p:spPr bwMode="auto">
          <a:xfrm>
            <a:off x="1265238" y="4284663"/>
            <a:ext cx="17891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Verdana" pitchFamily="34" charset="0"/>
              </a:rPr>
              <a:t>диалог</a:t>
            </a:r>
          </a:p>
        </p:txBody>
      </p:sp>
      <p:sp>
        <p:nvSpPr>
          <p:cNvPr id="29707" name="TextBox 14"/>
          <p:cNvSpPr txBox="1">
            <a:spLocks noChangeArrowheads="1"/>
          </p:cNvSpPr>
          <p:nvPr/>
        </p:nvSpPr>
        <p:spPr bwMode="auto">
          <a:xfrm>
            <a:off x="3249613" y="835025"/>
            <a:ext cx="17875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Verdana" pitchFamily="34" charset="0"/>
              </a:rPr>
              <a:t>Отказ от насилия</a:t>
            </a:r>
          </a:p>
        </p:txBody>
      </p:sp>
      <p:sp>
        <p:nvSpPr>
          <p:cNvPr id="29708" name="TextBox 15"/>
          <p:cNvSpPr txBox="1">
            <a:spLocks noChangeArrowheads="1"/>
          </p:cNvSpPr>
          <p:nvPr/>
        </p:nvSpPr>
        <p:spPr bwMode="auto">
          <a:xfrm>
            <a:off x="5730875" y="4241800"/>
            <a:ext cx="20812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Verdana" pitchFamily="34" charset="0"/>
              </a:rPr>
              <a:t>сотрудничество</a:t>
            </a:r>
          </a:p>
        </p:txBody>
      </p:sp>
      <p:sp>
        <p:nvSpPr>
          <p:cNvPr id="29709" name="TextBox 16"/>
          <p:cNvSpPr txBox="1">
            <a:spLocks noChangeArrowheads="1"/>
          </p:cNvSpPr>
          <p:nvPr/>
        </p:nvSpPr>
        <p:spPr bwMode="auto">
          <a:xfrm>
            <a:off x="654050" y="1160463"/>
            <a:ext cx="17875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Verdana" pitchFamily="34" charset="0"/>
              </a:rPr>
              <a:t>Референтная значимость</a:t>
            </a:r>
          </a:p>
        </p:txBody>
      </p:sp>
      <p:sp>
        <p:nvSpPr>
          <p:cNvPr id="29710" name="TextBox 17"/>
          <p:cNvSpPr txBox="1">
            <a:spLocks noChangeArrowheads="1"/>
          </p:cNvSpPr>
          <p:nvPr/>
        </p:nvSpPr>
        <p:spPr bwMode="auto">
          <a:xfrm>
            <a:off x="6486525" y="1119188"/>
            <a:ext cx="17875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Verdana" pitchFamily="34" charset="0"/>
              </a:rPr>
              <a:t>Потребность в общении и доверии</a:t>
            </a:r>
          </a:p>
        </p:txBody>
      </p:sp>
      <p:sp>
        <p:nvSpPr>
          <p:cNvPr id="29711" name="TextBox 18"/>
          <p:cNvSpPr txBox="1">
            <a:spLocks noChangeArrowheads="1"/>
          </p:cNvSpPr>
          <p:nvPr/>
        </p:nvSpPr>
        <p:spPr bwMode="auto">
          <a:xfrm>
            <a:off x="2995613" y="5337175"/>
            <a:ext cx="2298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Verdana" pitchFamily="34" charset="0"/>
              </a:rPr>
              <a:t>Психологическая защищенность</a:t>
            </a:r>
          </a:p>
        </p:txBody>
      </p:sp>
      <p:cxnSp>
        <p:nvCxnSpPr>
          <p:cNvPr id="21" name="Прямая со стрелкой 20"/>
          <p:cNvCxnSpPr/>
          <p:nvPr/>
        </p:nvCxnSpPr>
        <p:spPr>
          <a:xfrm>
            <a:off x="4127500" y="1806575"/>
            <a:ext cx="0" cy="83026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V="1">
            <a:off x="2987675" y="3768725"/>
            <a:ext cx="381000" cy="23653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5364163" y="3690938"/>
            <a:ext cx="431800" cy="31432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>
            <a:off x="2159000" y="1700213"/>
            <a:ext cx="1209675" cy="206851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stCxn id="29706" idx="3"/>
          </p:cNvCxnSpPr>
          <p:nvPr/>
        </p:nvCxnSpPr>
        <p:spPr>
          <a:xfrm>
            <a:off x="3054350" y="4468813"/>
            <a:ext cx="252571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4956175" y="1700213"/>
            <a:ext cx="1530350" cy="199072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7038" y="4868863"/>
            <a:ext cx="3097212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TextBox 1"/>
          <p:cNvSpPr txBox="1">
            <a:spLocks noChangeArrowheads="1"/>
          </p:cNvSpPr>
          <p:nvPr/>
        </p:nvSpPr>
        <p:spPr bwMode="auto">
          <a:xfrm>
            <a:off x="611188" y="476250"/>
            <a:ext cx="7993062" cy="447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66"/>
                </a:solidFill>
                <a:latin typeface="Verdana" pitchFamily="34" charset="0"/>
              </a:rPr>
              <a:t>Школа – дом второй, семья вторая, </a:t>
            </a:r>
          </a:p>
          <a:p>
            <a:r>
              <a:rPr lang="ru-RU" sz="3200" b="1">
                <a:solidFill>
                  <a:srgbClr val="FF0066"/>
                </a:solidFill>
                <a:latin typeface="Verdana" pitchFamily="34" charset="0"/>
              </a:rPr>
              <a:t>Поэтому и связаны они. </a:t>
            </a:r>
          </a:p>
          <a:p>
            <a:r>
              <a:rPr lang="ru-RU" sz="3200" b="1">
                <a:solidFill>
                  <a:srgbClr val="FF0066"/>
                </a:solidFill>
                <a:latin typeface="Verdana" pitchFamily="34" charset="0"/>
              </a:rPr>
              <a:t>Ведь семье в учебе роль большая </a:t>
            </a:r>
          </a:p>
          <a:p>
            <a:r>
              <a:rPr lang="ru-RU" sz="3200" b="1">
                <a:solidFill>
                  <a:srgbClr val="FF0066"/>
                </a:solidFill>
                <a:latin typeface="Verdana" pitchFamily="34" charset="0"/>
              </a:rPr>
              <a:t>Стала отводиться в наши дни. </a:t>
            </a:r>
          </a:p>
          <a:p>
            <a:endParaRPr lang="ru-RU" sz="3200" b="1">
              <a:solidFill>
                <a:srgbClr val="FF0066"/>
              </a:solidFill>
              <a:latin typeface="Verdana" pitchFamily="34" charset="0"/>
            </a:endParaRPr>
          </a:p>
          <a:p>
            <a:r>
              <a:rPr lang="ru-RU" sz="3200" b="1">
                <a:solidFill>
                  <a:srgbClr val="FF0066"/>
                </a:solidFill>
                <a:latin typeface="Verdana" pitchFamily="34" charset="0"/>
              </a:rPr>
              <a:t>Эта связь все крепче и сильнее,</a:t>
            </a:r>
          </a:p>
          <a:p>
            <a:r>
              <a:rPr lang="ru-RU" sz="3200" b="1">
                <a:solidFill>
                  <a:srgbClr val="FF0066"/>
                </a:solidFill>
                <a:latin typeface="Verdana" pitchFamily="34" charset="0"/>
              </a:rPr>
              <a:t>И растет, и крепнет с каждым днем.</a:t>
            </a:r>
          </a:p>
          <a:p>
            <a:r>
              <a:rPr lang="ru-RU" sz="3200" b="1">
                <a:solidFill>
                  <a:srgbClr val="FF0066"/>
                </a:solidFill>
                <a:latin typeface="Verdana" pitchFamily="34" charset="0"/>
              </a:rPr>
              <a:t>И учиться проще, веселее </a:t>
            </a:r>
          </a:p>
          <a:p>
            <a:r>
              <a:rPr lang="ru-RU" sz="3200" b="1">
                <a:solidFill>
                  <a:srgbClr val="FF0066"/>
                </a:solidFill>
                <a:latin typeface="Verdana" pitchFamily="34" charset="0"/>
              </a:rPr>
              <a:t>Если в тесной дружбе мы живем.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Прямоугольни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22363" y="692150"/>
            <a:ext cx="8021637" cy="452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4373563"/>
            <a:ext cx="2592387" cy="185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1"/>
          <p:cNvSpPr txBox="1">
            <a:spLocks noChangeArrowheads="1"/>
          </p:cNvSpPr>
          <p:nvPr/>
        </p:nvSpPr>
        <p:spPr bwMode="auto">
          <a:xfrm>
            <a:off x="323850" y="476250"/>
            <a:ext cx="7921625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latin typeface="Verdana" pitchFamily="34" charset="0"/>
              </a:rPr>
              <a:t>Семья занимает центральное место в воспитании ребенка</a:t>
            </a:r>
            <a:r>
              <a:rPr lang="ru-RU" sz="2400">
                <a:solidFill>
                  <a:srgbClr val="0000FF"/>
                </a:solidFill>
                <a:latin typeface="Verdana" pitchFamily="34" charset="0"/>
              </a:rPr>
              <a:t>, играет основную роль в формировании мировоззрения и нравственных норм поведения ребенка. </a:t>
            </a:r>
          </a:p>
          <a:p>
            <a:endParaRPr lang="ru-RU" sz="2400">
              <a:solidFill>
                <a:srgbClr val="0000FF"/>
              </a:solidFill>
              <a:latin typeface="Verdana" pitchFamily="34" charset="0"/>
            </a:endParaRPr>
          </a:p>
          <a:p>
            <a:r>
              <a:rPr lang="ru-RU" sz="2400">
                <a:solidFill>
                  <a:srgbClr val="0000FF"/>
                </a:solidFill>
                <a:latin typeface="Verdana" pitchFamily="34" charset="0"/>
              </a:rPr>
              <a:t>Семья – ячейка школьного коллектива. </a:t>
            </a:r>
          </a:p>
          <a:p>
            <a:endParaRPr lang="ru-RU" sz="2400">
              <a:solidFill>
                <a:srgbClr val="0000FF"/>
              </a:solidFill>
              <a:latin typeface="Verdana" pitchFamily="34" charset="0"/>
            </a:endParaRPr>
          </a:p>
          <a:p>
            <a:r>
              <a:rPr lang="ru-RU" sz="2400" b="1">
                <a:solidFill>
                  <a:srgbClr val="0000FF"/>
                </a:solidFill>
                <a:latin typeface="Verdana" pitchFamily="34" charset="0"/>
              </a:rPr>
              <a:t>Взаимодействие школы и семьи в воспитании ребенка необходимо</a:t>
            </a:r>
            <a:r>
              <a:rPr lang="ru-RU" sz="2400">
                <a:solidFill>
                  <a:srgbClr val="0000FF"/>
                </a:solidFill>
                <a:latin typeface="Verdana" pitchFamily="34" charset="0"/>
              </a:rPr>
              <a:t>, поскольку родители хотят видеть своих детей достойными гражданами нашего общества. </a:t>
            </a:r>
          </a:p>
          <a:p>
            <a:endParaRPr lang="ru-RU" sz="2400">
              <a:solidFill>
                <a:srgbClr val="0000FF"/>
              </a:solidFill>
              <a:latin typeface="Verdana" pitchFamily="34" charset="0"/>
            </a:endParaRPr>
          </a:p>
          <a:p>
            <a:r>
              <a:rPr lang="ru-RU" sz="2400">
                <a:solidFill>
                  <a:srgbClr val="0000FF"/>
                </a:solidFill>
                <a:latin typeface="Verdana" pitchFamily="34" charset="0"/>
              </a:rPr>
              <a:t>Без помощи друг друга невозможно обеспечить высоких результатов в воспитании.</a:t>
            </a:r>
          </a:p>
          <a:p>
            <a:endParaRPr lang="ru-RU" sz="2400">
              <a:solidFill>
                <a:srgbClr val="0000FF"/>
              </a:solidFill>
              <a:latin typeface="Verdana" pitchFamily="34" charset="0"/>
            </a:endParaRPr>
          </a:p>
          <a:p>
            <a:endParaRPr lang="ru-RU" sz="2400">
              <a:solidFill>
                <a:srgbClr val="0000FF"/>
              </a:solidFill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1"/>
          <p:cNvSpPr txBox="1">
            <a:spLocks noChangeArrowheads="1"/>
          </p:cNvSpPr>
          <p:nvPr/>
        </p:nvSpPr>
        <p:spPr bwMode="auto">
          <a:xfrm>
            <a:off x="468313" y="923925"/>
            <a:ext cx="7920037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solidFill>
                  <a:srgbClr val="008000"/>
                </a:solidFill>
                <a:latin typeface="Verdana" pitchFamily="34" charset="0"/>
              </a:rPr>
              <a:t>Главное условие взаимодействия – полное представление о функциях и содержании деятельности друг друга. </a:t>
            </a:r>
          </a:p>
          <a:p>
            <a:endParaRPr lang="ru-RU" sz="2800">
              <a:solidFill>
                <a:srgbClr val="008000"/>
              </a:solidFill>
              <a:latin typeface="Verdana" pitchFamily="34" charset="0"/>
            </a:endParaRPr>
          </a:p>
          <a:p>
            <a:endParaRPr lang="ru-RU" sz="2800">
              <a:solidFill>
                <a:srgbClr val="008000"/>
              </a:solidFill>
              <a:latin typeface="Verdana" pitchFamily="34" charset="0"/>
            </a:endParaRPr>
          </a:p>
        </p:txBody>
      </p:sp>
      <p:pic>
        <p:nvPicPr>
          <p:cNvPr id="1741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84488" y="2997200"/>
            <a:ext cx="3760787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1"/>
          <p:cNvSpPr txBox="1">
            <a:spLocks noChangeArrowheads="1"/>
          </p:cNvSpPr>
          <p:nvPr/>
        </p:nvSpPr>
        <p:spPr bwMode="auto">
          <a:xfrm>
            <a:off x="468313" y="476250"/>
            <a:ext cx="8353425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8000"/>
                </a:solidFill>
                <a:latin typeface="Verdana" pitchFamily="34" charset="0"/>
              </a:rPr>
              <a:t>ШКОЛА</a:t>
            </a:r>
            <a:r>
              <a:rPr lang="ru-RU" sz="2400">
                <a:latin typeface="Verdana" pitchFamily="34" charset="0"/>
              </a:rPr>
              <a:t> – </a:t>
            </a:r>
            <a:r>
              <a:rPr lang="ru-RU" sz="2400" b="1">
                <a:latin typeface="Verdana" pitchFamily="34" charset="0"/>
              </a:rPr>
              <a:t>общественное учреждение, основой которого является социальная норма, место, где жизнь ребенка подчинена этим нормам. Школа вводит ребенка в контекст культуры и социальных отношений, опираясь на глубочайшее и первоочередное влияние семьи. </a:t>
            </a:r>
          </a:p>
          <a:p>
            <a:endParaRPr lang="ru-RU" sz="2400" b="1">
              <a:latin typeface="Verdana" pitchFamily="34" charset="0"/>
            </a:endParaRPr>
          </a:p>
          <a:p>
            <a:r>
              <a:rPr lang="ru-RU" sz="2400" b="1">
                <a:solidFill>
                  <a:srgbClr val="008000"/>
                </a:solidFill>
                <a:latin typeface="Verdana" pitchFamily="34" charset="0"/>
              </a:rPr>
              <a:t>СЕМЬЯ</a:t>
            </a:r>
            <a:r>
              <a:rPr lang="ru-RU" sz="2400">
                <a:latin typeface="Verdana" pitchFamily="34" charset="0"/>
              </a:rPr>
              <a:t> – </a:t>
            </a:r>
            <a:r>
              <a:rPr lang="ru-RU" sz="2400" b="1">
                <a:latin typeface="Verdana" pitchFamily="34" charset="0"/>
              </a:rPr>
              <a:t>любовь: супружеская, родительская, детская, родственная. Объединение людей, ревностно защищающее.  </a:t>
            </a:r>
          </a:p>
          <a:p>
            <a:endParaRPr lang="ru-RU" sz="2400" b="1">
              <a:latin typeface="Verdana" pitchFamily="34" charset="0"/>
            </a:endParaRPr>
          </a:p>
          <a:p>
            <a:endParaRPr lang="ru-RU" sz="2400" b="1">
              <a:latin typeface="Verdana" pitchFamily="34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0200" y="4076700"/>
            <a:ext cx="3990975" cy="213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1"/>
          <p:cNvSpPr txBox="1">
            <a:spLocks noChangeArrowheads="1"/>
          </p:cNvSpPr>
          <p:nvPr/>
        </p:nvSpPr>
        <p:spPr bwMode="auto">
          <a:xfrm>
            <a:off x="539750" y="549275"/>
            <a:ext cx="8135938" cy="605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8000"/>
                </a:solidFill>
                <a:latin typeface="Verdana" pitchFamily="34" charset="0"/>
              </a:rPr>
              <a:t>Задачи сотрудничества «Семья и Школа»:  </a:t>
            </a:r>
          </a:p>
          <a:p>
            <a:endParaRPr lang="ru-RU" sz="2800" b="1">
              <a:solidFill>
                <a:srgbClr val="0000FF"/>
              </a:solidFill>
              <a:latin typeface="Verdana" pitchFamily="34" charset="0"/>
            </a:endParaRPr>
          </a:p>
          <a:p>
            <a:pPr>
              <a:buFont typeface="Verdana" pitchFamily="34" charset="0"/>
              <a:buAutoNum type="arabicPeriod"/>
            </a:pPr>
            <a:r>
              <a:rPr lang="ru-RU" sz="2400" b="1">
                <a:solidFill>
                  <a:srgbClr val="0000FF"/>
                </a:solidFill>
                <a:latin typeface="Verdana" pitchFamily="34" charset="0"/>
              </a:rPr>
              <a:t>Сделать школу и семью союзниками в воспитании детей; </a:t>
            </a:r>
          </a:p>
          <a:p>
            <a:pPr>
              <a:buFont typeface="Verdana" pitchFamily="34" charset="0"/>
              <a:buAutoNum type="arabicPeriod"/>
            </a:pPr>
            <a:endParaRPr lang="ru-RU" sz="2400" b="1">
              <a:solidFill>
                <a:srgbClr val="0000FF"/>
              </a:solidFill>
              <a:latin typeface="Verdana" pitchFamily="34" charset="0"/>
            </a:endParaRPr>
          </a:p>
          <a:p>
            <a:pPr>
              <a:buFont typeface="Verdana" pitchFamily="34" charset="0"/>
              <a:buAutoNum type="arabicPeriod"/>
            </a:pPr>
            <a:r>
              <a:rPr lang="ru-RU" sz="2400" b="1">
                <a:solidFill>
                  <a:srgbClr val="0000FF"/>
                </a:solidFill>
                <a:latin typeface="Verdana" pitchFamily="34" charset="0"/>
              </a:rPr>
              <a:t>Обеспечивать взаимопонимание и согласованность действий школы и семьи (осуществлять комплексный подход); </a:t>
            </a:r>
          </a:p>
          <a:p>
            <a:pPr>
              <a:buFont typeface="Verdana" pitchFamily="34" charset="0"/>
              <a:buAutoNum type="arabicPeriod"/>
            </a:pPr>
            <a:endParaRPr lang="ru-RU" sz="2400" b="1">
              <a:solidFill>
                <a:srgbClr val="0000FF"/>
              </a:solidFill>
              <a:latin typeface="Verdana" pitchFamily="34" charset="0"/>
            </a:endParaRPr>
          </a:p>
          <a:p>
            <a:pPr>
              <a:buFont typeface="Verdana" pitchFamily="34" charset="0"/>
              <a:buAutoNum type="arabicPeriod"/>
            </a:pPr>
            <a:r>
              <a:rPr lang="ru-RU" sz="2400" b="1">
                <a:solidFill>
                  <a:srgbClr val="0000FF"/>
                </a:solidFill>
                <a:latin typeface="Verdana" pitchFamily="34" charset="0"/>
              </a:rPr>
              <a:t>Нейтрализовывать возможные негативные влияния на ребенка; </a:t>
            </a:r>
          </a:p>
          <a:p>
            <a:pPr>
              <a:buFont typeface="Verdana" pitchFamily="34" charset="0"/>
              <a:buAutoNum type="arabicPeriod"/>
            </a:pPr>
            <a:endParaRPr lang="ru-RU" sz="2400" b="1">
              <a:solidFill>
                <a:srgbClr val="0000FF"/>
              </a:solidFill>
              <a:latin typeface="Verdana" pitchFamily="34" charset="0"/>
            </a:endParaRPr>
          </a:p>
          <a:p>
            <a:pPr>
              <a:buFont typeface="Verdana" pitchFamily="34" charset="0"/>
              <a:buAutoNum type="arabicPeriod"/>
            </a:pPr>
            <a:r>
              <a:rPr lang="ru-RU" sz="2400" b="1">
                <a:solidFill>
                  <a:srgbClr val="0000FF"/>
                </a:solidFill>
                <a:latin typeface="Verdana" pitchFamily="34" charset="0"/>
              </a:rPr>
              <a:t>Компенсировать и корректировать семейное воспитание совместными усилиями: выявлять, поддерживать, развивать </a:t>
            </a:r>
          </a:p>
          <a:p>
            <a:pPr>
              <a:buFont typeface="Verdana" pitchFamily="34" charset="0"/>
              <a:buAutoNum type="arabicPeriod"/>
            </a:pPr>
            <a:endParaRPr lang="ru-RU" sz="2400" b="1">
              <a:solidFill>
                <a:srgbClr val="0000FF"/>
              </a:solidFill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Прямоугольни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6900" y="165100"/>
            <a:ext cx="8077200" cy="112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TextBox 2"/>
          <p:cNvSpPr txBox="1">
            <a:spLocks noChangeArrowheads="1"/>
          </p:cNvSpPr>
          <p:nvPr/>
        </p:nvSpPr>
        <p:spPr bwMode="auto">
          <a:xfrm>
            <a:off x="611188" y="981075"/>
            <a:ext cx="8064500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8000"/>
                </a:solidFill>
                <a:latin typeface="Verdana" pitchFamily="34" charset="0"/>
              </a:rPr>
              <a:t>Из конституции и семейного кодекса РФ:</a:t>
            </a:r>
            <a:r>
              <a:rPr lang="ru-RU" sz="2400" b="1">
                <a:latin typeface="Verdana" pitchFamily="34" charset="0"/>
              </a:rPr>
              <a:t> </a:t>
            </a:r>
          </a:p>
          <a:p>
            <a:endParaRPr lang="ru-RU" sz="2400">
              <a:latin typeface="Verdana" pitchFamily="34" charset="0"/>
            </a:endParaRPr>
          </a:p>
          <a:p>
            <a:r>
              <a:rPr lang="ru-RU" sz="2400" b="1">
                <a:latin typeface="Verdana" pitchFamily="34" charset="0"/>
              </a:rPr>
              <a:t>Воспитание детей – конституционная обязанность родителей. Они призваны:</a:t>
            </a:r>
            <a:br>
              <a:rPr lang="ru-RU" sz="2400" b="1">
                <a:latin typeface="Verdana" pitchFamily="34" charset="0"/>
              </a:rPr>
            </a:br>
            <a:endParaRPr lang="ru-RU" sz="2400" b="1">
              <a:latin typeface="Verdana" pitchFamily="34" charset="0"/>
            </a:endParaRPr>
          </a:p>
          <a:p>
            <a:pPr>
              <a:buFontTx/>
              <a:buChar char="-"/>
            </a:pPr>
            <a:r>
              <a:rPr lang="ru-RU" sz="2400" b="1">
                <a:latin typeface="Verdana" pitchFamily="34" charset="0"/>
              </a:rPr>
              <a:t>всемерно укреплять авторитет взрослого, </a:t>
            </a:r>
          </a:p>
          <a:p>
            <a:pPr>
              <a:buFontTx/>
              <a:buChar char="-"/>
            </a:pPr>
            <a:r>
              <a:rPr lang="ru-RU" sz="2400" b="1">
                <a:latin typeface="Verdana" pitchFamily="34" charset="0"/>
              </a:rPr>
              <a:t>воспитывать детей в духе уважения и любви к труду, </a:t>
            </a:r>
          </a:p>
          <a:p>
            <a:pPr>
              <a:buFontTx/>
              <a:buChar char="-"/>
            </a:pPr>
            <a:r>
              <a:rPr lang="ru-RU" sz="2400" b="1">
                <a:latin typeface="Verdana" pitchFamily="34" charset="0"/>
              </a:rPr>
              <a:t>подготавливать их к общественно полезной деятельности, </a:t>
            </a:r>
          </a:p>
          <a:p>
            <a:pPr>
              <a:buFontTx/>
              <a:buChar char="-"/>
            </a:pPr>
            <a:r>
              <a:rPr lang="ru-RU" sz="2400" b="1">
                <a:latin typeface="Verdana" pitchFamily="34" charset="0"/>
              </a:rPr>
              <a:t>приучать к дисциплине, </a:t>
            </a:r>
          </a:p>
          <a:p>
            <a:pPr>
              <a:buFontTx/>
              <a:buChar char="-"/>
            </a:pPr>
            <a:r>
              <a:rPr lang="ru-RU" sz="2400" b="1">
                <a:latin typeface="Verdana" pitchFamily="34" charset="0"/>
              </a:rPr>
              <a:t>заботиться о развитии и укреплении физического и психического здоровья, </a:t>
            </a:r>
          </a:p>
          <a:p>
            <a:pPr>
              <a:buFontTx/>
              <a:buChar char="-"/>
            </a:pPr>
            <a:r>
              <a:rPr lang="ru-RU" sz="2400" b="1">
                <a:latin typeface="Verdana" pitchFamily="34" charset="0"/>
              </a:rPr>
              <a:t>стимулировать к осознанному выбору профессии.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2"/>
          <p:cNvSpPr txBox="1">
            <a:spLocks noChangeArrowheads="1"/>
          </p:cNvSpPr>
          <p:nvPr/>
        </p:nvSpPr>
        <p:spPr bwMode="auto">
          <a:xfrm>
            <a:off x="609600" y="1268413"/>
            <a:ext cx="7920038" cy="240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rgbClr val="008000"/>
                </a:solidFill>
                <a:latin typeface="Verdana" pitchFamily="34" charset="0"/>
              </a:rPr>
              <a:t>Основы личностного развития человека закладываются в семье в раннем детстве. </a:t>
            </a:r>
          </a:p>
          <a:p>
            <a:pPr algn="ctr"/>
            <a:endParaRPr lang="ru-RU" sz="3200">
              <a:solidFill>
                <a:srgbClr val="008000"/>
              </a:solidFill>
              <a:latin typeface="Verdana" pitchFamily="34" charset="0"/>
            </a:endParaRPr>
          </a:p>
          <a:p>
            <a:pPr algn="ctr"/>
            <a:endParaRPr lang="ru-RU" sz="2400">
              <a:latin typeface="Verdana" pitchFamily="34" charset="0"/>
            </a:endParaRPr>
          </a:p>
        </p:txBody>
      </p:sp>
      <p:pic>
        <p:nvPicPr>
          <p:cNvPr id="2150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3289300"/>
            <a:ext cx="303847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3106738"/>
            <a:ext cx="285750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1"/>
          <p:cNvSpPr txBox="1">
            <a:spLocks noChangeArrowheads="1"/>
          </p:cNvSpPr>
          <p:nvPr/>
        </p:nvSpPr>
        <p:spPr bwMode="auto">
          <a:xfrm>
            <a:off x="611188" y="620713"/>
            <a:ext cx="7993062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Verdana" pitchFamily="34" charset="0"/>
              </a:rPr>
              <a:t>Если родители пользуются авторитетом у детей, показывают им образцы нравственной культуры и постоянной работы над собой, то слова родителей имеют большой вес и побуждают школьников добросовестно выполнять свои обязанности</a:t>
            </a:r>
            <a:r>
              <a:rPr lang="ru-RU" sz="2400">
                <a:latin typeface="Verdana" pitchFamily="34" charset="0"/>
              </a:rPr>
              <a:t>. </a:t>
            </a:r>
          </a:p>
          <a:p>
            <a:endParaRPr lang="ru-RU" sz="2400">
              <a:latin typeface="Verdana" pitchFamily="34" charset="0"/>
            </a:endParaRPr>
          </a:p>
          <a:p>
            <a:endParaRPr lang="ru-RU" sz="2400">
              <a:latin typeface="Verdana" pitchFamily="34" charset="0"/>
            </a:endParaRPr>
          </a:p>
          <a:p>
            <a:endParaRPr lang="ru-RU" sz="2400">
              <a:latin typeface="Verdana" pitchFamily="34" charset="0"/>
            </a:endParaRPr>
          </a:p>
          <a:p>
            <a:endParaRPr lang="ru-RU" sz="2400">
              <a:latin typeface="Verdana" pitchFamily="34" charset="0"/>
            </a:endParaRPr>
          </a:p>
          <a:p>
            <a:r>
              <a:rPr lang="ru-RU" sz="2400" b="1">
                <a:latin typeface="Verdana" pitchFamily="34" charset="0"/>
              </a:rPr>
              <a:t>Обстановка несогласия, недоброжелательности и нервозности формирует у детей плохое настроение с которым они идут в школу, где не могут сосредоточиться на материале и вымещают агрессию на других.  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9475" y="2820988"/>
            <a:ext cx="2005013" cy="150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62625" y="2651125"/>
            <a:ext cx="238125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436</TotalTime>
  <Words>535</Words>
  <Application>Microsoft Office PowerPoint</Application>
  <PresentationFormat>Экран (4:3)</PresentationFormat>
  <Paragraphs>71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17</vt:i4>
      </vt:variant>
    </vt:vector>
  </HeadingPairs>
  <TitlesOfParts>
    <vt:vector size="26" baseType="lpstr">
      <vt:lpstr>Arial</vt:lpstr>
      <vt:lpstr>Verdana</vt:lpstr>
      <vt:lpstr>Wingdings 2</vt:lpstr>
      <vt:lpstr>Calibri</vt:lpstr>
      <vt:lpstr>Аспект</vt:lpstr>
      <vt:lpstr>Аспект</vt:lpstr>
      <vt:lpstr>Аспект</vt:lpstr>
      <vt:lpstr>Аспект</vt:lpstr>
      <vt:lpstr>Аспект</vt:lpstr>
      <vt:lpstr>Семья и школа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Username</dc:creator>
  <cp:lastModifiedBy>Home</cp:lastModifiedBy>
  <cp:revision>35</cp:revision>
  <cp:lastPrinted>2012-01-12T08:10:56Z</cp:lastPrinted>
  <dcterms:created xsi:type="dcterms:W3CDTF">2011-12-13T05:15:34Z</dcterms:created>
  <dcterms:modified xsi:type="dcterms:W3CDTF">2015-10-20T16:45:26Z</dcterms:modified>
</cp:coreProperties>
</file>