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12698-B601-4BB8-90E0-F860E736B147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18E07-56FE-481A-92FC-9463D989A5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47578-2EB2-459C-9060-2B2EB25B2620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0AE36-B286-404F-8902-03E1E2B00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7B9DB-7395-4FCA-953A-F2C8E3466532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6957B-741D-4381-B603-99D1EDCAE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E9A1E9-7D6C-48FE-BBE1-07577B8CEFCF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DC02DE5-27F1-4205-8694-7F13FC4F0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90D09-36AC-446D-98A1-C1140C2E0D3D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B724D-A8D4-4961-A5B5-9537CDCE1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02024-5C67-422C-905B-8959C0E0F268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7A002-3BC4-451E-9E65-1767F81E8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DA04D-614B-4412-A4A4-6206F9E302C6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B4B9F-DF86-4037-B7F7-FAB160359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B84986-098D-4693-840F-0789E8237B64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EBF3454-C6F3-450D-8FC4-70013A519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17332-71F3-4E0B-BACB-B4973557673F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A8A45-1DE5-41CA-8795-8CF233F72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341209E-B9C9-4C74-AF8D-CC70C542D6B0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B8BFEC4-B123-4EB9-A978-950A2DA1F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417608E-9DA1-44FF-83A5-93919969CFE9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CEA29C2-4E6A-4E75-9EFC-12D25411B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82DB308-74E4-49F1-9630-629A2B16102C}" type="datetimeFigureOut">
              <a:rPr lang="ru-RU"/>
              <a:pPr>
                <a:defRPr/>
              </a:pPr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4DCEB54-505D-4AA3-956E-042991EBE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2" r:id="rId5"/>
    <p:sldLayoutId id="2147483687" r:id="rId6"/>
    <p:sldLayoutId id="2147483681" r:id="rId7"/>
    <p:sldLayoutId id="2147483688" r:id="rId8"/>
    <p:sldLayoutId id="2147483689" r:id="rId9"/>
    <p:sldLayoutId id="2147483680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sz="quarter" idx="1"/>
          </p:nvPr>
        </p:nvSpPr>
        <p:spPr>
          <a:xfrm>
            <a:off x="142875" y="500063"/>
            <a:ext cx="8543925" cy="6013450"/>
          </a:xfrm>
        </p:spPr>
        <p:txBody>
          <a:bodyPr/>
          <a:lstStyle/>
          <a:p>
            <a:r>
              <a:rPr lang="en-US" sz="2900" b="1" smtClean="0">
                <a:latin typeface="Cambria Math" pitchFamily="18" charset="0"/>
              </a:rPr>
              <a:t>presents               celebrate              New Year </a:t>
            </a:r>
          </a:p>
          <a:p>
            <a:endParaRPr lang="en-US" sz="2900" b="1" smtClean="0">
              <a:latin typeface="Cambria Math" pitchFamily="18" charset="0"/>
            </a:endParaRPr>
          </a:p>
          <a:p>
            <a:r>
              <a:rPr lang="en-US" sz="2900" b="1" smtClean="0">
                <a:latin typeface="Cambria Math" pitchFamily="18" charset="0"/>
              </a:rPr>
              <a:t>     holidays            Victory day                       tradition</a:t>
            </a:r>
          </a:p>
          <a:p>
            <a:endParaRPr lang="en-US" sz="2900" b="1" smtClean="0">
              <a:latin typeface="Cambria Math" pitchFamily="18" charset="0"/>
            </a:endParaRPr>
          </a:p>
          <a:p>
            <a:endParaRPr lang="en-US" sz="2900" b="1" smtClean="0">
              <a:latin typeface="Cambria Math" pitchFamily="18" charset="0"/>
            </a:endParaRPr>
          </a:p>
          <a:p>
            <a:r>
              <a:rPr lang="en-US" sz="2900" b="1" smtClean="0">
                <a:latin typeface="Cambria Math" pitchFamily="18" charset="0"/>
              </a:rPr>
              <a:t>Christmas       decorate        Easter           Mother’s day</a:t>
            </a:r>
          </a:p>
          <a:p>
            <a:endParaRPr lang="en-US" sz="2900" b="1" smtClean="0">
              <a:latin typeface="Cambria Math" pitchFamily="18" charset="0"/>
            </a:endParaRPr>
          </a:p>
          <a:p>
            <a:endParaRPr lang="en-US" sz="2900" b="1" smtClean="0">
              <a:latin typeface="Cambria Math" pitchFamily="18" charset="0"/>
            </a:endParaRPr>
          </a:p>
          <a:p>
            <a:r>
              <a:rPr lang="en-US" sz="2900" b="1" smtClean="0">
                <a:latin typeface="Cambria Math" pitchFamily="18" charset="0"/>
              </a:rPr>
              <a:t>  St. Valentine`s Day       Women’s Day            postcards</a:t>
            </a:r>
          </a:p>
          <a:p>
            <a:endParaRPr lang="en-US" sz="2900" b="1" smtClean="0">
              <a:latin typeface="Cambria Math" pitchFamily="18" charset="0"/>
            </a:endParaRP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472487" cy="6156325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>
              <a:buFont typeface="Wingdings" pitchFamily="2" charset="2"/>
              <a:buNone/>
            </a:pPr>
            <a:r>
              <a:rPr lang="ru-RU" sz="8000" smtClean="0"/>
              <a:t>         </a:t>
            </a:r>
            <a:r>
              <a:rPr lang="en-US" sz="8000" b="1" i="1" u="sng" smtClean="0">
                <a:solidFill>
                  <a:srgbClr val="FF0000"/>
                </a:solidFill>
                <a:ea typeface="Latha" pitchFamily="2"/>
                <a:cs typeface="Latha" pitchFamily="2"/>
              </a:rPr>
              <a:t>Holidays</a:t>
            </a:r>
            <a:endParaRPr lang="ru-RU" sz="8000" b="1" i="1" u="sng" smtClean="0">
              <a:solidFill>
                <a:srgbClr val="FF0000"/>
              </a:solidFill>
              <a:ea typeface="Latha" pitchFamily="2"/>
              <a:cs typeface="Latha" pitchFamily="2"/>
            </a:endParaRPr>
          </a:p>
        </p:txBody>
      </p:sp>
      <p:pic>
        <p:nvPicPr>
          <p:cNvPr id="15362" name="Picture 2" descr="http://images5.bangbros.com/brandibelle/t1/blog/HappyHolida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23108">
            <a:off x="420688" y="173038"/>
            <a:ext cx="297021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Happy Valentines day &amp;ocy;&amp;tcy;&amp;kcy;&amp;rcy;&amp;ycy;&amp;tcy;&amp;kcy;&amp;icy; &amp;kcy;&amp;acy;&amp;rcy;&amp;tcy;&amp;icy;&amp;ncy;&amp;kcy;&amp;icy; &amp;scy;&amp;kcy;&amp;acy;&amp;chcy;&amp;acy;&amp;tcy;&amp;softcy; &amp;bcy;&amp;iecy;&amp;scy;&amp;pcy;&amp;lcy;&amp;acy;&amp;tcy;&amp;ncy;&amp;ocy; &amp;ncy;&amp;acy; &amp;tcy;&amp;iecy;&amp;lcy;&amp;iecy;&amp;fcy;&amp;ocy;&amp;ncy;, &amp;ncy;&amp;acy; &amp;rcy;&amp;acy;&amp;bcy;&amp;ocy;&amp;chcy;&amp;icy;&amp;jcy; &amp;scy;&amp;tcy;&amp;ocy;&amp;lcy;"/>
          <p:cNvPicPr>
            <a:picLocks noChangeAspect="1" noChangeArrowheads="1"/>
          </p:cNvPicPr>
          <p:nvPr/>
        </p:nvPicPr>
        <p:blipFill>
          <a:blip r:embed="rId3"/>
          <a:srcRect l="5141" t="13252" r="7455" b="4593"/>
          <a:stretch>
            <a:fillRect/>
          </a:stretch>
        </p:blipFill>
        <p:spPr bwMode="auto">
          <a:xfrm rot="662851">
            <a:off x="5519738" y="511175"/>
            <a:ext cx="32893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&amp;Scy; &amp;Dcy;&amp;ncy;&amp;iecy;&amp;mcy; &amp;Mcy;&amp;acy;&amp;tcy;&amp;iecy;&amp;rcy;&amp;icy;. - 25 &amp;Ncy;&amp;ocy;&amp;yacy;&amp;bcy;&amp;rcy;&amp;yacy; 2012 - &amp;Bcy;&amp;lcy;&amp;ocy;&amp;gcy; - &amp;Lcy;&amp;yucy;&amp;bcy;&amp;ocy;&amp;vcy;&amp;softcy; - &amp;dcy;&amp;ycy;&amp;khcy;&amp;acy;&amp;ncy;&amp;icy;&amp;iecy; &amp;dcy;&amp;ucy;&amp;shcy;&amp;icy;"/>
          <p:cNvPicPr>
            <a:picLocks noChangeAspect="1" noChangeArrowheads="1"/>
          </p:cNvPicPr>
          <p:nvPr/>
        </p:nvPicPr>
        <p:blipFill>
          <a:blip r:embed="rId4"/>
          <a:srcRect b="21101"/>
          <a:stretch>
            <a:fillRect/>
          </a:stretch>
        </p:blipFill>
        <p:spPr bwMode="auto">
          <a:xfrm rot="-480608">
            <a:off x="569913" y="3808413"/>
            <a:ext cx="35591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 descr="Cute Holiday Easter Egg Decorating Ideas Family Holida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25" y="115888"/>
            <a:ext cx="2143125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&amp;Ocy;&amp;bcy;&amp;ocy;&amp;icy; &amp;kcy;&amp;acy;&amp;rcy;&amp;tcy;&amp;icy;&amp;ncy;&amp;kcy;&amp;icy; Merry Christmas. &amp;Rcy;&amp;ocy;&amp;zhcy;&amp;dcy;&amp;iecy;&amp;scy;&amp;tcy;&amp;vcy;&amp;iecy;&amp;ncy;&amp;scy;&amp;kcy;&amp;icy;&amp;iecy; &amp;ocy;&amp;bcy;&amp;ocy;&amp;i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97949">
            <a:off x="5038653" y="3830204"/>
            <a:ext cx="3702045" cy="27751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428625"/>
            <a:ext cx="8401050" cy="5727700"/>
          </a:xfrm>
        </p:spPr>
        <p:txBody>
          <a:bodyPr/>
          <a:lstStyle/>
          <a:p>
            <a:r>
              <a:rPr lang="en-US" b="1" smtClean="0">
                <a:latin typeface="Bookman Old Style" pitchFamily="18" charset="0"/>
              </a:rPr>
              <a:t>Find the right date for every holiday:</a:t>
            </a:r>
            <a:endParaRPr lang="ru-RU" b="1" smtClean="0">
              <a:latin typeface="Bookman Old Style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313" y="1571625"/>
          <a:ext cx="6096000" cy="3521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2524100"/>
              </a:tblGrid>
              <a:tr h="29940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New Year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May,9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dirty="0" smtClean="0"/>
                        <a:t>Victory Day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February,</a:t>
                      </a:r>
                      <a:r>
                        <a:rPr lang="en-US" sz="1800" baseline="0" dirty="0" smtClean="0"/>
                        <a:t> 23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St.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Valentine’s Day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March,</a:t>
                      </a:r>
                      <a:r>
                        <a:rPr lang="en-US" sz="1800" baseline="0" dirty="0" smtClean="0"/>
                        <a:t> 8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dirty="0" smtClean="0"/>
                        <a:t>Women’s Day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January, 1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dirty="0" smtClean="0"/>
                        <a:t>Christmas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February,</a:t>
                      </a:r>
                      <a:r>
                        <a:rPr lang="en-US" sz="1800" baseline="0" dirty="0" smtClean="0"/>
                        <a:t> 14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dirty="0" smtClean="0"/>
                        <a:t>Day of Knowledge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December, 25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800" b="1" dirty="0" smtClean="0"/>
                        <a:t>Motherland Defender’s Day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September,</a:t>
                      </a:r>
                      <a:r>
                        <a:rPr lang="en-US" sz="1800" baseline="0" dirty="0" smtClean="0"/>
                        <a:t> 1</a:t>
                      </a:r>
                      <a:endParaRPr lang="ru-RU" sz="18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412" name="TextBox 5"/>
          <p:cNvSpPr txBox="1">
            <a:spLocks noChangeArrowheads="1"/>
          </p:cNvSpPr>
          <p:nvPr/>
        </p:nvSpPr>
        <p:spPr bwMode="auto">
          <a:xfrm>
            <a:off x="785813" y="5715000"/>
            <a:ext cx="835818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 b="1" i="1">
                <a:latin typeface="Bookman Old Style" pitchFamily="18" charset="0"/>
              </a:rPr>
              <a:t>Example: </a:t>
            </a:r>
            <a:r>
              <a:rPr lang="en-US" sz="2100">
                <a:latin typeface="Bookman Old Style" pitchFamily="18" charset="0"/>
              </a:rPr>
              <a:t>We celebrate Christmas on the 25</a:t>
            </a:r>
            <a:r>
              <a:rPr lang="en-US" sz="2100" baseline="30000">
                <a:latin typeface="Bookman Old Style" pitchFamily="18" charset="0"/>
              </a:rPr>
              <a:t>th</a:t>
            </a:r>
            <a:r>
              <a:rPr lang="en-US" sz="2100">
                <a:latin typeface="Bookman Old Style" pitchFamily="18" charset="0"/>
              </a:rPr>
              <a:t> of December.</a:t>
            </a:r>
            <a:endParaRPr lang="ru-RU" sz="210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sz="quarter" idx="1"/>
          </p:nvPr>
        </p:nvSpPr>
        <p:spPr>
          <a:xfrm>
            <a:off x="214313" y="285750"/>
            <a:ext cx="8472487" cy="5870575"/>
          </a:xfrm>
        </p:spPr>
        <p:txBody>
          <a:bodyPr/>
          <a:lstStyle/>
          <a:p>
            <a:pPr algn="ctr"/>
            <a:r>
              <a:rPr lang="ru-RU" sz="5400" b="1" smtClean="0">
                <a:solidFill>
                  <a:srgbClr val="FF0000"/>
                </a:solidFill>
              </a:rPr>
              <a:t>Я знаю …</a:t>
            </a:r>
            <a:r>
              <a:rPr lang="ru-RU" sz="5400" b="1" smtClean="0"/>
              <a:t/>
            </a:r>
            <a:br>
              <a:rPr lang="ru-RU" sz="5400" b="1" smtClean="0"/>
            </a:br>
            <a:r>
              <a:rPr lang="ru-RU" sz="5400" b="1" smtClean="0">
                <a:solidFill>
                  <a:srgbClr val="00B050"/>
                </a:solidFill>
              </a:rPr>
              <a:t>Я понимаю …</a:t>
            </a:r>
            <a:r>
              <a:rPr lang="ru-RU" sz="5400" b="1" smtClean="0"/>
              <a:t/>
            </a:r>
            <a:br>
              <a:rPr lang="ru-RU" sz="5400" b="1" smtClean="0"/>
            </a:br>
            <a:r>
              <a:rPr lang="ru-RU" sz="5400" b="1" smtClean="0">
                <a:solidFill>
                  <a:srgbClr val="FFC000"/>
                </a:solidFill>
              </a:rPr>
              <a:t>Я научился …</a:t>
            </a:r>
            <a:r>
              <a:rPr lang="ru-RU" sz="5400" b="1" smtClean="0"/>
              <a:t/>
            </a:r>
            <a:br>
              <a:rPr lang="ru-RU" sz="5400" b="1" smtClean="0"/>
            </a:br>
            <a:r>
              <a:rPr lang="ru-RU" sz="5400" b="1" smtClean="0">
                <a:solidFill>
                  <a:srgbClr val="0070C0"/>
                </a:solidFill>
              </a:rPr>
              <a:t>Мне легко …</a:t>
            </a:r>
            <a:r>
              <a:rPr lang="ru-RU" sz="5400" b="1" smtClean="0"/>
              <a:t/>
            </a:r>
            <a:br>
              <a:rPr lang="ru-RU" sz="5400" b="1" smtClean="0"/>
            </a:br>
            <a:r>
              <a:rPr lang="ru-RU" sz="5400" b="1" smtClean="0">
                <a:solidFill>
                  <a:srgbClr val="FF0066"/>
                </a:solidFill>
              </a:rPr>
              <a:t>Мне сложно …</a:t>
            </a:r>
            <a:r>
              <a:rPr lang="ru-RU" sz="5400" b="1" smtClean="0"/>
              <a:t/>
            </a:r>
            <a:br>
              <a:rPr lang="ru-RU" sz="5400" b="1" smtClean="0"/>
            </a:br>
            <a:r>
              <a:rPr lang="ru-RU" sz="5400" b="1" smtClean="0">
                <a:solidFill>
                  <a:srgbClr val="7030A0"/>
                </a:solidFill>
              </a:rPr>
              <a:t>Осталось непонятным …</a:t>
            </a:r>
            <a:r>
              <a:rPr lang="ru-RU" sz="5400" b="1" smtClean="0"/>
              <a:t/>
            </a:r>
            <a:br>
              <a:rPr lang="ru-RU" sz="5400" b="1" smtClean="0"/>
            </a:br>
            <a:endParaRPr lang="ru-RU" sz="4800" smtClean="0"/>
          </a:p>
        </p:txBody>
      </p:sp>
      <p:pic>
        <p:nvPicPr>
          <p:cNvPr id="17410" name="Рисунок 3" descr="http://im2-tub-ru.yandex.net/i?id=318932132-5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93393">
            <a:off x="7116763" y="2616200"/>
            <a:ext cx="1743075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183</TotalTime>
  <Words>77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5</vt:i4>
      </vt:variant>
    </vt:vector>
  </HeadingPairs>
  <TitlesOfParts>
    <vt:vector size="20" baseType="lpstr">
      <vt:lpstr>Century Schoolbook</vt:lpstr>
      <vt:lpstr>Arial</vt:lpstr>
      <vt:lpstr>Wingdings</vt:lpstr>
      <vt:lpstr>Wingdings 2</vt:lpstr>
      <vt:lpstr>Calibri</vt:lpstr>
      <vt:lpstr>Cambria Math</vt:lpstr>
      <vt:lpstr>Latha</vt:lpstr>
      <vt:lpstr>Bookman Old Style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test</dc:creator>
  <cp:lastModifiedBy>user</cp:lastModifiedBy>
  <cp:revision>20</cp:revision>
  <dcterms:created xsi:type="dcterms:W3CDTF">2014-10-07T15:28:08Z</dcterms:created>
  <dcterms:modified xsi:type="dcterms:W3CDTF">2015-10-20T07:54:11Z</dcterms:modified>
</cp:coreProperties>
</file>