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72" r:id="rId15"/>
    <p:sldId id="271" r:id="rId16"/>
    <p:sldId id="270" r:id="rId1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105" d="100"/>
          <a:sy n="105" d="100"/>
        </p:scale>
        <p:origin x="-1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7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A1D58-1EB8-42A1-8006-C55E1912B511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917B9-5428-431E-863B-91006505F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A927A-FF3C-40B9-B84F-72E81D5B4A24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0AADB-0774-4D18-AEC4-2F683E87E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0CAE8-130B-4112-8756-E076A782E5DB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8683B-6D3C-422A-80C8-53D2092F1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76F3A-7165-40BC-9732-9B1E39D0A24C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82FB-B23D-4CCC-9C02-B98187D74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C1843-3C21-4A34-ADFE-9E248E30FE7C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E194D-128C-4264-8B0A-53E966C52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72F96-8E56-497F-B349-D1F3E80A6A00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FCB2A-02DE-47A0-B3DF-2BFBFFBD4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5010-AD84-40B9-8906-D0B98877F202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658C2-24C9-437A-B778-74BDB1520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4006-E22B-4AFC-9698-323441D4E105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33676-BA19-4FC0-9984-305A9412B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E32D6-B868-412C-9389-F92DB60C861D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C2C3C-C569-4EE6-B5A3-27A963221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A63CD-FFDE-4044-A770-2419FD70D203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86AA-7EC5-4911-849A-7C8743D30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34E2-C479-43E8-91F2-BB549CD8972E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610F-8B2A-4869-B935-D93D54BD5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4376C8-ED79-4047-A198-644A29165675}" type="datetimeFigureOut">
              <a:rPr lang="ru-RU"/>
              <a:pPr>
                <a:defRPr/>
              </a:pPr>
              <a:t>01.01.2005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2FBBCD-5E15-4DF5-B1B8-CDC94039B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254" y="214290"/>
            <a:ext cx="8229712" cy="35004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НАУЧНО-ИССЛЕДОВАТЕЛЬСКАЯ работа</a:t>
            </a:r>
            <a:r>
              <a:rPr lang="ru-RU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тему</a:t>
            </a:r>
            <a:r>
              <a:rPr lang="ru-RU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9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«Страх и его влияние на ребёнка»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717032"/>
            <a:ext cx="4145087" cy="1559645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</a:t>
            </a:r>
            <a:r>
              <a:rPr lang="ru-RU" sz="1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sz="1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</a:t>
            </a:r>
            <a:r>
              <a:rPr lang="ru-RU" sz="1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«Б» класса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Поздеева</a:t>
            </a:r>
            <a:r>
              <a:rPr lang="ru-RU" sz="1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Ольга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</a:t>
            </a:r>
            <a:endParaRPr lang="ru-RU" sz="8000" dirty="0"/>
          </a:p>
        </p:txBody>
      </p:sp>
      <p:pic>
        <p:nvPicPr>
          <p:cNvPr id="10242" name="Picture 2" descr="C:\Documents and Settings\Учитель\Рабочий стол\Новая папка\030821095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645024"/>
            <a:ext cx="2538605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Результаты  анкетирования  </a:t>
            </a:r>
            <a:b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  4 «А» классе 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428625" y="1285875"/>
          <a:ext cx="8378825" cy="5000625"/>
        </p:xfrm>
        <a:graphic>
          <a:graphicData uri="http://schemas.openxmlformats.org/presentationml/2006/ole">
            <p:oleObj spid="_x0000_s1026" name="Диаграмма" r:id="rId3" imgW="5924449" imgH="3724380" progId="MSGraph.Chart.8">
              <p:embed/>
            </p:oleObj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Результаты  анкетирования  </a:t>
            </a:r>
            <a:b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  4 «Б» классе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285750" y="1285875"/>
          <a:ext cx="8572500" cy="5286375"/>
        </p:xfrm>
        <a:graphic>
          <a:graphicData uri="http://schemas.openxmlformats.org/presentationml/2006/ole">
            <p:oleObj spid="_x0000_s2050" name="Диаграмма" r:id="rId3" imgW="5924449" imgH="3210030" progId="MSGraph.Chart.8">
              <p:embed/>
            </p:oleObj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3978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Результаты  анкетирования  </a:t>
            </a:r>
            <a:b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  4 «В» классе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285750" y="1285875"/>
          <a:ext cx="8572500" cy="5214938"/>
        </p:xfrm>
        <a:graphic>
          <a:graphicData uri="http://schemas.openxmlformats.org/presentationml/2006/ole">
            <p:oleObj spid="_x0000_s3074" name="Диаграмма" r:id="rId3" imgW="5943600" imgH="3295620" progId="MSGraph.Chart.8">
              <p:embed/>
            </p:oleObj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Сводная таблица результатов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428625" y="1285875"/>
          <a:ext cx="8420100" cy="5286375"/>
        </p:xfrm>
        <a:graphic>
          <a:graphicData uri="http://schemas.openxmlformats.org/presentationml/2006/ole">
            <p:oleObj spid="_x0000_s4098" name="Диаграмма" r:id="rId3" imgW="6153184" imgH="3495690" progId="MSGraph.Chart.8">
              <p:embed/>
            </p:oleObj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29600" cy="936104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Таким образом: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59632" y="1196752"/>
            <a:ext cx="7704856" cy="3672408"/>
          </a:xfrm>
        </p:spPr>
        <p:txBody>
          <a:bodyPr/>
          <a:lstStyle/>
          <a:p>
            <a:r>
              <a:rPr lang="ru-RU" sz="3600" i="1" dirty="0" smtClean="0"/>
              <a:t>Мы убедились, что страхи присущи каждому ребенку. Детские страхи должны проходить по истечении времени, однако у эмоционально чувствительных детей они могут закрепляться. </a:t>
            </a:r>
            <a:endParaRPr lang="ru-RU" sz="3600" i="1" dirty="0"/>
          </a:p>
        </p:txBody>
      </p:sp>
      <p:pic>
        <p:nvPicPr>
          <p:cNvPr id="26626" name="Picture 2" descr="C:\Documents and Settings\Учитель\Рабочий стол\Новая папка\zvl39_640x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6"/>
            <a:ext cx="3240021" cy="2430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Способы борьбы со страхами.</a:t>
            </a:r>
            <a:endParaRPr lang="ru-RU" i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51412"/>
          </a:xfrm>
        </p:spPr>
        <p:txBody>
          <a:bodyPr>
            <a:normAutofit lnSpcReduction="10000"/>
          </a:bodyPr>
          <a:lstStyle/>
          <a:p>
            <a:pPr marL="265113" indent="-265113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 Старайтесь избегать чтения страшных историй или просмотра страшных фильмов, особенно на ночь. </a:t>
            </a:r>
          </a:p>
          <a:p>
            <a:pPr marL="265113" indent="-265113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Нарисуйте или слепите свой страх. Когда работа будет завершена, сделайте со своим произведением то, что вам хочется. Эти действия помогают уничтожить свой страх.</a:t>
            </a:r>
          </a:p>
          <a:p>
            <a:pPr marL="265113" indent="-265113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 Еще один способ избавиться от страхов – игра. Игра хороша тем, что позволяет прожить в воображаемой реальности волнующую и пугающую ситуацию, а так же отреагировать на неё.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5" y="548680"/>
            <a:ext cx="84296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При </a:t>
            </a:r>
            <a:r>
              <a:rPr lang="ru-RU" sz="30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проведении исследования мы убедились, что каждому четверокласснику присущ какой-либо страх, и в большинстве случаев это нормальная естественная тревога,  а это значит, что выдвинутая гипотеза оказалась подтверждена</a:t>
            </a:r>
            <a:r>
              <a:rPr lang="ru-RU" sz="30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.  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63" y="5643563"/>
            <a:ext cx="8286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ctr">
              <a:defRPr/>
            </a:pPr>
            <a:r>
              <a:rPr lang="ru-RU" altLang="zh-CN" sz="3600" b="1" i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altLang="zh-CN" sz="3600" b="1" i="1" dirty="0">
              <a:solidFill>
                <a:schemeClr val="accent5">
                  <a:lumMod val="75000"/>
                </a:schemeClr>
              </a:solidFill>
              <a:cs typeface="+mn-cs"/>
            </a:endParaRPr>
          </a:p>
        </p:txBody>
      </p:sp>
      <p:pic>
        <p:nvPicPr>
          <p:cNvPr id="27650" name="Picture 2" descr="C:\Documents and Settings\Учитель\Рабочий стол\Новая папка\strahi-rebe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924944"/>
            <a:ext cx="2813298" cy="27514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880100"/>
          </a:xfrm>
        </p:spPr>
        <p:txBody>
          <a:bodyPr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i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изучить детские</a:t>
            </a:r>
            <a:r>
              <a:rPr lang="en-US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страхи и определить способы их коррекции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b="1" i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i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проведении исследования мы исходили из предположения, что детские страхи присущи каждому ребенку.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300" b="1" i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 smtClean="0"/>
              <a:t>В наше время на ребенка оказывает</a:t>
            </a:r>
            <a:r>
              <a:rPr lang="en-US" sz="3600" b="1" i="1" dirty="0" smtClean="0"/>
              <a:t> </a:t>
            </a:r>
            <a:r>
              <a:rPr lang="ru-RU" sz="3600" b="1" i="1" dirty="0" smtClean="0"/>
              <a:t>влияние множество неблагоприятных факторов.  Одним из таких факторов являются страхи. </a:t>
            </a:r>
          </a:p>
          <a:p>
            <a:pPr marL="0" indent="0"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300" b="1" i="1" dirty="0" smtClean="0"/>
          </a:p>
          <a:p>
            <a:pPr marL="0" indent="0"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i="1" dirty="0" smtClean="0"/>
              <a:t>Страхи появляются в результате</a:t>
            </a:r>
            <a:r>
              <a:rPr lang="en-US" sz="3600" b="1" i="1" dirty="0" smtClean="0"/>
              <a:t> </a:t>
            </a:r>
            <a:r>
              <a:rPr lang="ru-RU" sz="3600" b="1" i="1" dirty="0" smtClean="0"/>
              <a:t>длительных и неразрешимых переживаний или острых психических потрясений, часто на фоне болезненного перенапряжения.</a:t>
            </a:r>
            <a:endParaRPr lang="ru-RU" sz="3600" b="1" i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51520" y="116633"/>
            <a:ext cx="8568952" cy="252028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Страх – это сильная эмоция, которая призвана  защитить  от  опасности.  Это обычный страх - он исчезает  после устранения  опасности  и  не  влияет на характер человека,  его поведение и взаимоотношения с окружающими людьми.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5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3" name="Picture 1" descr="C:\Documents and Settings\Учитель\Рабочий стол\Новая папка\32135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6667500" cy="3857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noFill/>
        </p:spPr>
        <p:style>
          <a:lnRef idx="0">
            <a:schemeClr val="accent3"/>
          </a:lnRef>
          <a:fillRef idx="1001">
            <a:schemeClr val="dk1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КЛАССИФИКАЦИЯ СТРАХА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3" y="3143250"/>
            <a:ext cx="2428875" cy="107156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Это страх прямо  связанный    с   угрозой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15063" y="3143250"/>
            <a:ext cx="2428875" cy="107156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Этот </a:t>
            </a:r>
            <a:r>
              <a:rPr lang="ru-RU" sz="2000" dirty="0" smtClean="0">
                <a:solidFill>
                  <a:schemeClr val="tx1"/>
                </a:solidFill>
              </a:rPr>
              <a:t>страх, который  </a:t>
            </a:r>
            <a:r>
              <a:rPr lang="ru-RU" sz="2000" dirty="0">
                <a:solidFill>
                  <a:schemeClr val="tx1"/>
                </a:solidFill>
              </a:rPr>
              <a:t>породило  сознание  человека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57563" y="3143250"/>
            <a:ext cx="2428875" cy="107156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Опасение  быть  не  принятым  в  </a:t>
            </a:r>
            <a:r>
              <a:rPr lang="ru-RU" sz="2000" dirty="0" smtClean="0">
                <a:solidFill>
                  <a:schemeClr val="tx1"/>
                </a:solidFill>
              </a:rPr>
              <a:t>обществе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3" y="1357313"/>
            <a:ext cx="2357437" cy="10715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Биологический    страх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3625" y="1357313"/>
            <a:ext cx="2500313" cy="1071562"/>
          </a:xfrm>
          <a:prstGeom prst="round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Внутренний    страх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14688" y="1357313"/>
            <a:ext cx="2500312" cy="1071562"/>
          </a:xfrm>
          <a:prstGeom prst="roundRect">
            <a:avLst/>
          </a:prstGeom>
          <a:solidFill>
            <a:schemeClr val="bg1">
              <a:lumMod val="85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Социальный    страх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2000250" y="928688"/>
            <a:ext cx="571500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214019" y="1070769"/>
            <a:ext cx="42862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715125" y="857250"/>
            <a:ext cx="785813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1499394" y="2785269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215607" y="2785269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7144544" y="2713831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642938" y="4857750"/>
            <a:ext cx="7929562" cy="1643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Кроме того, страхи классифицируют и по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возрасту. Каждому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периоду жизни присущ определенный набор страхов. Можно их разделить на детские и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взрослые страхи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Возникновение  детских  страхов  </a:t>
            </a:r>
            <a:endParaRPr lang="ru-RU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4951412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3000" b="1" i="1" dirty="0" smtClean="0"/>
              <a:t>Все детские страхи преходящего характера. </a:t>
            </a:r>
            <a:r>
              <a:rPr lang="en-US" sz="3000" b="1" i="1" dirty="0" smtClean="0"/>
              <a:t> </a:t>
            </a:r>
            <a:r>
              <a:rPr lang="ru-RU" sz="3000" b="1" i="1" dirty="0" smtClean="0"/>
              <a:t>По данным</a:t>
            </a:r>
            <a:r>
              <a:rPr lang="en-US" sz="3000" b="1" i="1" dirty="0" smtClean="0"/>
              <a:t> </a:t>
            </a:r>
            <a:r>
              <a:rPr lang="ru-RU" sz="3000" b="1" i="1" dirty="0" smtClean="0"/>
              <a:t>исследований, страхи, существуют у половины детей, правда проявляются они в различном возрасте. Чаще всего ему подвержены дети от 2 до 9 лет. Так  как в этом возрасте дети уже многое видят и знают, но не все могут понять, и </a:t>
            </a:r>
            <a:endParaRPr lang="en-US" sz="3000" b="1" i="1" dirty="0" smtClean="0"/>
          </a:p>
          <a:p>
            <a:pPr marL="0" indent="0">
              <a:buFont typeface="Wingdings 2" pitchFamily="18" charset="2"/>
              <a:buNone/>
            </a:pPr>
            <a:r>
              <a:rPr lang="ru-RU" sz="3000" b="1" i="1" dirty="0" smtClean="0"/>
              <a:t>детские </a:t>
            </a:r>
            <a:r>
              <a:rPr lang="ru-RU" sz="3000" b="1" i="1" dirty="0" smtClean="0"/>
              <a:t>фантазии не сдерживаются реальным представлением о мире. </a:t>
            </a:r>
          </a:p>
        </p:txBody>
      </p:sp>
      <p:pic>
        <p:nvPicPr>
          <p:cNvPr id="6145" name="Picture 1" descr="C:\Documents and Settings\Учитель\Рабочий стол\Новая папка\123645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365104"/>
            <a:ext cx="1876425" cy="2381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4" descr="IMG_8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57188"/>
            <a:ext cx="8496300" cy="6143625"/>
          </a:xfrm>
        </p:spPr>
      </p:pic>
      <p:pic>
        <p:nvPicPr>
          <p:cNvPr id="12291" name="Picture 2" descr="C:\Documents and Settings\ната\Рабочий стол\Оля Поздеева\IMG_8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80725" y="-3286125"/>
            <a:ext cx="18224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IMG_82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285750"/>
            <a:ext cx="8643938" cy="6357938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i="1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Анкета, для изучения страхов составлена по методике А.И. Захарова и М.А. Панфиловой</a:t>
            </a:r>
            <a:endParaRPr lang="ru-RU" sz="3100" i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5165725"/>
          </a:xfrm>
        </p:spPr>
        <p:txBody>
          <a:bodyPr>
            <a:normAutofit fontScale="92500"/>
          </a:bodyPr>
          <a:lstStyle/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600" u="sng" dirty="0" smtClean="0"/>
              <a:t>Все виды страхов мы разделили на несколько групп: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медицинские страхи - боль, уколы, врачи, болезни;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страхи, связанные с причинением физического ущерба - транспорт, неожиданные звуки, пожар, война, стихии;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страх смерти (своей);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боязнь животных 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страхи сказочных персонажей;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страх темноты и кошмарных снов;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социальные страхи - людей, детей, наказаний, опозданий, одиночества; </a:t>
            </a:r>
          </a:p>
          <a:p>
            <a:pPr marL="357188" indent="-357188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600" dirty="0" smtClean="0"/>
              <a:t>пространственные страхи - высоты, глубины, замкнутых пространств;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3" descr="IMG_8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85750"/>
            <a:ext cx="8501062" cy="6286500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504</TotalTime>
  <Words>484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Апекс</vt:lpstr>
      <vt:lpstr>Диаграмма</vt:lpstr>
      <vt:lpstr>НАУЧНО-ИССЛЕДОВАТЕЛЬСКАЯ работа на тему:  «Страх и его влияние на ребёнка» </vt:lpstr>
      <vt:lpstr>Слайд 2</vt:lpstr>
      <vt:lpstr> </vt:lpstr>
      <vt:lpstr>КЛАССИФИКАЦИЯ СТРАХА</vt:lpstr>
      <vt:lpstr>Возникновение  детских  страхов  </vt:lpstr>
      <vt:lpstr>Слайд 6</vt:lpstr>
      <vt:lpstr>Слайд 7</vt:lpstr>
      <vt:lpstr>Анкета, для изучения страхов составлена по методике А.И. Захарова и М.А. Панфиловой</vt:lpstr>
      <vt:lpstr>Слайд 9</vt:lpstr>
      <vt:lpstr>Результаты  анкетирования   в  4 «А» классе </vt:lpstr>
      <vt:lpstr>Результаты  анкетирования   в  4 «Б» классе</vt:lpstr>
      <vt:lpstr>Результаты  анкетирования   в  4 «В» классе</vt:lpstr>
      <vt:lpstr>Сводная таблица результатов</vt:lpstr>
      <vt:lpstr>Таким образом:</vt:lpstr>
      <vt:lpstr>Способы борьбы со страхами.</vt:lpstr>
      <vt:lpstr>Слайд 16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работа на тему:  «Страх и его влияние на ребёнка» </dc:title>
  <dc:creator>Your User Name</dc:creator>
  <cp:lastModifiedBy>Учитель</cp:lastModifiedBy>
  <cp:revision>85</cp:revision>
  <dcterms:created xsi:type="dcterms:W3CDTF">2013-12-07T10:12:31Z</dcterms:created>
  <dcterms:modified xsi:type="dcterms:W3CDTF">2004-12-31T23:41:28Z</dcterms:modified>
</cp:coreProperties>
</file>