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AF9828-0099-406D-82A8-23F11628BF2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85395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21DB1C-4CD1-466C-8C5A-018A8455384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37717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3E736C-27A1-4126-9E6E-B1C4E55568D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66081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6CDC95-76C6-4D9F-93DB-94E2DFB6276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16679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F62AEF-178F-41BA-B8A5-A6A505C7158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54609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907054-7798-4FB0-9537-6C5F3518F57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24494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A66AF9-1E8E-4E55-8E4C-08BAD9136B5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97831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AA4D90-D6D5-45B8-AE1B-9959A5513F3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80226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D9EB8D-8C22-4BD5-B1FF-E1F828A4CAD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99300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F2B3BE-FA72-4A0C-8900-1C094E74B2B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2269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8BF7E6-AA75-41AE-9760-0ACCF596C2F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9354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59F93C9-B5BC-4E2D-9ED5-DEE23B1B3888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1979613" y="620713"/>
            <a:ext cx="6408737" cy="779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/>
              <a:t>УРОК ПО ТЕМЕ:</a:t>
            </a:r>
          </a:p>
          <a:p>
            <a:pPr>
              <a:spcBef>
                <a:spcPct val="50000"/>
              </a:spcBef>
            </a:pPr>
            <a:r>
              <a:rPr lang="ru-RU" altLang="ru-RU" b="1"/>
              <a:t>Парные звонкие и глухие согласные в корне слова</a:t>
            </a:r>
          </a:p>
        </p:txBody>
      </p:sp>
      <p:graphicFrame>
        <p:nvGraphicFramePr>
          <p:cNvPr id="8195" name="Group 3"/>
          <p:cNvGraphicFramePr>
            <a:graphicFrameLocks noGrp="1"/>
          </p:cNvGraphicFramePr>
          <p:nvPr/>
        </p:nvGraphicFramePr>
        <p:xfrm>
          <a:off x="611188" y="1844675"/>
          <a:ext cx="7848600" cy="4608513"/>
        </p:xfrm>
        <a:graphic>
          <a:graphicData uri="http://schemas.openxmlformats.org/drawingml/2006/table">
            <a:tbl>
              <a:tblPr/>
              <a:tblGrid>
                <a:gridCol w="3886200"/>
                <a:gridCol w="3962400"/>
              </a:tblGrid>
              <a:tr h="1138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Прогнозируемые результаты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Срезовые работы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470275">
                <a:tc>
                  <a:txBody>
                    <a:bodyPr/>
                    <a:lstStyle>
                      <a:lvl1pPr marL="495300" indent="-4953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914400" indent="-4572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295400" indent="-3810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7145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1717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628900" indent="-3429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3086100" indent="-3429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543300" indent="-3429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4000500" indent="-3429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495300" marR="0" lvl="0" indent="-495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AutoNum type="arabicPeriod"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Дети знают свёрнутый способ проверки парной согласной в корне.</a:t>
                      </a:r>
                    </a:p>
                    <a:p>
                      <a:pPr marL="495300" marR="0" lvl="0" indent="-495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AutoNum type="arabicPeriod"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Умеют проверять написание парных согласных путём использования алгоритма в свёрнутом виде.</a:t>
                      </a:r>
                    </a:p>
                    <a:p>
                      <a:pPr marL="495300" marR="0" lvl="0" indent="-495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AutoNum type="arabicPeriod"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Умеют составлять предложения с одним из данных слов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Помоги Незнайке вставить пропущенные буквы: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Леб/пка, груд/тка, бег/клое (чтение), слив/фка, рез/ский, каж/шка.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Составь и запиши предложение с одним из слов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763713" y="188913"/>
            <a:ext cx="6697662" cy="61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1600" b="1"/>
              <a:t>Цель, задачи и планируемые результаты изучения темы: «</a:t>
            </a:r>
            <a:r>
              <a:rPr lang="ru-RU" altLang="ru-RU"/>
              <a:t>Парные звонкие и глухие согласные в корне слова</a:t>
            </a:r>
            <a:r>
              <a:rPr lang="ru-RU" altLang="ru-RU" sz="1600" b="1"/>
              <a:t>»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395288" y="1628775"/>
            <a:ext cx="21605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000" b="1"/>
              <a:t>Цель: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395288" y="3213100"/>
            <a:ext cx="18716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/>
              <a:t>Задачи: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395288" y="2060575"/>
            <a:ext cx="30956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1500"/>
              <a:t>Формирование умения осмысленно выбирать парную согласную в корне слова, пользуясь алгоритмом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395288" y="3573463"/>
            <a:ext cx="3240087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1500"/>
              <a:t>1) Развитие памяти, внимания, воображения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395288" y="4076700"/>
            <a:ext cx="3384550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1500"/>
              <a:t>2) Обучение логике рассуждений и доказательству при выборе парной согласной в корне слова</a:t>
            </a: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395288" y="4868863"/>
            <a:ext cx="2952750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1500"/>
              <a:t>3) Воспитание умения работать коллективно, в группах, самостоятельно</a:t>
            </a: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4211638" y="1557338"/>
            <a:ext cx="4032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/>
              <a:t>Планируемые результаты урока:</a:t>
            </a: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3779838" y="1916113"/>
            <a:ext cx="5256212" cy="243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1400"/>
              <a:t>Предметные: развитие умения правильно писать парные согласные в корне.</a:t>
            </a:r>
          </a:p>
          <a:p>
            <a:pPr>
              <a:spcBef>
                <a:spcPct val="50000"/>
              </a:spcBef>
            </a:pPr>
            <a:r>
              <a:rPr lang="ru-RU" altLang="ru-RU" sz="1400"/>
              <a:t>Метапредметные: формирование умения работать по алгоритму.</a:t>
            </a:r>
          </a:p>
          <a:p>
            <a:pPr>
              <a:spcBef>
                <a:spcPct val="50000"/>
              </a:spcBef>
            </a:pPr>
            <a:r>
              <a:rPr lang="ru-RU" altLang="ru-RU" sz="1400"/>
              <a:t>Регулятивные:  обучение определению цели деятельности на уроке с помощью учителя</a:t>
            </a:r>
          </a:p>
          <a:p>
            <a:pPr>
              <a:spcBef>
                <a:spcPct val="50000"/>
              </a:spcBef>
            </a:pPr>
            <a:r>
              <a:rPr lang="ru-RU" altLang="ru-RU" sz="1400"/>
              <a:t>Коммуникативные: обучение умению работать в группе</a:t>
            </a:r>
          </a:p>
          <a:p>
            <a:pPr>
              <a:spcBef>
                <a:spcPct val="50000"/>
              </a:spcBef>
            </a:pPr>
            <a:r>
              <a:rPr lang="ru-RU" altLang="ru-RU" sz="1400"/>
              <a:t>Познавательные: обучение поиску информации в различных источниках</a:t>
            </a:r>
          </a:p>
        </p:txBody>
      </p:sp>
      <p:sp>
        <p:nvSpPr>
          <p:cNvPr id="9227" name="Rectangle 11"/>
          <p:cNvSpPr>
            <a:spLocks noChangeArrowheads="1"/>
          </p:cNvSpPr>
          <p:nvPr/>
        </p:nvSpPr>
        <p:spPr bwMode="auto">
          <a:xfrm>
            <a:off x="3779838" y="4437063"/>
            <a:ext cx="51847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1400"/>
              <a:t>Личностные: осознание значения русского языка в жизни людей, развитие речи.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2700338" y="476250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/>
              <a:t>ХОД УРОКА</a:t>
            </a: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323850" y="2060575"/>
            <a:ext cx="16557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/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3419475" y="1268413"/>
            <a:ext cx="2447925" cy="957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E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1600"/>
              <a:t>ОРГМОМЕНТ:</a:t>
            </a:r>
          </a:p>
          <a:p>
            <a:pPr>
              <a:spcBef>
                <a:spcPct val="50000"/>
              </a:spcBef>
            </a:pPr>
            <a:r>
              <a:rPr lang="ru-RU" altLang="ru-RU" sz="1600"/>
              <a:t>Проверка готовности к уроку учащихся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5651500" y="2420938"/>
            <a:ext cx="3097213" cy="41433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E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1400"/>
              <a:t>ПОВТОРЕНИЕ РАНЕЕ ИЗУЧЕННОГО:</a:t>
            </a:r>
          </a:p>
          <a:p>
            <a:pPr>
              <a:spcBef>
                <a:spcPct val="50000"/>
              </a:spcBef>
            </a:pPr>
            <a:r>
              <a:rPr lang="ru-RU" altLang="ru-RU" sz="1400"/>
              <a:t>Учитель: Назови парные согласные.</a:t>
            </a:r>
          </a:p>
          <a:p>
            <a:pPr>
              <a:spcBef>
                <a:spcPct val="50000"/>
              </a:spcBef>
            </a:pPr>
            <a:r>
              <a:rPr lang="ru-RU" altLang="ru-RU" sz="1400"/>
              <a:t>Ученик: б/п, в/ф, г/к, д/т, з/с, ж/ш</a:t>
            </a:r>
          </a:p>
          <a:p>
            <a:pPr>
              <a:spcBef>
                <a:spcPct val="50000"/>
              </a:spcBef>
            </a:pPr>
            <a:r>
              <a:rPr lang="ru-RU" altLang="ru-RU" sz="1400"/>
              <a:t>Учитель: Что такое корень?</a:t>
            </a:r>
          </a:p>
          <a:p>
            <a:pPr>
              <a:spcBef>
                <a:spcPct val="50000"/>
              </a:spcBef>
            </a:pPr>
            <a:r>
              <a:rPr lang="ru-RU" altLang="ru-RU" sz="1400"/>
              <a:t>Ученик: Корень – это общая часть всех родственных слов, в которой заключено их лексическое значение.</a:t>
            </a:r>
          </a:p>
          <a:p>
            <a:pPr>
              <a:spcBef>
                <a:spcPct val="50000"/>
              </a:spcBef>
            </a:pPr>
            <a:r>
              <a:rPr lang="ru-RU" altLang="ru-RU" sz="1400"/>
              <a:t>Учитель: Что нужно сделать, чтобы правильно написать парную согласную в корне слова.</a:t>
            </a:r>
          </a:p>
          <a:p>
            <a:pPr>
              <a:spcBef>
                <a:spcPct val="50000"/>
              </a:spcBef>
            </a:pPr>
            <a:r>
              <a:rPr lang="ru-RU" altLang="ru-RU" sz="1400"/>
              <a:t>Ученик перечисляет шаги частично свёрнутой процедуры (алгоритм 2)</a:t>
            </a:r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 flipH="1">
            <a:off x="5148263" y="5300663"/>
            <a:ext cx="5032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79388" y="4076700"/>
            <a:ext cx="4968875" cy="2387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E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1500"/>
              <a:t>СООБЩЕНИЕ ЦЕЛИ УРОКА:</a:t>
            </a:r>
          </a:p>
          <a:p>
            <a:pPr>
              <a:spcBef>
                <a:spcPct val="50000"/>
              </a:spcBef>
            </a:pPr>
            <a:r>
              <a:rPr lang="ru-RU" altLang="ru-RU" sz="1500"/>
              <a:t>Учитель: К концу урока мы должны с вами: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ru-RU" altLang="ru-RU" sz="1500"/>
              <a:t>знать свёрнутый способ проверки написания парной согласной в корне слова;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ru-RU" altLang="ru-RU" sz="1500"/>
              <a:t>уметь проверять написание парных согласных путём использования алгоритма в свёрнутом виде;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ru-RU" altLang="ru-RU" sz="1500"/>
              <a:t>уметь составлять предложения с одним из данных слов.</a:t>
            </a:r>
          </a:p>
        </p:txBody>
      </p:sp>
      <p:sp>
        <p:nvSpPr>
          <p:cNvPr id="4104" name="Line 8"/>
          <p:cNvSpPr>
            <a:spLocks noChangeShapeType="1"/>
          </p:cNvSpPr>
          <p:nvPr/>
        </p:nvSpPr>
        <p:spPr bwMode="auto">
          <a:xfrm>
            <a:off x="4211638" y="2205038"/>
            <a:ext cx="0" cy="18716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3419475" y="447675"/>
            <a:ext cx="2554288" cy="992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/>
              <a:t>ХОД УРОКА</a:t>
            </a:r>
          </a:p>
          <a:p>
            <a:pPr>
              <a:spcBef>
                <a:spcPct val="50000"/>
              </a:spcBef>
            </a:pPr>
            <a:r>
              <a:rPr lang="ru-RU" altLang="ru-RU" b="1"/>
              <a:t>продолжение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323850" y="1989138"/>
            <a:ext cx="25193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250825" y="1628775"/>
            <a:ext cx="4681538" cy="41433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E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altLang="ru-RU" sz="1400"/>
              <a:t>КОЛЛЕКТИВНАЯ РАБОТА В ТЕТРАДЯХ И НА ДОСКЕ:</a:t>
            </a:r>
          </a:p>
          <a:p>
            <a:pPr>
              <a:spcBef>
                <a:spcPct val="50000"/>
              </a:spcBef>
            </a:pPr>
            <a:r>
              <a:rPr lang="ru-RU" altLang="ru-RU" sz="1400"/>
              <a:t>Свёрнутый алгоритм действия находится на доске, рядом образец</a:t>
            </a:r>
          </a:p>
          <a:p>
            <a:r>
              <a:rPr lang="ru-RU" altLang="ru-RU" sz="1400"/>
              <a:t>Образец</a:t>
            </a:r>
          </a:p>
          <a:p>
            <a:r>
              <a:rPr lang="ru-RU" altLang="ru-RU" sz="1400"/>
              <a:t>дуб/пки;  1) дубок, дубовая, дубы;              1) дубки</a:t>
            </a:r>
          </a:p>
          <a:p>
            <a:r>
              <a:rPr lang="ru-RU" altLang="ru-RU" sz="1400"/>
              <a:t>хлеб/п;    2) хлебный, хлеба;                       2) хлеб</a:t>
            </a:r>
          </a:p>
          <a:p>
            <a:endParaRPr lang="ru-RU" altLang="ru-RU" sz="1400"/>
          </a:p>
          <a:p>
            <a:r>
              <a:rPr lang="ru-RU" altLang="ru-RU" sz="1400"/>
              <a:t>По данному алгоритму и образцу объясняются и записываются слова: Бров/фки, груд/тка, миг/кнул, алмаз/сная, чаж/шка.</a:t>
            </a:r>
          </a:p>
          <a:p>
            <a:r>
              <a:rPr lang="ru-RU" altLang="ru-RU" sz="1400"/>
              <a:t>Учитель: Сделаем вывод – как проверить написание парной  согласной в корне слова?</a:t>
            </a:r>
          </a:p>
          <a:p>
            <a:r>
              <a:rPr lang="ru-RU" altLang="ru-RU" sz="1400"/>
              <a:t>Ученик: Вывод: Проговариваются шаги свёрнутого алгоритма</a:t>
            </a:r>
          </a:p>
          <a:p>
            <a:r>
              <a:rPr lang="ru-RU" altLang="ru-RU" sz="1400"/>
              <a:t>Учитель: Составьте с одним из слов предложение</a:t>
            </a:r>
          </a:p>
          <a:p>
            <a:endParaRPr lang="ru-RU" altLang="ru-RU" sz="1400"/>
          </a:p>
          <a:p>
            <a:pPr>
              <a:spcBef>
                <a:spcPct val="50000"/>
              </a:spcBef>
            </a:pPr>
            <a:endParaRPr lang="ru-RU" altLang="ru-RU" sz="1400"/>
          </a:p>
        </p:txBody>
      </p:sp>
      <p:sp>
        <p:nvSpPr>
          <p:cNvPr id="5125" name="Line 5"/>
          <p:cNvSpPr>
            <a:spLocks noChangeShapeType="1"/>
          </p:cNvSpPr>
          <p:nvPr/>
        </p:nvSpPr>
        <p:spPr bwMode="auto">
          <a:xfrm flipV="1">
            <a:off x="4932363" y="1844675"/>
            <a:ext cx="792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5724525" y="1700213"/>
            <a:ext cx="2592388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E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ФИЗПАУЗА</a:t>
            </a:r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>
            <a:off x="6516688" y="2060575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5148263" y="2636838"/>
            <a:ext cx="3455987" cy="31877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E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1500"/>
              <a:t>ПОЛУСАМОСТОЯТЕЛЬНАЯ РАБОТА:</a:t>
            </a:r>
          </a:p>
          <a:p>
            <a:pPr>
              <a:spcBef>
                <a:spcPct val="50000"/>
              </a:spcBef>
            </a:pPr>
            <a:r>
              <a:rPr lang="ru-RU" altLang="ru-RU" sz="1500"/>
              <a:t>Работа выполняется с использованием данного алгоритма.</a:t>
            </a:r>
          </a:p>
          <a:p>
            <a:pPr>
              <a:spcBef>
                <a:spcPct val="50000"/>
              </a:spcBef>
            </a:pPr>
            <a:r>
              <a:rPr lang="ru-RU" altLang="ru-RU" sz="1500"/>
              <a:t>Желез/ска, буд/тка, щеб/пка, банг/к, книж/шка, граф/вская (усадьба)</a:t>
            </a:r>
          </a:p>
          <a:p>
            <a:pPr>
              <a:spcBef>
                <a:spcPct val="50000"/>
              </a:spcBef>
            </a:pPr>
            <a:r>
              <a:rPr lang="ru-RU" altLang="ru-RU" sz="1500"/>
              <a:t>ПРОВЕРКА:</a:t>
            </a:r>
          </a:p>
          <a:p>
            <a:pPr>
              <a:spcBef>
                <a:spcPct val="50000"/>
              </a:spcBef>
            </a:pPr>
            <a:r>
              <a:rPr lang="ru-RU" altLang="ru-RU" sz="1500"/>
              <a:t>Дети устно составляют предложение с одним из слов.</a:t>
            </a:r>
          </a:p>
          <a:p>
            <a:pPr>
              <a:spcBef>
                <a:spcPct val="50000"/>
              </a:spcBef>
            </a:pPr>
            <a:r>
              <a:rPr lang="ru-RU" altLang="ru-RU" sz="1500"/>
              <a:t>(Возможна работа в группах.)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3132138" y="549275"/>
            <a:ext cx="4319587" cy="126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3200" b="1"/>
              <a:t>ХОД УРОКА</a:t>
            </a:r>
          </a:p>
          <a:p>
            <a:r>
              <a:rPr lang="ru-RU" altLang="ru-RU" b="1"/>
              <a:t>продолжение</a:t>
            </a:r>
          </a:p>
          <a:p>
            <a:pPr>
              <a:spcBef>
                <a:spcPct val="50000"/>
              </a:spcBef>
            </a:pPr>
            <a:endParaRPr lang="ru-RU" altLang="ru-RU"/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395288" y="1844675"/>
            <a:ext cx="2447925" cy="739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E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1400"/>
              <a:t>ВЗАИМОПРОВЕРКА ЗНАНИЯ АЛГОРИТМА В ПАРАХ</a:t>
            </a:r>
          </a:p>
        </p:txBody>
      </p:sp>
      <p:sp>
        <p:nvSpPr>
          <p:cNvPr id="6148" name="Line 4"/>
          <p:cNvSpPr>
            <a:spLocks noChangeShapeType="1"/>
          </p:cNvSpPr>
          <p:nvPr/>
        </p:nvSpPr>
        <p:spPr bwMode="auto">
          <a:xfrm>
            <a:off x="1547813" y="2565400"/>
            <a:ext cx="0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395288" y="2997200"/>
            <a:ext cx="2447925" cy="2501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E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1500"/>
              <a:t>САМОСТОЯТЕЛЬНАЯ РАБОТА:</a:t>
            </a:r>
          </a:p>
          <a:p>
            <a:pPr>
              <a:spcBef>
                <a:spcPct val="50000"/>
              </a:spcBef>
            </a:pPr>
            <a:r>
              <a:rPr lang="ru-RU" altLang="ru-RU" sz="1500"/>
              <a:t>Работа выполняется по заданному алгоритму (алгоритм закрыт).</a:t>
            </a:r>
          </a:p>
          <a:p>
            <a:pPr>
              <a:spcBef>
                <a:spcPct val="50000"/>
              </a:spcBef>
            </a:pPr>
            <a:r>
              <a:rPr lang="ru-RU" altLang="ru-RU" sz="1500"/>
              <a:t>Арбуз/с, шаж/шка, боб/п, газед/тка, берег/к, архиф/в.</a:t>
            </a:r>
          </a:p>
          <a:p>
            <a:pPr>
              <a:spcBef>
                <a:spcPct val="50000"/>
              </a:spcBef>
            </a:pPr>
            <a:r>
              <a:rPr lang="ru-RU" altLang="ru-RU" sz="1500"/>
              <a:t>ПРОВЕРКА.</a:t>
            </a:r>
          </a:p>
        </p:txBody>
      </p:sp>
      <p:sp>
        <p:nvSpPr>
          <p:cNvPr id="6150" name="Line 6"/>
          <p:cNvSpPr>
            <a:spLocks noChangeShapeType="1"/>
          </p:cNvSpPr>
          <p:nvPr/>
        </p:nvSpPr>
        <p:spPr bwMode="auto">
          <a:xfrm flipV="1">
            <a:off x="2843213" y="2781300"/>
            <a:ext cx="938212" cy="23764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3635375" y="1844675"/>
            <a:ext cx="4248150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E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dirty="0"/>
              <a:t>ФИЗПАУЗА. «Хлопки руками». </a:t>
            </a:r>
          </a:p>
        </p:txBody>
      </p:sp>
      <p:sp>
        <p:nvSpPr>
          <p:cNvPr id="6152" name="Line 8"/>
          <p:cNvSpPr>
            <a:spLocks noChangeShapeType="1"/>
          </p:cNvSpPr>
          <p:nvPr/>
        </p:nvSpPr>
        <p:spPr bwMode="auto">
          <a:xfrm>
            <a:off x="5508625" y="3213100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3708400" y="3573463"/>
            <a:ext cx="4535488" cy="1587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E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1500"/>
              <a:t>СРЕЗОВАЯ РАБОТА:</a:t>
            </a:r>
          </a:p>
          <a:p>
            <a:pPr>
              <a:spcBef>
                <a:spcPct val="50000"/>
              </a:spcBef>
            </a:pPr>
            <a:r>
              <a:rPr lang="ru-RU" altLang="ru-RU" sz="1500"/>
              <a:t>Помоги Незнайке. Вставь пропущенные буквы. </a:t>
            </a:r>
          </a:p>
          <a:p>
            <a:pPr>
              <a:spcBef>
                <a:spcPct val="50000"/>
              </a:spcBef>
            </a:pPr>
            <a:r>
              <a:rPr lang="ru-RU" altLang="ru-RU" sz="1500"/>
              <a:t>Леб/пка, слиф/вка, каж/шка, рез/ский, груд/тка.</a:t>
            </a:r>
          </a:p>
          <a:p>
            <a:pPr>
              <a:spcBef>
                <a:spcPct val="50000"/>
              </a:spcBef>
            </a:pPr>
            <a:r>
              <a:rPr lang="ru-RU" altLang="ru-RU" sz="1500"/>
              <a:t>Составь и запиши предложение с одним из слов.</a:t>
            </a:r>
          </a:p>
        </p:txBody>
      </p:sp>
      <p:sp>
        <p:nvSpPr>
          <p:cNvPr id="6154" name="Line 10"/>
          <p:cNvSpPr>
            <a:spLocks noChangeShapeType="1"/>
          </p:cNvSpPr>
          <p:nvPr/>
        </p:nvSpPr>
        <p:spPr bwMode="auto">
          <a:xfrm>
            <a:off x="5508625" y="522922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971550" y="5876925"/>
            <a:ext cx="7488238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E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ПОДВЕДЕНИЕ ИТОГОВ. ВЫСТАВЛЕНИЕ ОЦЕНОК.</a:t>
            </a: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3779838" y="2565400"/>
            <a:ext cx="381635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E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dirty="0"/>
              <a:t>Составьте устно предложение с одним из слов.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551</Words>
  <Application>Microsoft Office PowerPoint</Application>
  <PresentationFormat>Экран (4:3)</PresentationFormat>
  <Paragraphs>74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Wingdings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Организация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Черепаха</dc:creator>
  <cp:lastModifiedBy>KAB_105</cp:lastModifiedBy>
  <cp:revision>6</cp:revision>
  <dcterms:created xsi:type="dcterms:W3CDTF">2015-03-08T08:02:09Z</dcterms:created>
  <dcterms:modified xsi:type="dcterms:W3CDTF">2015-10-20T14:29:24Z</dcterms:modified>
</cp:coreProperties>
</file>