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50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rgbClr val="FFC000"/>
            </a:gs>
            <a:gs pos="100000">
              <a:srgbClr val="FF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857364"/>
            <a:ext cx="8358246" cy="2243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Book Antiqua" pitchFamily="18" charset="0"/>
              </a:rPr>
              <a:t>Проектная деятельность </a:t>
            </a:r>
            <a:br>
              <a:rPr lang="ru-RU" b="1" dirty="0" smtClean="0">
                <a:latin typeface="Book Antiqua" pitchFamily="18" charset="0"/>
              </a:rPr>
            </a:br>
            <a:r>
              <a:rPr lang="ru-RU" b="1" dirty="0" smtClean="0">
                <a:latin typeface="Book Antiqua" pitchFamily="18" charset="0"/>
              </a:rPr>
              <a:t>в старшей группе</a:t>
            </a:r>
            <a:br>
              <a:rPr lang="ru-RU" b="1" dirty="0" smtClean="0">
                <a:latin typeface="Book Antiqua" pitchFamily="18" charset="0"/>
              </a:rPr>
            </a:br>
            <a:r>
              <a:rPr lang="ru-RU" b="1" dirty="0" smtClean="0">
                <a:latin typeface="Book Antiqua" pitchFamily="18" charset="0"/>
              </a:rPr>
              <a:t> «Огонь наш друг, </a:t>
            </a:r>
            <a:br>
              <a:rPr lang="ru-RU" b="1" dirty="0" smtClean="0">
                <a:latin typeface="Book Antiqua" pitchFamily="18" charset="0"/>
              </a:rPr>
            </a:br>
            <a:r>
              <a:rPr lang="ru-RU" b="1" dirty="0" smtClean="0">
                <a:latin typeface="Book Antiqua" pitchFamily="18" charset="0"/>
              </a:rPr>
              <a:t>огонь наш враг?»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00504"/>
            <a:ext cx="6400800" cy="205461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Candara" pitchFamily="34" charset="0"/>
              </a:rPr>
              <a:t>Выполнили: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Candara" pitchFamily="34" charset="0"/>
              </a:rPr>
              <a:t>воспитатели старшей группы №12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Candara" pitchFamily="34" charset="0"/>
              </a:rPr>
              <a:t>Киселёва С.И.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Candara" pitchFamily="34" charset="0"/>
              </a:rPr>
              <a:t>Каплинская Н.В.</a:t>
            </a:r>
          </a:p>
          <a:p>
            <a:pPr algn="l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2852"/>
            <a:ext cx="9144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ndara" pitchFamily="34" charset="0"/>
              </a:rPr>
              <a:t>Муниципальное бюджетное дошкольное образовательное учреждение </a:t>
            </a:r>
            <a:br>
              <a:rPr lang="ru-RU" sz="2000" b="1" dirty="0" smtClean="0">
                <a:latin typeface="Candara" pitchFamily="34" charset="0"/>
              </a:rPr>
            </a:br>
            <a:r>
              <a:rPr lang="ru-RU" sz="2000" b="1" dirty="0" smtClean="0">
                <a:latin typeface="Candara" pitchFamily="34" charset="0"/>
              </a:rPr>
              <a:t> «Детский сад комбинированного вида № 14 »</a:t>
            </a:r>
            <a:endParaRPr lang="ru-RU" sz="2000" dirty="0" smtClean="0">
              <a:latin typeface="Candara" pitchFamily="34" charset="0"/>
            </a:endParaRPr>
          </a:p>
          <a:p>
            <a:endParaRPr lang="ru-RU" dirty="0"/>
          </a:p>
        </p:txBody>
      </p:sp>
      <p:pic>
        <p:nvPicPr>
          <p:cNvPr id="1028" name="Picture 4" descr="D:\Мои документы\Наташа\Огонь\Фото\DSC0259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509" y="4071942"/>
            <a:ext cx="3238491" cy="24288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Book Antiqua" pitchFamily="18" charset="0"/>
              </a:rPr>
              <a:t>Продукт проектной деятельности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>
                <a:latin typeface="Candara" pitchFamily="34" charset="0"/>
              </a:rPr>
              <a:t>    Оформление выставки «Огонь наш друг, огонь наш враг»</a:t>
            </a:r>
            <a:endParaRPr lang="ru-RU" sz="3000" dirty="0">
              <a:latin typeface="Candara" pitchFamily="34" charset="0"/>
            </a:endParaRPr>
          </a:p>
        </p:txBody>
      </p:sp>
      <p:pic>
        <p:nvPicPr>
          <p:cNvPr id="1026" name="Picture 2" descr="D:\Мои документы\Наташа\Огонь\DSC_00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2500306"/>
            <a:ext cx="5810257" cy="43576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70"/>
            <a:ext cx="8786874" cy="6072230"/>
          </a:xfrm>
        </p:spPr>
        <p:txBody>
          <a:bodyPr numCol="2" anchor="t"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Он таким бывает разным -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Голубым и рыже-красным,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Ярко-жёлтым и, ещё же,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Олимпийским быть он может.</a:t>
            </a:r>
          </a:p>
          <a:p>
            <a:pPr>
              <a:buNone/>
            </a:pPr>
            <a:endParaRPr lang="ru-RU" sz="2400" dirty="0" smtClean="0">
              <a:latin typeface="Candara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Тот огонь, что с нами дружен,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Очень всем, конечно, нужен,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Но опасен, если бродит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Сам собою на свободе!</a:t>
            </a:r>
          </a:p>
          <a:p>
            <a:pPr>
              <a:buNone/>
            </a:pPr>
            <a:endParaRPr lang="ru-RU" sz="2400" dirty="0" smtClean="0">
              <a:latin typeface="Candara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Очень скоро подрастёте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И в огромный мир войдёте.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Кто-то станет сталеваром,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Кто-то станет кашеваром,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И в пожарные — на смену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Вы придёте непременно!..</a:t>
            </a:r>
          </a:p>
          <a:p>
            <a:pPr>
              <a:buNone/>
            </a:pPr>
            <a:endParaRPr lang="ru-RU" sz="2400" dirty="0" smtClean="0">
              <a:latin typeface="Candara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И ещё профессий море,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Где, с огнём дружа и споря,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Вам придётся жить, друзья,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Ведь без этого нельзя!</a:t>
            </a:r>
          </a:p>
          <a:p>
            <a:pPr>
              <a:buNone/>
            </a:pPr>
            <a:endParaRPr lang="ru-RU" sz="2400" dirty="0" smtClean="0">
              <a:latin typeface="Candara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А сейчас, шаля, от скуки,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Не берите спички в руки,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Зажигалки, свечи тоже,</a:t>
            </a:r>
          </a:p>
          <a:p>
            <a:pPr>
              <a:buNone/>
            </a:pPr>
            <a:r>
              <a:rPr lang="ru-RU" sz="2400" dirty="0" smtClean="0">
                <a:latin typeface="Candara" pitchFamily="34" charset="0"/>
              </a:rPr>
              <a:t> Ведь беда случиться может</a:t>
            </a:r>
            <a:r>
              <a:rPr lang="ru-RU" sz="2400" dirty="0" smtClean="0"/>
              <a:t>!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357554" y="0"/>
            <a:ext cx="20425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smtClean="0">
                <a:latin typeface="Book Antiqua" pitchFamily="18" charset="0"/>
              </a:rPr>
              <a:t>Огонь.</a:t>
            </a:r>
            <a:endParaRPr lang="ru-RU" sz="4400" b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Актуальность проблемы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  создание условий для обучения дошкольников и их родителей безопасному поведению в сложных условиях социального, техногенного, природного и экологического неблагополучия.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D:\Мои документы\Наташа\Огонь\Фото\фото 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214686"/>
            <a:ext cx="4095778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D:\Мои документы\Наташа\Огонь\Фото\SAM_27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214686"/>
            <a:ext cx="4095715" cy="3071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Цель проекта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Содействовать </a:t>
            </a:r>
            <a:r>
              <a:rPr lang="ru-RU" dirty="0" smtClean="0">
                <a:latin typeface="Candara" pitchFamily="34" charset="0"/>
              </a:rPr>
              <a:t>формированию у детей старшего дошкольного возраста навыков безопасного поведения, умения адекватно действовать в опасных для жизни ситуациях. </a:t>
            </a:r>
            <a:endParaRPr lang="ru-RU" dirty="0">
              <a:latin typeface="Candara" pitchFamily="34" charset="0"/>
            </a:endParaRPr>
          </a:p>
        </p:txBody>
      </p:sp>
      <p:pic>
        <p:nvPicPr>
          <p:cNvPr id="3074" name="Picture 2" descr="D:\Мои документы\Наташа\Огонь\Фото\P426027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143248"/>
            <a:ext cx="4381902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D:\Мои документы\Наташа\Огонь\Фото\mms_201505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143248"/>
            <a:ext cx="4286280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Задачи проекта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9001156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u="sng" dirty="0" smtClean="0">
                <a:latin typeface="Candara" pitchFamily="34" charset="0"/>
              </a:rPr>
              <a:t>Образовательные:</a:t>
            </a:r>
            <a:endParaRPr lang="ru-RU" u="sng" dirty="0" smtClean="0">
              <a:latin typeface="Candara" pitchFamily="34" charset="0"/>
            </a:endParaRP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• Познакомить с историей возникновения огня.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• Познакомить с понятие о том, что огонь бывает другом, а бывает и врагом.                                                               </a:t>
            </a:r>
            <a:r>
              <a:rPr lang="ru-RU" b="1" u="sng" dirty="0" smtClean="0">
                <a:latin typeface="Candara" pitchFamily="34" charset="0"/>
              </a:rPr>
              <a:t> 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• Помочь детям запомнить правила пожарной безопасности.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• Расширить знания детей о профессии пожарного</a:t>
            </a:r>
          </a:p>
          <a:p>
            <a:pPr>
              <a:buNone/>
            </a:pPr>
            <a:r>
              <a:rPr lang="ru-RU" b="1" u="sng" dirty="0" smtClean="0">
                <a:latin typeface="Candara" pitchFamily="34" charset="0"/>
              </a:rPr>
              <a:t>Развивающие:</a:t>
            </a: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• Развивать творческие способности детей, познавательные психические процессы.</a:t>
            </a:r>
          </a:p>
          <a:p>
            <a:pPr>
              <a:buNone/>
            </a:pP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endParaRPr lang="ru-RU" dirty="0" smtClean="0">
              <a:latin typeface="Candara" pitchFamily="34" charset="0"/>
            </a:endParaRPr>
          </a:p>
          <a:p>
            <a:pPr>
              <a:buNone/>
            </a:pPr>
            <a:endParaRPr lang="ru-RU" dirty="0">
              <a:latin typeface="Candara" pitchFamily="34" charset="0"/>
            </a:endParaRPr>
          </a:p>
        </p:txBody>
      </p:sp>
      <p:pic>
        <p:nvPicPr>
          <p:cNvPr id="4" name="Picture 4" descr="20010c66dbff6bccbb0b0301cb7628c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357826"/>
            <a:ext cx="1785950" cy="108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20010c66dbff6bccbb0b0301cb7628c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5286388"/>
            <a:ext cx="1785950" cy="108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20010c66dbff6bccbb0b0301cb7628c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5286388"/>
            <a:ext cx="1785950" cy="108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35798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      </a:t>
            </a:r>
            <a:r>
              <a:rPr lang="ru-RU" b="1" u="sng" dirty="0" smtClean="0">
                <a:latin typeface="Candara" pitchFamily="34" charset="0"/>
              </a:rPr>
              <a:t>Воспитательные</a:t>
            </a:r>
            <a:r>
              <a:rPr lang="ru-RU" u="sng" dirty="0" smtClean="0">
                <a:latin typeface="Candara" pitchFamily="34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• Воспитывать чувство осторожности и самосохранения.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• Воспитывать уверенность в своих силах.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• Воспитывать чувства благодарности к людям, которые помогают нам в трудных ситуациях.</a:t>
            </a:r>
            <a:r>
              <a:rPr lang="ru-RU" b="1" dirty="0" smtClean="0">
                <a:latin typeface="Candara" pitchFamily="34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      </a:t>
            </a:r>
            <a:r>
              <a:rPr lang="ru-RU" b="1" u="sng" dirty="0" smtClean="0">
                <a:latin typeface="Candara" pitchFamily="34" charset="0"/>
              </a:rPr>
              <a:t>Практические</a:t>
            </a:r>
            <a:r>
              <a:rPr lang="ru-RU" u="sng" dirty="0" smtClean="0">
                <a:latin typeface="Candara" pitchFamily="34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• Прививать практические навыки поведения детей при возникновении пожара.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• Познакомить  с  элементарными действиям по тушению очага возгорания  в игровых ситуациях.                                             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• Упражнять  в умении  вести себя  в экстремальных ситуациях (набирать номер телефона пожарной части, вести диалог с диспетчером по  телефону : четко называть свой домашний адрес)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• Вовлекать родителей в образовательный процесс.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Book Antiqua" pitchFamily="18" charset="0"/>
              </a:rPr>
              <a:t>Методы и приемы для реализации проекта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14282" y="1500174"/>
            <a:ext cx="2571768" cy="1214446"/>
          </a:xfrm>
          <a:prstGeom prst="round2DiagRect">
            <a:avLst/>
          </a:prstGeom>
          <a:solidFill>
            <a:srgbClr val="00B0F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andara" pitchFamily="34" charset="0"/>
              </a:rPr>
              <a:t>Беседы </a:t>
            </a:r>
            <a:endParaRPr lang="ru-RU" sz="3200" dirty="0">
              <a:latin typeface="Candar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928662" y="2928934"/>
            <a:ext cx="2571768" cy="1214446"/>
          </a:xfrm>
          <a:prstGeom prst="round2DiagRect">
            <a:avLst/>
          </a:prstGeom>
          <a:solidFill>
            <a:srgbClr val="FF33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ndara" pitchFamily="34" charset="0"/>
              </a:rPr>
              <a:t>Просмотр презентаций и мультфильмов</a:t>
            </a:r>
            <a:endParaRPr lang="ru-RU" sz="2400" dirty="0">
              <a:latin typeface="Candara" pitchFamily="34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928794" y="4429132"/>
            <a:ext cx="2571768" cy="1214446"/>
          </a:xfrm>
          <a:prstGeom prst="round2Diag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andara" pitchFamily="34" charset="0"/>
              </a:rPr>
              <a:t>Игровая деятельность</a:t>
            </a:r>
            <a:endParaRPr lang="ru-RU" sz="2800" dirty="0">
              <a:latin typeface="Candara" pitchFamily="34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4857752" y="4429132"/>
            <a:ext cx="2571768" cy="1214446"/>
          </a:xfrm>
          <a:prstGeom prst="round2Diag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andara" pitchFamily="34" charset="0"/>
              </a:rPr>
              <a:t>Развлечения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5500694" y="2928934"/>
            <a:ext cx="2571768" cy="1214446"/>
          </a:xfrm>
          <a:prstGeom prst="round2DiagRect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andara" pitchFamily="34" charset="0"/>
              </a:rPr>
              <a:t>Рисование по сюжетам</a:t>
            </a:r>
            <a:endParaRPr lang="ru-RU" sz="2800" dirty="0">
              <a:latin typeface="Candara" pitchFamily="34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000760" y="1500174"/>
            <a:ext cx="2857520" cy="1214446"/>
          </a:xfrm>
          <a:prstGeom prst="round2DiagRect">
            <a:avLst/>
          </a:prstGeom>
          <a:solidFill>
            <a:srgbClr val="9933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ndara" pitchFamily="34" charset="0"/>
              </a:rPr>
              <a:t>Инсценировка, театрализованная деятельность</a:t>
            </a:r>
            <a:endParaRPr lang="ru-RU" sz="2400" dirty="0">
              <a:latin typeface="Candara" pitchFamily="34" charset="0"/>
            </a:endParaRPr>
          </a:p>
        </p:txBody>
      </p:sp>
      <p:pic>
        <p:nvPicPr>
          <p:cNvPr id="10" name="Picture 4" descr="20010c66dbff6bccbb0b0301cb7628c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572140"/>
            <a:ext cx="1785950" cy="108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20010c66dbff6bccbb0b0301cb7628c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5572140"/>
            <a:ext cx="1785950" cy="108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Тройная стрелка влево/вправо/вверх 11"/>
          <p:cNvSpPr/>
          <p:nvPr/>
        </p:nvSpPr>
        <p:spPr>
          <a:xfrm flipV="1">
            <a:off x="3643306" y="2071678"/>
            <a:ext cx="1785950" cy="1071570"/>
          </a:xfrm>
          <a:prstGeom prst="leftRightUp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Формы работы :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142984"/>
            <a:ext cx="3500462" cy="1214446"/>
          </a:xfrm>
          <a:prstGeom prst="round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ndara" pitchFamily="34" charset="0"/>
              </a:rPr>
              <a:t>Ознакомление с художественной литературой</a:t>
            </a:r>
            <a:endParaRPr lang="ru-RU" sz="2800" dirty="0">
              <a:latin typeface="Candara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857496"/>
            <a:ext cx="3500462" cy="1214446"/>
          </a:xfrm>
          <a:prstGeom prst="roundRect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800" b="1" dirty="0" smtClean="0">
                <a:latin typeface="Candara" pitchFamily="34" charset="0"/>
              </a:rPr>
              <a:t>Игровая деятельность</a:t>
            </a:r>
            <a:endParaRPr lang="ru-RU" sz="2800" dirty="0">
              <a:latin typeface="Candar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71736" y="4572008"/>
            <a:ext cx="3500462" cy="1214446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800" b="1" dirty="0" smtClean="0">
                <a:latin typeface="Candara" pitchFamily="34" charset="0"/>
              </a:rPr>
              <a:t>Познавательная  деятельность</a:t>
            </a:r>
            <a:endParaRPr lang="ru-RU" sz="2800" dirty="0">
              <a:latin typeface="Candara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86314" y="1214422"/>
            <a:ext cx="3500462" cy="1214446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ndara" pitchFamily="34" charset="0"/>
              </a:rPr>
              <a:t>Художественно- творческая деятельность</a:t>
            </a:r>
            <a:endParaRPr lang="ru-RU" sz="2800" dirty="0">
              <a:latin typeface="Candara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57752" y="2857496"/>
            <a:ext cx="3500462" cy="1214446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ndara" pitchFamily="34" charset="0"/>
              </a:rPr>
              <a:t>Исследовательская  деятельность</a:t>
            </a:r>
            <a:endParaRPr lang="ru-RU" sz="2800" dirty="0">
              <a:latin typeface="Candara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Наташа\Огонь\Фото\IMG_15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0285">
            <a:off x="126869" y="282146"/>
            <a:ext cx="3482489" cy="2611749"/>
          </a:xfrm>
          <a:prstGeom prst="rect">
            <a:avLst/>
          </a:prstGeom>
          <a:noFill/>
        </p:spPr>
      </p:pic>
      <p:pic>
        <p:nvPicPr>
          <p:cNvPr id="4099" name="Picture 3" descr="D:\Мои документы\Наташа\Огонь\Фото\IMG_087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6745">
            <a:off x="5905435" y="275595"/>
            <a:ext cx="3111663" cy="2611756"/>
          </a:xfrm>
          <a:prstGeom prst="rect">
            <a:avLst/>
          </a:prstGeom>
          <a:noFill/>
        </p:spPr>
      </p:pic>
      <p:pic>
        <p:nvPicPr>
          <p:cNvPr id="4100" name="Picture 4" descr="D:\Мои документы\Наташа\Огонь\Фото\IMG_06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8642">
            <a:off x="263918" y="3996698"/>
            <a:ext cx="3401935" cy="2550989"/>
          </a:xfrm>
          <a:prstGeom prst="rect">
            <a:avLst/>
          </a:prstGeom>
          <a:noFill/>
        </p:spPr>
      </p:pic>
      <p:pic>
        <p:nvPicPr>
          <p:cNvPr id="4101" name="Picture 5" descr="D:\Мои документы\Наташа\Огонь\Фото\image (2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4000504"/>
            <a:ext cx="3443254" cy="2571813"/>
          </a:xfrm>
          <a:prstGeom prst="rect">
            <a:avLst/>
          </a:prstGeom>
          <a:noFill/>
        </p:spPr>
      </p:pic>
      <p:pic>
        <p:nvPicPr>
          <p:cNvPr id="4102" name="Picture 6" descr="D:\Мои документы\Наташа\Огонь\Фото\DSCN02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2000240"/>
            <a:ext cx="3643338" cy="273272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Book Antiqua" pitchFamily="18" charset="0"/>
              </a:rPr>
              <a:t>Ожидаемые результаты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6436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Candara" pitchFamily="34" charset="0"/>
              </a:rPr>
              <a:t> -</a:t>
            </a:r>
            <a:r>
              <a:rPr lang="en-US" dirty="0" smtClean="0">
                <a:latin typeface="Candara" pitchFamily="34" charset="0"/>
              </a:rPr>
              <a:t>  </a:t>
            </a:r>
            <a:r>
              <a:rPr lang="ru-RU" dirty="0" smtClean="0">
                <a:latin typeface="Candara" pitchFamily="34" charset="0"/>
              </a:rPr>
              <a:t>У детей  сформирован  интерес к проблеме собственной безопасности, понимание того, что может быть опасным в общении с другими людьми, предметами природой;</a:t>
            </a:r>
          </a:p>
          <a:p>
            <a:pPr>
              <a:buNone/>
            </a:pPr>
            <a:r>
              <a:rPr lang="ru-RU" b="1" dirty="0" smtClean="0">
                <a:latin typeface="Candara" pitchFamily="34" charset="0"/>
              </a:rPr>
              <a:t>  -</a:t>
            </a:r>
            <a:r>
              <a:rPr lang="ru-RU" dirty="0" smtClean="0">
                <a:latin typeface="Candara" pitchFamily="34" charset="0"/>
              </a:rPr>
              <a:t> Дети  умеют правильно вести себя в различных опасных ситуациях на улице, дома и в других ситуациях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-  Дети  осознают важность и необходимость гуманного и бережного отношения к родной земле, окружающему миру, к своей жизни.</a:t>
            </a:r>
          </a:p>
          <a:p>
            <a:pPr>
              <a:buNone/>
            </a:pPr>
            <a:r>
              <a:rPr lang="ru-RU" dirty="0" smtClean="0">
                <a:latin typeface="Candara" pitchFamily="34" charset="0"/>
              </a:rPr>
              <a:t>  - Дети  и их родители проявляют  желание  активно участвовать в общественно значимых мероприятиях, полезных делах.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иселёва, Каплинская. Ого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Киселёва, Каплинская. Огонь</Template>
  <TotalTime>11</TotalTime>
  <Words>414</Words>
  <Application>Microsoft Office PowerPoint</Application>
  <PresentationFormat>Экран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Book Antiqua</vt:lpstr>
      <vt:lpstr>Calibri</vt:lpstr>
      <vt:lpstr>Candara</vt:lpstr>
      <vt:lpstr>Киселёва, Каплинская. Огонь</vt:lpstr>
      <vt:lpstr>Проектная деятельность  в старшей группе  «Огонь наш друг,  огонь наш враг?» </vt:lpstr>
      <vt:lpstr>Актуальность проблемы</vt:lpstr>
      <vt:lpstr>Цель проекта</vt:lpstr>
      <vt:lpstr>Задачи проекта</vt:lpstr>
      <vt:lpstr>Презентация PowerPoint</vt:lpstr>
      <vt:lpstr>Методы и приемы для реализации проекта</vt:lpstr>
      <vt:lpstr>Формы работы :</vt:lpstr>
      <vt:lpstr>Презентация PowerPoint</vt:lpstr>
      <vt:lpstr>Ожидаемые результаты</vt:lpstr>
      <vt:lpstr>Продукт проектной деятельности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 в старшей группе  «Огонь наш друг,  огонь наш враг?» </dc:title>
  <dc:creator>Admin</dc:creator>
  <cp:lastModifiedBy>Юрий</cp:lastModifiedBy>
  <cp:revision>4</cp:revision>
  <dcterms:created xsi:type="dcterms:W3CDTF">2015-05-31T06:59:03Z</dcterms:created>
  <dcterms:modified xsi:type="dcterms:W3CDTF">2015-10-22T14:57:24Z</dcterms:modified>
</cp:coreProperties>
</file>