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87" r:id="rId3"/>
    <p:sldId id="265" r:id="rId4"/>
    <p:sldId id="257" r:id="rId5"/>
    <p:sldId id="269" r:id="rId6"/>
    <p:sldId id="267" r:id="rId7"/>
    <p:sldId id="273" r:id="rId8"/>
    <p:sldId id="258" r:id="rId9"/>
    <p:sldId id="276" r:id="rId10"/>
    <p:sldId id="261" r:id="rId11"/>
    <p:sldId id="271" r:id="rId12"/>
    <p:sldId id="262" r:id="rId13"/>
    <p:sldId id="263" r:id="rId14"/>
    <p:sldId id="277" r:id="rId15"/>
    <p:sldId id="283" r:id="rId16"/>
    <p:sldId id="282" r:id="rId17"/>
    <p:sldId id="285" r:id="rId18"/>
    <p:sldId id="259" r:id="rId19"/>
    <p:sldId id="268" r:id="rId20"/>
    <p:sldId id="278" r:id="rId21"/>
    <p:sldId id="272" r:id="rId22"/>
    <p:sldId id="260" r:id="rId23"/>
    <p:sldId id="274" r:id="rId24"/>
    <p:sldId id="266" r:id="rId25"/>
    <p:sldId id="270" r:id="rId26"/>
    <p:sldId id="281" r:id="rId27"/>
    <p:sldId id="280" r:id="rId28"/>
    <p:sldId id="275" r:id="rId29"/>
    <p:sldId id="279"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showPr>
  <p:clrMru>
    <a:srgbClr val="17375E"/>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68" autoAdjust="0"/>
    <p:restoredTop sz="93190" autoAdjust="0"/>
  </p:normalViewPr>
  <p:slideViewPr>
    <p:cSldViewPr>
      <p:cViewPr>
        <p:scale>
          <a:sx n="100" d="100"/>
          <a:sy n="100" d="100"/>
        </p:scale>
        <p:origin x="-522" y="7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747A50-FE19-4886-86E2-5EF9B5226A5C}" type="datetimeFigureOut">
              <a:rPr lang="ru-RU" smtClean="0"/>
              <a:pPr/>
              <a:t>02.11.2015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D91DF8-50AA-4567-8D99-465DF2AB5FE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tt-RU" dirty="0" smtClean="0"/>
              <a:t>ыч</a:t>
            </a:r>
            <a:endParaRPr lang="ru-RU" dirty="0"/>
          </a:p>
        </p:txBody>
      </p:sp>
      <p:sp>
        <p:nvSpPr>
          <p:cNvPr id="4" name="Номер слайда 3"/>
          <p:cNvSpPr>
            <a:spLocks noGrp="1"/>
          </p:cNvSpPr>
          <p:nvPr>
            <p:ph type="sldNum" sz="quarter" idx="10"/>
          </p:nvPr>
        </p:nvSpPr>
        <p:spPr/>
        <p:txBody>
          <a:bodyPr/>
          <a:lstStyle/>
          <a:p>
            <a:fld id="{92D91DF8-50AA-4567-8D99-465DF2AB5FE4}" type="slidenum">
              <a:rPr lang="ru-RU" smtClean="0"/>
              <a:pPr/>
              <a:t>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tt-RU" dirty="0" smtClean="0"/>
              <a:t> </a:t>
            </a:r>
            <a:endParaRPr lang="ru-RU" dirty="0"/>
          </a:p>
        </p:txBody>
      </p:sp>
      <p:sp>
        <p:nvSpPr>
          <p:cNvPr id="4" name="Номер слайда 3"/>
          <p:cNvSpPr>
            <a:spLocks noGrp="1"/>
          </p:cNvSpPr>
          <p:nvPr>
            <p:ph type="sldNum" sz="quarter" idx="10"/>
          </p:nvPr>
        </p:nvSpPr>
        <p:spPr/>
        <p:txBody>
          <a:bodyPr/>
          <a:lstStyle/>
          <a:p>
            <a:fld id="{92D91DF8-50AA-4567-8D99-465DF2AB5FE4}" type="slidenum">
              <a:rPr lang="ru-RU" smtClean="0"/>
              <a:pPr/>
              <a:t>15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C:\Users\&#1060;&#1080;&#1088;&#1076;&#1072;&#1074;&#1077;&#1089;\Desktop\&#1078;&#1099;&#1088;&#1083;&#1072;&#1088;&#1075;&#1072;\&#1073;.&#1073;-&#1076;&#1072;%20&#1241;&#1093;&#1083;&#1072;&#1082;%20&#1090;&#1241;&#1088;&#1073;&#1080;&#1103;&#1089;&#1077;\130%20&#1063;&#1101;&#1081;%20&#1101;&#1095;&#1101;&#1073;&#1077;&#1079;%20&#1073;&#1077;&#1088;&#1075;&#1101;&#1083;&#1101;&#1087;%20(&#1084;&#1080;&#1085;&#1091;&#1089;&#1086;&#1074;&#1082;&#1072;).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25.jpeg"/><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28.jpeg"/><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31.jpeg"/><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34.jpeg"/><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37.jpeg"/><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43.jpeg"/><Relationship Id="rId4" Type="http://schemas.openxmlformats.org/officeDocument/2006/relationships/image" Target="../media/image42.jpeg"/></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47.jpeg"/><Relationship Id="rId4" Type="http://schemas.openxmlformats.org/officeDocument/2006/relationships/image" Target="../media/image46.jpeg"/></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50.jpeg"/><Relationship Id="rId4" Type="http://schemas.openxmlformats.org/officeDocument/2006/relationships/image" Target="../media/image49.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C:\Users\&#1060;&#1080;&#1088;&#1076;&#1072;&#1074;&#1077;&#1089;\Desktop\&#1078;&#1099;&#1088;&#1083;&#1072;&#1088;&#1075;&#1072;\&#1073;.&#1073;-&#1076;&#1072;%20&#1241;&#1093;&#1083;&#1072;&#1082;%20&#1090;&#1241;&#1088;&#1073;&#1080;&#1103;&#1089;&#1077;\130%20&#1063;&#1101;&#1081;%20&#1101;&#1095;&#1101;&#1073;&#1077;&#1079;%20&#1073;&#1077;&#1088;&#1075;&#1101;&#1083;&#1101;&#1087;%20(&#1084;&#1080;&#1085;&#1091;&#1089;&#1086;&#1074;&#1082;&#1072;).mp3" TargetMode="Externa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53.jpeg"/><Relationship Id="rId4" Type="http://schemas.openxmlformats.org/officeDocument/2006/relationships/image" Target="../media/image52.jpeg"/></Relationships>
</file>

<file path=ppt/slides/_rels/slide2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55.jpeg"/></Relationships>
</file>

<file path=ppt/slides/_rels/slide2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57.jpeg"/></Relationships>
</file>

<file path=ppt/slides/_rels/slide2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60.jpeg"/><Relationship Id="rId4" Type="http://schemas.openxmlformats.org/officeDocument/2006/relationships/image" Target="../media/image59.jpeg"/></Relationships>
</file>

<file path=ppt/slides/_rels/slide24.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63.jpeg"/><Relationship Id="rId4" Type="http://schemas.openxmlformats.org/officeDocument/2006/relationships/image" Target="../media/image62.jpeg"/></Relationships>
</file>

<file path=ppt/slides/_rels/slide2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png"/><Relationship Id="rId2" Type="http://schemas.openxmlformats.org/officeDocument/2006/relationships/slideLayout" Target="../slideLayouts/slideLayout5.xml"/><Relationship Id="rId1" Type="http://schemas.openxmlformats.org/officeDocument/2006/relationships/audio" Target="file:///C:\Users\&#1060;&#1080;&#1088;&#1076;&#1072;&#1074;&#1077;&#1089;\Desktop\&#1078;&#1099;&#1088;&#1083;&#1072;&#1088;&#1075;&#1072;\&#1073;.&#1073;-&#1076;&#1072;%20&#1241;&#1093;&#1083;&#1072;&#1082;%20&#1090;&#1241;&#1088;&#1073;&#1080;&#1103;&#1089;&#1077;\130%20&#1063;&#1101;&#1081;%20&#1101;&#1095;&#1101;&#1073;&#1077;&#1079;%20&#1073;&#1077;&#1088;&#1075;&#1101;&#1083;&#1101;&#1087;%20(&#1084;&#1080;&#1085;&#1091;&#1089;&#1086;&#1074;&#1082;&#1072;).mp3" TargetMode="External"/><Relationship Id="rId6" Type="http://schemas.openxmlformats.org/officeDocument/2006/relationships/image" Target="../media/image70.jpeg"/><Relationship Id="rId5" Type="http://schemas.openxmlformats.org/officeDocument/2006/relationships/image" Target="../media/image69.jpeg"/><Relationship Id="rId4" Type="http://schemas.openxmlformats.org/officeDocument/2006/relationships/image" Target="../media/image68.jpeg"/></Relationships>
</file>

<file path=ppt/slides/_rels/slide2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73.jpeg"/><Relationship Id="rId4" Type="http://schemas.openxmlformats.org/officeDocument/2006/relationships/image" Target="../media/image72.jpeg"/></Relationships>
</file>

<file path=ppt/slides/_rels/slide2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76.jpeg"/><Relationship Id="rId4" Type="http://schemas.openxmlformats.org/officeDocument/2006/relationships/image" Target="../media/image75.jpeg"/></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www.atolyegergi.com/images/desen/gokyuzu/buyuk/082.jpg"/>
          <p:cNvPicPr>
            <a:picLocks noChangeAspect="1" noChangeArrowheads="1"/>
          </p:cNvPicPr>
          <p:nvPr/>
        </p:nvPicPr>
        <p:blipFill>
          <a:blip r:embed="rId3"/>
          <a:srcRect/>
          <a:stretch>
            <a:fillRect/>
          </a:stretch>
        </p:blipFill>
        <p:spPr bwMode="auto">
          <a:xfrm>
            <a:off x="-1" y="-158898"/>
            <a:ext cx="9412295" cy="7016897"/>
          </a:xfrm>
          <a:prstGeom prst="rect">
            <a:avLst/>
          </a:prstGeom>
          <a:noFill/>
        </p:spPr>
      </p:pic>
      <p:sp>
        <p:nvSpPr>
          <p:cNvPr id="3" name="Содержимое 2"/>
          <p:cNvSpPr>
            <a:spLocks noGrp="1"/>
          </p:cNvSpPr>
          <p:nvPr>
            <p:ph idx="1"/>
          </p:nvPr>
        </p:nvSpPr>
        <p:spPr/>
        <p:txBody>
          <a:bodyPr>
            <a:normAutofit fontScale="92500" lnSpcReduction="20000"/>
          </a:bodyPr>
          <a:lstStyle/>
          <a:p>
            <a:pPr>
              <a:buNone/>
            </a:pPr>
            <a:endParaRPr lang="tt-RU"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a:p>
            <a:pPr>
              <a:buNone/>
            </a:pPr>
            <a:r>
              <a:rPr lang="tt-RU"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Методик тема</a:t>
            </a:r>
            <a:r>
              <a:rPr lang="tt-RU" b="1" dirty="0" smtClean="0">
                <a:ln w="18000">
                  <a:solidFill>
                    <a:schemeClr val="tx1">
                      <a:lumMod val="50000"/>
                      <a:lumOff val="50000"/>
                    </a:schemeClr>
                  </a:solidFill>
                  <a:prstDash val="solid"/>
                  <a:miter lim="800000"/>
                </a:ln>
                <a:solidFill>
                  <a:schemeClr val="bg1"/>
                </a:solidFill>
                <a:effectLst>
                  <a:outerShdw blurRad="25500" dist="23000" dir="7020000" algn="tl">
                    <a:srgbClr val="000000">
                      <a:alpha val="50000"/>
                    </a:srgbClr>
                  </a:outerShdw>
                </a:effectLst>
                <a:latin typeface="Times New Roman" pitchFamily="18" charset="0"/>
                <a:cs typeface="Times New Roman" pitchFamily="18" charset="0"/>
              </a:rPr>
              <a:t>: “ Балаларга әдәп- әхлак тәрбиясе бирү. Югары культуралы балалар тәрбияләү”. </a:t>
            </a:r>
            <a:endParaRPr lang="tt-RU" dirty="0" smtClean="0">
              <a:ln w="18000">
                <a:solidFill>
                  <a:schemeClr val="tx1">
                    <a:lumMod val="50000"/>
                    <a:lumOff val="50000"/>
                  </a:schemeClr>
                </a:solidFill>
                <a:prstDash val="solid"/>
                <a:miter lim="800000"/>
              </a:ln>
              <a:solidFill>
                <a:schemeClr val="bg1"/>
              </a:solidFill>
              <a:latin typeface="Times New Roman" pitchFamily="18" charset="0"/>
              <a:cs typeface="Times New Roman" pitchFamily="18" charset="0"/>
            </a:endParaRPr>
          </a:p>
          <a:p>
            <a:pPr>
              <a:buNone/>
            </a:pPr>
            <a:r>
              <a:rPr lang="tt-RU" dirty="0" smtClean="0">
                <a:ln w="18415" cmpd="sng">
                  <a:solidFill>
                    <a:schemeClr val="tx2">
                      <a:lumMod val="50000"/>
                    </a:schemeClr>
                  </a:solidFill>
                  <a:prstDash val="solid"/>
                </a:ln>
                <a:solidFill>
                  <a:schemeClr val="tx2">
                    <a:lumMod val="75000"/>
                  </a:schemeClr>
                </a:solidFill>
                <a:effectLst>
                  <a:outerShdw blurRad="63500" dir="3600000" algn="tl" rotWithShape="0">
                    <a:srgbClr val="000000">
                      <a:alpha val="70000"/>
                    </a:srgbClr>
                  </a:outerShdw>
                </a:effectLst>
                <a:latin typeface="Times New Roman" pitchFamily="18" charset="0"/>
                <a:cs typeface="Times New Roman" pitchFamily="18" charset="0"/>
              </a:rPr>
              <a:t>                                    Изгелек- иң зур матурлык</a:t>
            </a:r>
          </a:p>
          <a:p>
            <a:pPr>
              <a:buNone/>
            </a:pPr>
            <a:r>
              <a:rPr lang="tt-RU" dirty="0" smtClean="0">
                <a:ln w="18415" cmpd="sng">
                  <a:solidFill>
                    <a:schemeClr val="tx2">
                      <a:lumMod val="50000"/>
                    </a:schemeClr>
                  </a:solidFill>
                  <a:prstDash val="solid"/>
                </a:ln>
                <a:solidFill>
                  <a:schemeClr val="tx2">
                    <a:lumMod val="75000"/>
                  </a:schemeClr>
                </a:solidFill>
                <a:effectLst>
                  <a:outerShdw blurRad="63500" dir="3600000" algn="tl" rotWithShape="0">
                    <a:srgbClr val="000000">
                      <a:alpha val="70000"/>
                    </a:srgbClr>
                  </a:outerShdw>
                </a:effectLst>
                <a:latin typeface="Times New Roman" pitchFamily="18" charset="0"/>
                <a:cs typeface="Times New Roman" pitchFamily="18" charset="0"/>
              </a:rPr>
              <a:t>                                    Җанда аның орлыгы.</a:t>
            </a:r>
          </a:p>
          <a:p>
            <a:pPr>
              <a:buNone/>
            </a:pPr>
            <a:r>
              <a:rPr lang="tt-RU" dirty="0" smtClean="0">
                <a:ln w="18415" cmpd="sng">
                  <a:solidFill>
                    <a:schemeClr val="tx2">
                      <a:lumMod val="50000"/>
                    </a:schemeClr>
                  </a:solidFill>
                  <a:prstDash val="solid"/>
                </a:ln>
                <a:solidFill>
                  <a:schemeClr val="tx2">
                    <a:lumMod val="75000"/>
                  </a:schemeClr>
                </a:solidFill>
                <a:effectLst>
                  <a:outerShdw blurRad="63500" dir="3600000" algn="tl" rotWithShape="0">
                    <a:srgbClr val="000000">
                      <a:alpha val="70000"/>
                    </a:srgbClr>
                  </a:outerShdw>
                </a:effectLst>
                <a:latin typeface="Times New Roman" pitchFamily="18" charset="0"/>
                <a:cs typeface="Times New Roman" pitchFamily="18" charset="0"/>
              </a:rPr>
              <a:t>                                    Дөньяны коткарыр бары</a:t>
            </a:r>
          </a:p>
          <a:p>
            <a:pPr>
              <a:buNone/>
            </a:pPr>
            <a:r>
              <a:rPr lang="tt-RU" dirty="0" smtClean="0">
                <a:ln w="18415" cmpd="sng">
                  <a:solidFill>
                    <a:schemeClr val="tx2">
                      <a:lumMod val="50000"/>
                    </a:schemeClr>
                  </a:solidFill>
                  <a:prstDash val="solid"/>
                </a:ln>
                <a:solidFill>
                  <a:schemeClr val="tx2">
                    <a:lumMod val="75000"/>
                  </a:schemeClr>
                </a:solidFill>
                <a:effectLst>
                  <a:outerShdw blurRad="63500" dir="3600000" algn="tl" rotWithShape="0">
                    <a:srgbClr val="000000">
                      <a:alpha val="70000"/>
                    </a:srgbClr>
                  </a:outerShdw>
                </a:effectLst>
                <a:latin typeface="Times New Roman" pitchFamily="18" charset="0"/>
                <a:cs typeface="Times New Roman" pitchFamily="18" charset="0"/>
              </a:rPr>
              <a:t>                                    Күңелләр матурлыгы.</a:t>
            </a:r>
          </a:p>
          <a:p>
            <a:pPr>
              <a:buNone/>
            </a:pPr>
            <a:r>
              <a:rPr lang="tt-RU" dirty="0" smtClean="0">
                <a:ln w="18415" cmpd="sng">
                  <a:solidFill>
                    <a:schemeClr val="tx2">
                      <a:lumMod val="50000"/>
                    </a:schemeClr>
                  </a:solidFill>
                  <a:prstDash val="solid"/>
                </a:ln>
                <a:solidFill>
                  <a:schemeClr val="tx2">
                    <a:lumMod val="75000"/>
                  </a:schemeClr>
                </a:solidFill>
                <a:effectLst>
                  <a:outerShdw blurRad="63500" dir="3600000" algn="tl" rotWithShape="0">
                    <a:srgbClr val="000000">
                      <a:alpha val="70000"/>
                    </a:srgbClr>
                  </a:outerShdw>
                </a:effectLst>
                <a:latin typeface="Times New Roman" pitchFamily="18" charset="0"/>
                <a:cs typeface="Times New Roman" pitchFamily="18" charset="0"/>
              </a:rPr>
              <a:t>                                                             ( Йолдыз)</a:t>
            </a:r>
            <a:endParaRPr lang="tt-RU" dirty="0" smtClean="0">
              <a:ln w="18415" cmpd="sng">
                <a:solidFill>
                  <a:schemeClr val="tx2">
                    <a:lumMod val="50000"/>
                  </a:schemeClr>
                </a:solidFill>
                <a:prstDash val="solid"/>
              </a:ln>
              <a:solidFill>
                <a:schemeClr val="tx2">
                  <a:lumMod val="75000"/>
                </a:schemeClr>
              </a:solidFill>
              <a:latin typeface="Times New Roman" pitchFamily="18" charset="0"/>
              <a:cs typeface="Times New Roman" pitchFamily="18" charset="0"/>
            </a:endParaRPr>
          </a:p>
          <a:p>
            <a:pPr>
              <a:buNone/>
            </a:pPr>
            <a:r>
              <a:rPr lang="tt-RU" dirty="0" smtClean="0">
                <a:ln>
                  <a:solidFill>
                    <a:schemeClr val="tx2">
                      <a:lumMod val="50000"/>
                    </a:schemeClr>
                  </a:solidFill>
                </a:ln>
                <a:solidFill>
                  <a:schemeClr val="tx2">
                    <a:lumMod val="75000"/>
                  </a:schemeClr>
                </a:solidFill>
                <a:latin typeface="Times New Roman" pitchFamily="18" charset="0"/>
                <a:cs typeface="Times New Roman" pitchFamily="18" charset="0"/>
              </a:rPr>
              <a:t>                                     </a:t>
            </a:r>
            <a:endParaRPr lang="ru-RU" dirty="0">
              <a:ln>
                <a:solidFill>
                  <a:schemeClr val="tx2">
                    <a:lumMod val="50000"/>
                  </a:schemeClr>
                </a:solidFill>
              </a:ln>
              <a:solidFill>
                <a:schemeClr val="tx2">
                  <a:lumMod val="75000"/>
                </a:schemeClr>
              </a:solidFill>
              <a:latin typeface="Times New Roman" pitchFamily="18" charset="0"/>
              <a:cs typeface="Times New Roman" pitchFamily="18" charset="0"/>
            </a:endParaRPr>
          </a:p>
        </p:txBody>
      </p:sp>
      <p:sp>
        <p:nvSpPr>
          <p:cNvPr id="2" name="Заголовок 1"/>
          <p:cNvSpPr>
            <a:spLocks noGrp="1"/>
          </p:cNvSpPr>
          <p:nvPr>
            <p:ph type="title"/>
          </p:nvPr>
        </p:nvSpPr>
        <p:spPr>
          <a:xfrm>
            <a:off x="500034" y="0"/>
            <a:ext cx="8286808" cy="1428728"/>
          </a:xfrm>
        </p:spPr>
        <p:txBody>
          <a:bodyPr>
            <a:noAutofit/>
          </a:bodyPr>
          <a:lstStyle/>
          <a:p>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Биектау</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муниципаль</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районы Олы </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Кавал</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800" b="1" spc="300" dirty="0" smtClean="0">
                <a:ln w="18000">
                  <a:solidFill>
                    <a:srgbClr val="FF0000"/>
                  </a:solidFill>
                  <a:prstDash val="solid"/>
                  <a:miter lim="800000"/>
                </a:ln>
                <a:solidFill>
                  <a:srgbClr val="FF0000"/>
                </a:solidFill>
                <a:latin typeface="Times New Roman" pitchFamily="18" charset="0"/>
                <a:cs typeface="Times New Roman" pitchFamily="18" charset="0"/>
              </a:rPr>
              <a:t>“</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Чиш</a:t>
            </a:r>
            <a:r>
              <a:rPr lang="tt-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мәкәй” </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балалар</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бакчасы</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тәрбиячесе Яруллина</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Фирдәвес Нәҗип кызының  </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методик  тема </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буенча</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еллык</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8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эше</a:t>
            </a:r>
            <a:r>
              <a:rPr lang="ru-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a:t>
            </a:r>
            <a:endParaRPr lang="ru-RU" sz="2800" b="1" dirty="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pic>
        <p:nvPicPr>
          <p:cNvPr id="6" name="130 Чэй эчэбез бергэлэп (минусовка).mp3">
            <a:hlinkClick r:id="" action="ppaction://media"/>
          </p:cNvPr>
          <p:cNvPicPr>
            <a:picLocks noRot="1" noChangeAspect="1"/>
          </p:cNvPicPr>
          <p:nvPr>
            <a:audioFile r:link="rId1"/>
          </p:nvPr>
        </p:nvPicPr>
        <p:blipFill>
          <a:blip r:embed="rId4" cstate="email"/>
          <a:stretch>
            <a:fillRect/>
          </a:stretch>
        </p:blipFill>
        <p:spPr>
          <a:xfrm>
            <a:off x="1081062" y="5795978"/>
            <a:ext cx="304800" cy="304800"/>
          </a:xfrm>
          <a:prstGeom prst="rect">
            <a:avLst/>
          </a:prstGeom>
        </p:spPr>
      </p:pic>
      <p:pic>
        <p:nvPicPr>
          <p:cNvPr id="8" name="130 Чэй эчэбез бергэлэп (минусовка).mp3">
            <a:hlinkClick r:id="" action="ppaction://media"/>
          </p:cNvPr>
          <p:cNvPicPr>
            <a:picLocks noRot="1" noChangeAspect="1"/>
          </p:cNvPicPr>
          <p:nvPr>
            <a:audioFile r:link="rId1"/>
          </p:nvPr>
        </p:nvPicPr>
        <p:blipFill>
          <a:blip r:embed="rId4" cstate="email"/>
          <a:stretch>
            <a:fillRect/>
          </a:stretch>
        </p:blipFill>
        <p:spPr>
          <a:xfrm>
            <a:off x="1071538" y="5786454"/>
            <a:ext cx="304800" cy="304800"/>
          </a:xfrm>
          <a:prstGeom prst="rect">
            <a:avLst/>
          </a:prstGeom>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0" fill="hold" display="0">
                  <p:stCondLst>
                    <p:cond delay="indefinite"/>
                  </p:stCondLst>
                  <p:endCondLst>
                    <p:cond evt="onPrev" delay="0">
                      <p:tgtEl>
                        <p:sldTgt/>
                      </p:tgtEl>
                    </p:cond>
                    <p:cond evt="onStopAudio" delay="0">
                      <p:tgtEl>
                        <p:sldTgt/>
                      </p:tgtEl>
                    </p:cond>
                  </p:endCondLst>
                </p:cTn>
                <p:tgtEl>
                  <p:spTgt spid="6"/>
                </p:tgtEl>
              </p:cMediaNode>
            </p:audio>
            <p:audio>
              <p:cMediaNode numSld="999">
                <p:cTn id="11"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atolyegergi.com/images/desen/gokyuzu/buyuk/082.jpg"/>
          <p:cNvPicPr>
            <a:picLocks noChangeAspect="1" noChangeArrowheads="1"/>
          </p:cNvPicPr>
          <p:nvPr/>
        </p:nvPicPr>
        <p:blipFill>
          <a:blip r:embed="rId2"/>
          <a:srcRect/>
          <a:stretch>
            <a:fillRect/>
          </a:stretch>
        </p:blipFill>
        <p:spPr bwMode="auto">
          <a:xfrm>
            <a:off x="0" y="-158898"/>
            <a:ext cx="9715536" cy="7016897"/>
          </a:xfrm>
          <a:prstGeom prst="rect">
            <a:avLst/>
          </a:prstGeom>
          <a:noFill/>
        </p:spPr>
      </p:pic>
      <p:sp>
        <p:nvSpPr>
          <p:cNvPr id="2" name="Заголовок 1"/>
          <p:cNvSpPr>
            <a:spLocks noGrp="1"/>
          </p:cNvSpPr>
          <p:nvPr>
            <p:ph type="title"/>
          </p:nvPr>
        </p:nvSpPr>
        <p:spPr>
          <a:xfrm>
            <a:off x="500034" y="0"/>
            <a:ext cx="8229600" cy="1143000"/>
          </a:xfrm>
        </p:spPr>
        <p:txBody>
          <a:bodyPr>
            <a:normAutofit fontScale="90000"/>
          </a:bodyPr>
          <a:lstStyle/>
          <a:p>
            <a: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Шәфкат</a:t>
            </a:r>
            <a:r>
              <a:rPr lang="ru-RU" sz="27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ь</a:t>
            </a:r>
            <a: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лелек,ихтирам хисләре тәрбиялибез!</a:t>
            </a:r>
            <a:b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32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2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200" i="1"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rPr>
              <a:t>Хөрмәтебез СЕЗГӘ-ӨЛКӘННӘР! </a:t>
            </a:r>
            <a:endParaRPr lang="ru-RU" sz="3200" i="1" dirty="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5122" name="Picture 2"/>
          <p:cNvPicPr>
            <a:picLocks noGrp="1" noChangeAspect="1" noChangeArrowheads="1"/>
          </p:cNvPicPr>
          <p:nvPr>
            <p:ph sz="half" idx="1"/>
          </p:nvPr>
        </p:nvPicPr>
        <p:blipFill>
          <a:blip r:embed="rId3" cstate="email"/>
          <a:srcRect/>
          <a:stretch>
            <a:fillRect/>
          </a:stretch>
        </p:blipFill>
        <p:spPr bwMode="auto">
          <a:xfrm>
            <a:off x="1142976" y="2071678"/>
            <a:ext cx="2714644" cy="20359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3" name="Picture 3" descr="C:\Users\Фирдавес\Desktop\д.сад материалы\все фото\Новая папка (4)\DSC08323.JPG"/>
          <p:cNvPicPr>
            <a:picLocks noGrp="1" noChangeAspect="1" noChangeArrowheads="1"/>
          </p:cNvPicPr>
          <p:nvPr>
            <p:ph sz="half" idx="2"/>
          </p:nvPr>
        </p:nvPicPr>
        <p:blipFill>
          <a:blip r:embed="rId4" cstate="email"/>
          <a:srcRect/>
          <a:stretch>
            <a:fillRect/>
          </a:stretch>
        </p:blipFill>
        <p:spPr bwMode="auto">
          <a:xfrm>
            <a:off x="5357818" y="2071678"/>
            <a:ext cx="3357554" cy="18835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0" name="Picture 2" descr="C:\Users\Фирдавес\Desktop\д.сад материалы\ватан сакла концерт\ват\DSC09330.JPG"/>
          <p:cNvPicPr>
            <a:picLocks noChangeAspect="1" noChangeArrowheads="1"/>
          </p:cNvPicPr>
          <p:nvPr/>
        </p:nvPicPr>
        <p:blipFill>
          <a:blip r:embed="rId5" cstate="email"/>
          <a:srcRect/>
          <a:stretch>
            <a:fillRect/>
          </a:stretch>
        </p:blipFill>
        <p:spPr bwMode="auto">
          <a:xfrm>
            <a:off x="3571868" y="4572008"/>
            <a:ext cx="3227406" cy="18103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atolyegergi.com/images/desen/gokyuzu/buyuk/082.jpg"/>
          <p:cNvPicPr>
            <a:picLocks noChangeAspect="1" noChangeArrowheads="1"/>
          </p:cNvPicPr>
          <p:nvPr/>
        </p:nvPicPr>
        <p:blipFill>
          <a:blip r:embed="rId2"/>
          <a:srcRect/>
          <a:stretch>
            <a:fillRect/>
          </a:stretch>
        </p:blipFill>
        <p:spPr bwMode="auto">
          <a:xfrm>
            <a:off x="0" y="-91299"/>
            <a:ext cx="9143999" cy="7087276"/>
          </a:xfrm>
          <a:prstGeom prst="rect">
            <a:avLst/>
          </a:prstGeom>
          <a:noFill/>
        </p:spPr>
      </p:pic>
      <p:sp>
        <p:nvSpPr>
          <p:cNvPr id="2" name="Заголовок 1"/>
          <p:cNvSpPr>
            <a:spLocks noGrp="1"/>
          </p:cNvSpPr>
          <p:nvPr>
            <p:ph type="title"/>
          </p:nvPr>
        </p:nvSpPr>
        <p:spPr>
          <a:xfrm>
            <a:off x="914400" y="-285776"/>
            <a:ext cx="8229600" cy="1428728"/>
          </a:xfrm>
        </p:spPr>
        <p:txBody>
          <a:bodyPr>
            <a:normAutofit fontScale="90000"/>
          </a:bodyPr>
          <a:lstStyle/>
          <a:p>
            <a:r>
              <a:rPr lang="tt-RU" sz="36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br>
              <a:rPr lang="tt-RU" sz="36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36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tt-RU" sz="36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Ветераннарны  хөрмәтләү, олылау, алар белән горурлану хисләре тәрбиялибез!</a:t>
            </a:r>
            <a:r>
              <a:rPr lang="tt-RU" sz="31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1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200" i="1"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rPr>
              <a:t>Хөрмәтебез СЕЗГӘ-ВЕТЕРАН</a:t>
            </a:r>
            <a:r>
              <a:rPr lang="tt-RU" sz="2700" i="1"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rPr>
              <a:t>!</a:t>
            </a:r>
            <a:endParaRPr lang="ru-RU" i="1" dirty="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15362" name="Picture 2" descr="C:\Users\Фирдавес\Desktop\д.сад материалы\гуля7\DSC09248.JPG"/>
          <p:cNvPicPr>
            <a:picLocks noGrp="1" noChangeAspect="1" noChangeArrowheads="1"/>
          </p:cNvPicPr>
          <p:nvPr>
            <p:ph sz="half" idx="1"/>
          </p:nvPr>
        </p:nvPicPr>
        <p:blipFill>
          <a:blip r:embed="rId3" cstate="email"/>
          <a:srcRect/>
          <a:stretch>
            <a:fillRect/>
          </a:stretch>
        </p:blipFill>
        <p:spPr bwMode="auto">
          <a:xfrm>
            <a:off x="1142976" y="2071678"/>
            <a:ext cx="3643338" cy="20438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63" name="Picture 3" descr="C:\Users\Фирдавес\Desktop\д.сад материалы\гуля7\DSC09265.JPG"/>
          <p:cNvPicPr>
            <a:picLocks noGrp="1" noChangeAspect="1" noChangeArrowheads="1"/>
          </p:cNvPicPr>
          <p:nvPr>
            <p:ph sz="half" idx="2"/>
          </p:nvPr>
        </p:nvPicPr>
        <p:blipFill>
          <a:blip r:embed="rId4" cstate="email"/>
          <a:srcRect/>
          <a:stretch>
            <a:fillRect/>
          </a:stretch>
        </p:blipFill>
        <p:spPr bwMode="auto">
          <a:xfrm>
            <a:off x="1357290" y="4293202"/>
            <a:ext cx="3429024" cy="19235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64" name="Picture 4" descr="C:\Users\Фирдавес\Desktop\д.сад материалы\гуля7\DSC09255.JPG"/>
          <p:cNvPicPr>
            <a:picLocks noChangeAspect="1" noChangeArrowheads="1"/>
          </p:cNvPicPr>
          <p:nvPr/>
        </p:nvPicPr>
        <p:blipFill>
          <a:blip r:embed="rId5" cstate="email"/>
          <a:srcRect/>
          <a:stretch>
            <a:fillRect/>
          </a:stretch>
        </p:blipFill>
        <p:spPr bwMode="auto">
          <a:xfrm flipH="1">
            <a:off x="6143636" y="2357430"/>
            <a:ext cx="1806872" cy="32209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www.atolyegergi.com/images/desen/gokyuzu/buyuk/082.jpg"/>
          <p:cNvPicPr>
            <a:picLocks noChangeAspect="1" noChangeArrowheads="1"/>
          </p:cNvPicPr>
          <p:nvPr/>
        </p:nvPicPr>
        <p:blipFill>
          <a:blip r:embed="rId2"/>
          <a:srcRect/>
          <a:stretch>
            <a:fillRect/>
          </a:stretch>
        </p:blipFill>
        <p:spPr bwMode="auto">
          <a:xfrm>
            <a:off x="-142908" y="-91300"/>
            <a:ext cx="9286908" cy="6949299"/>
          </a:xfrm>
          <a:prstGeom prst="rect">
            <a:avLst/>
          </a:prstGeom>
          <a:noFill/>
        </p:spPr>
      </p:pic>
      <p:sp>
        <p:nvSpPr>
          <p:cNvPr id="2" name="Заголовок 1"/>
          <p:cNvSpPr>
            <a:spLocks noGrp="1"/>
          </p:cNvSpPr>
          <p:nvPr>
            <p:ph type="title"/>
          </p:nvPr>
        </p:nvSpPr>
        <p:spPr/>
        <p:txBody>
          <a:bodyPr>
            <a:normAutofit fontScale="90000"/>
          </a:bodyPr>
          <a:lstStyle/>
          <a:p>
            <a:r>
              <a:rPr lang="tt-RU" sz="28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28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8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28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Хөрмәтебез СЕЗГӘ-ВЕТЕРАН!</a:t>
            </a:r>
            <a:endParaRPr lang="ru-RU" sz="22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7170" name="Picture 2"/>
          <p:cNvPicPr>
            <a:picLocks noGrp="1" noChangeAspect="1" noChangeArrowheads="1"/>
          </p:cNvPicPr>
          <p:nvPr>
            <p:ph sz="half" idx="1"/>
          </p:nvPr>
        </p:nvPicPr>
        <p:blipFill>
          <a:blip r:embed="rId3" cstate="email"/>
          <a:srcRect/>
          <a:stretch>
            <a:fillRect/>
          </a:stretch>
        </p:blipFill>
        <p:spPr bwMode="auto">
          <a:xfrm>
            <a:off x="785786" y="2000240"/>
            <a:ext cx="2988004" cy="16761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171" name="Picture 3" descr="C:\Users\Фирдавес\Desktop\д.сад материалы\ватан сакла концерт\эдхэм фото\DSC09435.JPG"/>
          <p:cNvPicPr>
            <a:picLocks noGrp="1" noChangeAspect="1" noChangeArrowheads="1"/>
          </p:cNvPicPr>
          <p:nvPr>
            <p:ph sz="half" idx="2"/>
          </p:nvPr>
        </p:nvPicPr>
        <p:blipFill>
          <a:blip r:embed="rId4" cstate="email"/>
          <a:srcRect/>
          <a:stretch>
            <a:fillRect/>
          </a:stretch>
        </p:blipFill>
        <p:spPr bwMode="auto">
          <a:xfrm>
            <a:off x="2285984" y="4071942"/>
            <a:ext cx="4081024" cy="22983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642910" y="214291"/>
            <a:ext cx="8072494" cy="830997"/>
          </a:xfrm>
          <a:prstGeom prst="rect">
            <a:avLst/>
          </a:prstGeom>
        </p:spPr>
        <p:txBody>
          <a:bodyPr wrap="square">
            <a:spAutoFit/>
          </a:bodyPr>
          <a:lstStyle/>
          <a:p>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Ветераннарны  хөрмәтләү, олылау, алар белән горурлану хисләре тәрбиялибез!</a:t>
            </a:r>
            <a:endParaRPr lang="ru-RU" sz="2400" dirty="0">
              <a:ln w="18000">
                <a:solidFill>
                  <a:srgbClr val="FF0000"/>
                </a:solidFill>
                <a:prstDash val="solid"/>
                <a:miter lim="800000"/>
              </a:ln>
            </a:endParaRPr>
          </a:p>
        </p:txBody>
      </p:sp>
      <p:pic>
        <p:nvPicPr>
          <p:cNvPr id="6146" name="Picture 2"/>
          <p:cNvPicPr>
            <a:picLocks noChangeAspect="1" noChangeArrowheads="1"/>
          </p:cNvPicPr>
          <p:nvPr/>
        </p:nvPicPr>
        <p:blipFill>
          <a:blip r:embed="rId5" cstate="email"/>
          <a:srcRect/>
          <a:stretch>
            <a:fillRect/>
          </a:stretch>
        </p:blipFill>
        <p:spPr bwMode="auto">
          <a:xfrm>
            <a:off x="5286380" y="1928802"/>
            <a:ext cx="3156012" cy="17703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descr="http://www.atolyegergi.com/images/desen/gokyuzu/buyuk/082.jpg"/>
          <p:cNvPicPr>
            <a:picLocks noChangeAspect="1" noChangeArrowheads="1"/>
          </p:cNvPicPr>
          <p:nvPr/>
        </p:nvPicPr>
        <p:blipFill>
          <a:blip r:embed="rId2"/>
          <a:srcRect/>
          <a:stretch>
            <a:fillRect/>
          </a:stretch>
        </p:blipFill>
        <p:spPr bwMode="auto">
          <a:xfrm>
            <a:off x="-214346" y="-158898"/>
            <a:ext cx="9358345" cy="7560463"/>
          </a:xfrm>
          <a:prstGeom prst="rect">
            <a:avLst/>
          </a:prstGeom>
          <a:noFill/>
        </p:spPr>
      </p:pic>
      <p:sp>
        <p:nvSpPr>
          <p:cNvPr id="2" name="Заголовок 1"/>
          <p:cNvSpPr>
            <a:spLocks noGrp="1"/>
          </p:cNvSpPr>
          <p:nvPr>
            <p:ph type="title"/>
          </p:nvPr>
        </p:nvSpPr>
        <p:spPr>
          <a:xfrm>
            <a:off x="500034" y="274638"/>
            <a:ext cx="8186766" cy="1082660"/>
          </a:xfrm>
          <a:ln>
            <a:solidFill>
              <a:srgbClr val="FF0000"/>
            </a:solidFill>
          </a:ln>
        </p:spPr>
        <p:txBody>
          <a:bodyPr>
            <a:normAutofit fontScale="90000"/>
          </a:bodyPr>
          <a:lstStyle/>
          <a:p>
            <a:r>
              <a:rPr lang="tt-RU" sz="27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tt-RU" sz="27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27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tt-RU" sz="27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Ветераннарны  хөрмәтләү, олылау, алар белән горурлану хисләре тәрбиялибез!</a:t>
            </a:r>
            <a:r>
              <a:rPr lang="tt-RU" sz="27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tt-RU" sz="27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Хөрмәтебез СЕЗГӘ-ВЕТЕРАН!</a:t>
            </a:r>
            <a:r>
              <a:rPr lang="ru-RU" dirty="0" smtClean="0"/>
              <a:t/>
            </a:r>
            <a:br>
              <a:rPr lang="ru-RU" dirty="0" smtClean="0"/>
            </a:br>
            <a:endParaRPr lang="ru-RU" dirty="0"/>
          </a:p>
        </p:txBody>
      </p:sp>
      <p:pic>
        <p:nvPicPr>
          <p:cNvPr id="7" name="Picture 3" descr="C:\Users\Фирдавес\Desktop\д.сад материалы\ватан сакла концерт\адхам2\DSC09414.JPG"/>
          <p:cNvPicPr>
            <a:picLocks noChangeAspect="1" noChangeArrowheads="1"/>
          </p:cNvPicPr>
          <p:nvPr/>
        </p:nvPicPr>
        <p:blipFill>
          <a:blip r:embed="rId3" cstate="email"/>
          <a:srcRect/>
          <a:stretch>
            <a:fillRect/>
          </a:stretch>
        </p:blipFill>
        <p:spPr bwMode="auto">
          <a:xfrm>
            <a:off x="2928926" y="4169516"/>
            <a:ext cx="4000528" cy="22441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2" descr="C:\Users\Фирдавес\Desktop\д.сад материалы\ватан сакла концерт\адхам2\DSC09403.JPG"/>
          <p:cNvPicPr>
            <a:picLocks noChangeAspect="1" noChangeArrowheads="1"/>
          </p:cNvPicPr>
          <p:nvPr/>
        </p:nvPicPr>
        <p:blipFill>
          <a:blip r:embed="rId4" cstate="email"/>
          <a:srcRect/>
          <a:stretch>
            <a:fillRect/>
          </a:stretch>
        </p:blipFill>
        <p:spPr bwMode="auto">
          <a:xfrm>
            <a:off x="1071538" y="1940998"/>
            <a:ext cx="3289255" cy="18451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Содержимое 8"/>
          <p:cNvSpPr>
            <a:spLocks noGrp="1"/>
          </p:cNvSpPr>
          <p:nvPr>
            <p:ph sz="half" idx="2"/>
          </p:nvPr>
        </p:nvSpPr>
        <p:spPr>
          <a:xfrm>
            <a:off x="7572396" y="1600201"/>
            <a:ext cx="1114404" cy="3257560"/>
          </a:xfrm>
        </p:spPr>
        <p:txBody>
          <a:bodyPr/>
          <a:lstStyle/>
          <a:p>
            <a:endParaRPr lang="ru-RU" dirty="0"/>
          </a:p>
        </p:txBody>
      </p:sp>
      <p:pic>
        <p:nvPicPr>
          <p:cNvPr id="7170" name="Picture 2"/>
          <p:cNvPicPr>
            <a:picLocks noGrp="1" noChangeAspect="1" noChangeArrowheads="1"/>
          </p:cNvPicPr>
          <p:nvPr>
            <p:ph sz="half" idx="1"/>
          </p:nvPr>
        </p:nvPicPr>
        <p:blipFill>
          <a:blip r:embed="rId5" cstate="email"/>
          <a:srcRect/>
          <a:stretch>
            <a:fillRect/>
          </a:stretch>
        </p:blipFill>
        <p:spPr bwMode="auto">
          <a:xfrm>
            <a:off x="5286380" y="1928802"/>
            <a:ext cx="3181343" cy="17846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atolyegergi.com/images/desen/gokyuzu/buyuk/082.jpg"/>
          <p:cNvPicPr>
            <a:picLocks noChangeAspect="1" noChangeArrowheads="1"/>
          </p:cNvPicPr>
          <p:nvPr/>
        </p:nvPicPr>
        <p:blipFill>
          <a:blip r:embed="rId2"/>
          <a:srcRect/>
          <a:stretch>
            <a:fillRect/>
          </a:stretch>
        </p:blipFill>
        <p:spPr bwMode="auto">
          <a:xfrm>
            <a:off x="0" y="-91299"/>
            <a:ext cx="9143999" cy="7357638"/>
          </a:xfrm>
          <a:prstGeom prst="rect">
            <a:avLst/>
          </a:prstGeom>
          <a:noFill/>
        </p:spPr>
      </p:pic>
      <p:sp>
        <p:nvSpPr>
          <p:cNvPr id="2" name="Заголовок 1"/>
          <p:cNvSpPr>
            <a:spLocks noGrp="1"/>
          </p:cNvSpPr>
          <p:nvPr>
            <p:ph type="title"/>
          </p:nvPr>
        </p:nvSpPr>
        <p:spPr>
          <a:xfrm>
            <a:off x="428596" y="274638"/>
            <a:ext cx="8258204" cy="1368412"/>
          </a:xfrm>
        </p:spPr>
        <p:txBody>
          <a:bodyPr>
            <a:normAutofit fontScale="90000"/>
          </a:bodyPr>
          <a:lstStyle/>
          <a:p>
            <a: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Ветераннарны  хөрмәтләү, олылау, алар белән горурлану хисләре тәрбиялибез</a:t>
            </a:r>
            <a:r>
              <a:rPr lang="tt-RU"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a:t>
            </a:r>
            <a:r>
              <a:rPr lang="tt-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tt-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31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Ветераннарны </a:t>
            </a:r>
            <a:r>
              <a:rPr lang="tt-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tt-RU" sz="31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котлыйбыз.</a:t>
            </a:r>
            <a:endParaRPr lang="ru-RU" i="1" dirty="0">
              <a:ln w="18415" cmpd="sng">
                <a:solidFill>
                  <a:srgbClr val="FF0000"/>
                </a:solidFill>
                <a:prstDash val="solid"/>
              </a:ln>
              <a:solidFill>
                <a:srgbClr val="FF0000"/>
              </a:solidFill>
              <a:latin typeface="Times New Roman" pitchFamily="18" charset="0"/>
              <a:cs typeface="Times New Roman" pitchFamily="18" charset="0"/>
            </a:endParaRPr>
          </a:p>
        </p:txBody>
      </p:sp>
      <p:pic>
        <p:nvPicPr>
          <p:cNvPr id="21506" name="Picture 2"/>
          <p:cNvPicPr>
            <a:picLocks noGrp="1" noChangeAspect="1" noChangeArrowheads="1"/>
          </p:cNvPicPr>
          <p:nvPr>
            <p:ph sz="half" idx="1"/>
          </p:nvPr>
        </p:nvPicPr>
        <p:blipFill>
          <a:blip r:embed="rId3" cstate="email"/>
          <a:srcRect/>
          <a:stretch>
            <a:fillRect/>
          </a:stretch>
        </p:blipFill>
        <p:spPr bwMode="auto">
          <a:xfrm>
            <a:off x="785786" y="1714488"/>
            <a:ext cx="2325617" cy="25003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1507" name="Picture 3"/>
          <p:cNvPicPr>
            <a:picLocks noGrp="1" noChangeAspect="1" noChangeArrowheads="1"/>
          </p:cNvPicPr>
          <p:nvPr>
            <p:ph sz="half" idx="2"/>
          </p:nvPr>
        </p:nvPicPr>
        <p:blipFill>
          <a:blip r:embed="rId4" cstate="email"/>
          <a:srcRect/>
          <a:stretch>
            <a:fillRect/>
          </a:stretch>
        </p:blipFill>
        <p:spPr bwMode="auto">
          <a:xfrm>
            <a:off x="4786314" y="2357430"/>
            <a:ext cx="2750141" cy="22860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1508" name="Picture 4"/>
          <p:cNvPicPr>
            <a:picLocks noChangeAspect="1" noChangeArrowheads="1"/>
          </p:cNvPicPr>
          <p:nvPr/>
        </p:nvPicPr>
        <p:blipFill>
          <a:blip r:embed="rId5" cstate="email"/>
          <a:srcRect/>
          <a:stretch>
            <a:fillRect/>
          </a:stretch>
        </p:blipFill>
        <p:spPr bwMode="auto">
          <a:xfrm>
            <a:off x="2571736" y="4857760"/>
            <a:ext cx="3130733" cy="1756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www.atolyegergi.com/images/desen/gokyuzu/buyuk/082.jpg"/>
          <p:cNvPicPr>
            <a:picLocks noChangeAspect="1" noChangeArrowheads="1"/>
          </p:cNvPicPr>
          <p:nvPr/>
        </p:nvPicPr>
        <p:blipFill>
          <a:blip r:embed="rId3"/>
          <a:srcRect/>
          <a:stretch>
            <a:fillRect/>
          </a:stretch>
        </p:blipFill>
        <p:spPr bwMode="auto">
          <a:xfrm>
            <a:off x="0" y="-714404"/>
            <a:ext cx="9144000" cy="8531237"/>
          </a:xfrm>
          <a:prstGeom prst="rect">
            <a:avLst/>
          </a:prstGeom>
          <a:noFill/>
        </p:spPr>
      </p:pic>
      <p:sp>
        <p:nvSpPr>
          <p:cNvPr id="2" name="Заголовок 1"/>
          <p:cNvSpPr>
            <a:spLocks noGrp="1"/>
          </p:cNvSpPr>
          <p:nvPr>
            <p:ph type="title"/>
          </p:nvPr>
        </p:nvSpPr>
        <p:spPr>
          <a:xfrm>
            <a:off x="457200" y="-571528"/>
            <a:ext cx="8329642" cy="1714512"/>
          </a:xfrm>
        </p:spPr>
        <p:txBody>
          <a:bodyPr>
            <a:normAutofit fontScale="90000"/>
          </a:bodyPr>
          <a:lstStyle/>
          <a:p>
            <a: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Ветераннарны  хөрмәтләү, олылау, алар белән горурлану хисләре тәрбиялибез!</a:t>
            </a:r>
            <a:r>
              <a:rPr lang="tt-RU" sz="2700" b="1"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2700" b="1"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200" b="1" dirty="0" smtClean="0">
                <a:ln w="18000">
                  <a:solidFill>
                    <a:schemeClr val="bg1"/>
                  </a:solidFill>
                  <a:prstDash val="solid"/>
                  <a:miter lim="800000"/>
                </a:ln>
                <a:solidFill>
                  <a:schemeClr val="bg1">
                    <a:lumMod val="95000"/>
                  </a:schemeClr>
                </a:solidFill>
                <a:effectLst>
                  <a:outerShdw blurRad="25500" dist="23000" dir="7020000" algn="tl">
                    <a:srgbClr val="000000">
                      <a:alpha val="50000"/>
                    </a:srgbClr>
                  </a:outerShdw>
                </a:effectLst>
                <a:latin typeface="Times New Roman" pitchFamily="18" charset="0"/>
                <a:cs typeface="Times New Roman" pitchFamily="18" charset="0"/>
              </a:rPr>
              <a:t>Бөек җиңүгә -70 ел!</a:t>
            </a:r>
            <a:r>
              <a:rPr lang="tt-RU" sz="2200" dirty="0" smtClean="0">
                <a:ln w="18415" cmpd="sng">
                  <a:solidFill>
                    <a:schemeClr val="bg1"/>
                  </a:solidFill>
                  <a:prstDash val="solid"/>
                </a:ln>
                <a:solidFill>
                  <a:schemeClr val="bg1">
                    <a:lumMod val="95000"/>
                  </a:schemeClr>
                </a:solidFill>
                <a:effectLst>
                  <a:outerShdw blurRad="63500" dir="3600000" algn="tl" rotWithShape="0">
                    <a:srgbClr val="000000">
                      <a:alpha val="70000"/>
                    </a:srgbClr>
                  </a:outerShdw>
                </a:effectLst>
              </a:rPr>
              <a:t> Җиңү китергән Яз!</a:t>
            </a:r>
            <a:r>
              <a:rPr lang="tt-RU" sz="2000" b="1" dirty="0" smtClean="0">
                <a:ln w="18000">
                  <a:solidFill>
                    <a:schemeClr val="bg1"/>
                  </a:solidFill>
                  <a:prstDash val="solid"/>
                  <a:miter lim="800000"/>
                </a:ln>
                <a:solidFill>
                  <a:schemeClr val="bg1">
                    <a:lumMod val="95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tt-RU" sz="2000" b="1" dirty="0" smtClean="0">
                <a:ln w="18000">
                  <a:solidFill>
                    <a:schemeClr val="bg1"/>
                  </a:solidFill>
                  <a:prstDash val="solid"/>
                  <a:miter lim="800000"/>
                </a:ln>
                <a:solidFill>
                  <a:schemeClr val="bg1">
                    <a:lumMod val="95000"/>
                  </a:schemeClr>
                </a:solidFill>
                <a:effectLst>
                  <a:outerShdw blurRad="25500" dist="23000" dir="7020000" algn="tl">
                    <a:srgbClr val="000000">
                      <a:alpha val="50000"/>
                    </a:srgbClr>
                  </a:outerShdw>
                </a:effectLst>
                <a:latin typeface="Times New Roman" pitchFamily="18" charset="0"/>
                <a:cs typeface="Times New Roman" pitchFamily="18" charset="0"/>
              </a:rPr>
            </a:br>
            <a:endParaRPr lang="ru-RU" dirty="0">
              <a:ln w="18415" cmpd="sng">
                <a:solidFill>
                  <a:schemeClr val="bg1"/>
                </a:solidFill>
                <a:prstDash val="solid"/>
              </a:ln>
              <a:solidFill>
                <a:schemeClr val="bg1">
                  <a:lumMod val="95000"/>
                </a:schemeClr>
              </a:solidFill>
            </a:endParaRPr>
          </a:p>
        </p:txBody>
      </p:sp>
      <p:pic>
        <p:nvPicPr>
          <p:cNvPr id="1026" name="Picture 2" descr="C:\Users\Фирдавес\Desktop\9 май\DSC00566.JPG"/>
          <p:cNvPicPr>
            <a:picLocks noGrp="1" noChangeAspect="1" noChangeArrowheads="1"/>
          </p:cNvPicPr>
          <p:nvPr>
            <p:ph sz="half" idx="1"/>
          </p:nvPr>
        </p:nvPicPr>
        <p:blipFill>
          <a:blip r:embed="rId4" cstate="email"/>
          <a:srcRect/>
          <a:stretch>
            <a:fillRect/>
          </a:stretch>
        </p:blipFill>
        <p:spPr bwMode="auto">
          <a:xfrm>
            <a:off x="428596" y="1000108"/>
            <a:ext cx="3820380" cy="21431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p:cNvPicPr>
            <a:picLocks noGrp="1" noChangeAspect="1" noChangeArrowheads="1"/>
          </p:cNvPicPr>
          <p:nvPr>
            <p:ph sz="half" idx="2"/>
          </p:nvPr>
        </p:nvPicPr>
        <p:blipFill>
          <a:blip r:embed="rId5" cstate="email"/>
          <a:srcRect/>
          <a:stretch>
            <a:fillRect/>
          </a:stretch>
        </p:blipFill>
        <p:spPr bwMode="auto">
          <a:xfrm>
            <a:off x="4786314" y="1643050"/>
            <a:ext cx="3223996" cy="18085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p:cNvPicPr>
            <a:picLocks noChangeAspect="1" noChangeArrowheads="1"/>
          </p:cNvPicPr>
          <p:nvPr/>
        </p:nvPicPr>
        <p:blipFill>
          <a:blip r:embed="rId6" cstate="email"/>
          <a:srcRect/>
          <a:stretch>
            <a:fillRect/>
          </a:stretch>
        </p:blipFill>
        <p:spPr bwMode="auto">
          <a:xfrm>
            <a:off x="2857488" y="3871581"/>
            <a:ext cx="3413662" cy="19148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atolyegergi.com/images/desen/gokyuzu/buyuk/082.jpg"/>
          <p:cNvPicPr>
            <a:picLocks noChangeAspect="1" noChangeArrowheads="1"/>
          </p:cNvPicPr>
          <p:nvPr/>
        </p:nvPicPr>
        <p:blipFill>
          <a:blip r:embed="rId2"/>
          <a:srcRect/>
          <a:stretch>
            <a:fillRect/>
          </a:stretch>
        </p:blipFill>
        <p:spPr bwMode="auto">
          <a:xfrm>
            <a:off x="0" y="142852"/>
            <a:ext cx="9144000" cy="6928792"/>
          </a:xfrm>
          <a:prstGeom prst="rect">
            <a:avLst/>
          </a:prstGeom>
          <a:noFill/>
        </p:spPr>
      </p:pic>
      <p:sp>
        <p:nvSpPr>
          <p:cNvPr id="2" name="Заголовок 1"/>
          <p:cNvSpPr>
            <a:spLocks noGrp="1"/>
          </p:cNvSpPr>
          <p:nvPr>
            <p:ph type="title"/>
          </p:nvPr>
        </p:nvSpPr>
        <p:spPr/>
        <p:txBody>
          <a:bodyPr>
            <a:noAutofit/>
          </a:bodyPr>
          <a:lstStyle/>
          <a:p>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Ветераннарны  хөрмәтләү, олылау, алар белән горурлану хисләре тәрбиялибез!</a:t>
            </a:r>
            <a:r>
              <a:rPr lang="tt-RU" sz="31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1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000" b="1" dirty="0" smtClean="0">
                <a:ln w="18000">
                  <a:solidFill>
                    <a:schemeClr val="bg1"/>
                  </a:solidFill>
                  <a:prstDash val="solid"/>
                  <a:miter lim="800000"/>
                </a:ln>
                <a:solidFill>
                  <a:schemeClr val="bg1"/>
                </a:solidFill>
                <a:effectLst>
                  <a:outerShdw blurRad="25500" dist="23000" dir="7020000" algn="tl">
                    <a:srgbClr val="000000">
                      <a:alpha val="50000"/>
                    </a:srgbClr>
                  </a:outerShdw>
                </a:effectLst>
                <a:latin typeface="Times New Roman" pitchFamily="18" charset="0"/>
                <a:cs typeface="Times New Roman" pitchFamily="18" charset="0"/>
              </a:rPr>
              <a:t>Рәхмәт Сезгә исән калганнар, мәңге хәтердә һәлак булганнар!</a:t>
            </a:r>
            <a:endParaRPr lang="ru-RU" sz="3600" b="1" dirty="0">
              <a:ln w="18000">
                <a:solidFill>
                  <a:schemeClr val="bg1"/>
                </a:solidFill>
                <a:prstDash val="solid"/>
                <a:miter lim="800000"/>
              </a:ln>
              <a:solidFill>
                <a:schemeClr val="bg1"/>
              </a:solidFill>
              <a:effectLst>
                <a:outerShdw blurRad="25500" dist="23000" dir="7020000" algn="tl">
                  <a:srgbClr val="000000">
                    <a:alpha val="50000"/>
                  </a:srgbClr>
                </a:outerShdw>
              </a:effectLst>
              <a:latin typeface="Times New Roman" pitchFamily="18" charset="0"/>
              <a:cs typeface="Times New Roman" pitchFamily="18" charset="0"/>
            </a:endParaRPr>
          </a:p>
        </p:txBody>
      </p:sp>
      <p:pic>
        <p:nvPicPr>
          <p:cNvPr id="2051" name="Picture 3"/>
          <p:cNvPicPr>
            <a:picLocks noGrp="1" noChangeAspect="1" noChangeArrowheads="1"/>
          </p:cNvPicPr>
          <p:nvPr>
            <p:ph sz="half" idx="2"/>
          </p:nvPr>
        </p:nvPicPr>
        <p:blipFill>
          <a:blip r:embed="rId3" cstate="email"/>
          <a:srcRect/>
          <a:stretch>
            <a:fillRect/>
          </a:stretch>
        </p:blipFill>
        <p:spPr bwMode="auto">
          <a:xfrm>
            <a:off x="1214414" y="2000240"/>
            <a:ext cx="2857520" cy="16029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p:cNvPicPr>
            <a:picLocks noChangeAspect="1" noChangeArrowheads="1"/>
          </p:cNvPicPr>
          <p:nvPr/>
        </p:nvPicPr>
        <p:blipFill>
          <a:blip r:embed="rId4" cstate="email"/>
          <a:srcRect/>
          <a:stretch>
            <a:fillRect/>
          </a:stretch>
        </p:blipFill>
        <p:spPr bwMode="auto">
          <a:xfrm>
            <a:off x="3143240" y="4357694"/>
            <a:ext cx="3214710" cy="1803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Содержимое 7"/>
          <p:cNvSpPr>
            <a:spLocks noGrp="1"/>
          </p:cNvSpPr>
          <p:nvPr>
            <p:ph sz="half" idx="1"/>
          </p:nvPr>
        </p:nvSpPr>
        <p:spPr>
          <a:xfrm>
            <a:off x="457200" y="1600201"/>
            <a:ext cx="2400288" cy="1400172"/>
          </a:xfrm>
        </p:spPr>
        <p:txBody>
          <a:bodyPr/>
          <a:lstStyle/>
          <a:p>
            <a:endParaRPr lang="ru-RU" dirty="0"/>
          </a:p>
        </p:txBody>
      </p:sp>
      <p:pic>
        <p:nvPicPr>
          <p:cNvPr id="2053" name="Picture 5" descr="C:\Users\Фирдавес\Desktop\9 май\DSC00522.JPG"/>
          <p:cNvPicPr>
            <a:picLocks noChangeAspect="1" noChangeArrowheads="1"/>
          </p:cNvPicPr>
          <p:nvPr/>
        </p:nvPicPr>
        <p:blipFill>
          <a:blip r:embed="rId5" cstate="email"/>
          <a:srcRect/>
          <a:stretch>
            <a:fillRect/>
          </a:stretch>
        </p:blipFill>
        <p:spPr bwMode="auto">
          <a:xfrm>
            <a:off x="5357818" y="2143116"/>
            <a:ext cx="2801806" cy="15716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atolyegergi.com/images/desen/gokyuzu/buyuk/082.jpg"/>
          <p:cNvPicPr>
            <a:picLocks noChangeAspect="1" noChangeArrowheads="1"/>
          </p:cNvPicPr>
          <p:nvPr/>
        </p:nvPicPr>
        <p:blipFill>
          <a:blip r:embed="rId2"/>
          <a:srcRect/>
          <a:stretch>
            <a:fillRect/>
          </a:stretch>
        </p:blipFill>
        <p:spPr bwMode="auto">
          <a:xfrm>
            <a:off x="0" y="0"/>
            <a:ext cx="9144000" cy="7210426"/>
          </a:xfrm>
          <a:prstGeom prst="rect">
            <a:avLst/>
          </a:prstGeom>
          <a:noFill/>
        </p:spPr>
      </p:pic>
      <p:sp>
        <p:nvSpPr>
          <p:cNvPr id="2" name="Заголовок 1"/>
          <p:cNvSpPr>
            <a:spLocks noGrp="1"/>
          </p:cNvSpPr>
          <p:nvPr>
            <p:ph type="title"/>
          </p:nvPr>
        </p:nvSpPr>
        <p:spPr/>
        <p:txBody>
          <a:bodyPr>
            <a:noAutofit/>
          </a:bodyPr>
          <a:lstStyle/>
          <a:p>
            <a:r>
              <a:rPr lang="tt-RU" sz="2000" b="1" dirty="0" smtClean="0">
                <a:ln w="12700">
                  <a:solidFill>
                    <a:schemeClr val="bg1"/>
                  </a:solidFill>
                  <a:prstDash val="solid"/>
                </a:ln>
                <a:solidFill>
                  <a:schemeClr val="bg1"/>
                </a:solidFill>
                <a:effectLst>
                  <a:outerShdw blurRad="41275" dist="20320" dir="1800000" algn="tl" rotWithShape="0">
                    <a:srgbClr val="000000">
                      <a:alpha val="40000"/>
                    </a:srgbClr>
                  </a:outerShdw>
                </a:effectLst>
                <a:latin typeface="Times New Roman" pitchFamily="18" charset="0"/>
                <a:cs typeface="Times New Roman" pitchFamily="18" charset="0"/>
              </a:rPr>
              <a:t/>
            </a:r>
            <a:br>
              <a:rPr lang="tt-RU" sz="2000" b="1" dirty="0" smtClean="0">
                <a:ln w="12700">
                  <a:solidFill>
                    <a:schemeClr val="bg1"/>
                  </a:solidFill>
                  <a:prstDash val="solid"/>
                </a:ln>
                <a:solidFill>
                  <a:schemeClr val="bg1"/>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tt-RU" sz="2000" b="1" dirty="0" smtClean="0">
                <a:ln w="12700">
                  <a:solidFill>
                    <a:schemeClr val="bg1"/>
                  </a:solidFill>
                  <a:prstDash val="solid"/>
                </a:ln>
                <a:solidFill>
                  <a:schemeClr val="bg1"/>
                </a:solidFill>
                <a:effectLst>
                  <a:outerShdw blurRad="41275" dist="20320" dir="1800000" algn="tl" rotWithShape="0">
                    <a:srgbClr val="000000">
                      <a:alpha val="40000"/>
                    </a:srgbClr>
                  </a:outerShdw>
                </a:effectLst>
                <a:latin typeface="Times New Roman" pitchFamily="18" charset="0"/>
                <a:cs typeface="Times New Roman" pitchFamily="18" charset="0"/>
              </a:rPr>
              <a:t/>
            </a:r>
            <a:br>
              <a:rPr lang="tt-RU" sz="2000" b="1" dirty="0" smtClean="0">
                <a:ln w="12700">
                  <a:solidFill>
                    <a:schemeClr val="bg1"/>
                  </a:solidFill>
                  <a:prstDash val="solid"/>
                </a:ln>
                <a:solidFill>
                  <a:schemeClr val="bg1"/>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tt-RU" sz="2000" b="1" dirty="0" smtClean="0">
                <a:ln w="12700">
                  <a:solidFill>
                    <a:schemeClr val="bg1"/>
                  </a:solidFill>
                  <a:prstDash val="solid"/>
                </a:ln>
                <a:solidFill>
                  <a:schemeClr val="bg1"/>
                </a:solidFill>
                <a:effectLst>
                  <a:outerShdw blurRad="41275" dist="20320" dir="1800000" algn="tl" rotWithShape="0">
                    <a:srgbClr val="000000">
                      <a:alpha val="40000"/>
                    </a:srgbClr>
                  </a:outerShdw>
                </a:effectLst>
                <a:latin typeface="Times New Roman" pitchFamily="18" charset="0"/>
                <a:cs typeface="Times New Roman" pitchFamily="18" charset="0"/>
              </a:rPr>
              <a:t>Байраклар,флаглар бәйрәмгә җыелган,</a:t>
            </a:r>
            <a:br>
              <a:rPr lang="tt-RU" sz="2000" b="1" dirty="0" smtClean="0">
                <a:ln w="12700">
                  <a:solidFill>
                    <a:schemeClr val="bg1"/>
                  </a:solidFill>
                  <a:prstDash val="solid"/>
                </a:ln>
                <a:solidFill>
                  <a:schemeClr val="bg1"/>
                </a:solidFill>
                <a:effectLst>
                  <a:outerShdw blurRad="41275" dist="20320" dir="1800000" algn="tl" rotWithShape="0">
                    <a:srgbClr val="000000">
                      <a:alpha val="40000"/>
                    </a:srgbClr>
                  </a:outerShdw>
                </a:effectLst>
                <a:latin typeface="Times New Roman" pitchFamily="18" charset="0"/>
                <a:cs typeface="Times New Roman" pitchFamily="18" charset="0"/>
              </a:rPr>
            </a:br>
            <a:r>
              <a:rPr lang="tt-RU" sz="2000" b="1" dirty="0" smtClean="0">
                <a:ln w="12700">
                  <a:solidFill>
                    <a:schemeClr val="bg1"/>
                  </a:solidFill>
                  <a:prstDash val="solid"/>
                </a:ln>
                <a:solidFill>
                  <a:schemeClr val="bg1"/>
                </a:solidFill>
                <a:effectLst>
                  <a:outerShdw blurRad="41275" dist="20320" dir="1800000" algn="tl" rotWithShape="0">
                    <a:srgbClr val="000000">
                      <a:alpha val="40000"/>
                    </a:srgbClr>
                  </a:outerShdw>
                </a:effectLst>
                <a:latin typeface="Times New Roman" pitchFamily="18" charset="0"/>
                <a:cs typeface="Times New Roman" pitchFamily="18" charset="0"/>
              </a:rPr>
              <a:t>Бабайлар янына оныклар сыенган</a:t>
            </a:r>
            <a:endParaRPr lang="ru-RU" sz="2000" b="1" dirty="0">
              <a:ln w="12700">
                <a:solidFill>
                  <a:schemeClr val="bg1"/>
                </a:solidFill>
                <a:prstDash val="solid"/>
              </a:ln>
              <a:solidFill>
                <a:schemeClr val="bg1"/>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pic>
        <p:nvPicPr>
          <p:cNvPr id="3074" name="Picture 2"/>
          <p:cNvPicPr>
            <a:picLocks noGrp="1" noChangeAspect="1" noChangeArrowheads="1"/>
          </p:cNvPicPr>
          <p:nvPr>
            <p:ph idx="1"/>
          </p:nvPr>
        </p:nvPicPr>
        <p:blipFill>
          <a:blip r:embed="rId3" cstate="email"/>
          <a:srcRect/>
          <a:stretch>
            <a:fillRect/>
          </a:stretch>
        </p:blipFill>
        <p:spPr bwMode="auto">
          <a:xfrm>
            <a:off x="1142976" y="2357430"/>
            <a:ext cx="6000792" cy="33662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714348" y="1"/>
            <a:ext cx="8215370" cy="2154436"/>
          </a:xfrm>
          <a:prstGeom prst="rect">
            <a:avLst/>
          </a:prstGeom>
        </p:spPr>
        <p:txBody>
          <a:bodyPr wrap="square">
            <a:spAutoFit/>
          </a:bodyPr>
          <a:lstStyle/>
          <a:p>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Ветераннарны  хөрмәтләү, олылау, алар белән горурлану      хисләре тәрбиялибез</a:t>
            </a:r>
          </a:p>
          <a:p>
            <a:endPar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a:p>
            <a:endParaRPr lang="tt-RU" sz="2400" b="1" i="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a:p>
            <a:r>
              <a:rPr lang="tt-RU"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endParaRPr lang="ru-RU" sz="2000" dirty="0"/>
          </a:p>
        </p:txBody>
      </p:sp>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atolyegergi.com/images/desen/gokyuzu/buyuk/082.jpg"/>
          <p:cNvPicPr>
            <a:picLocks noChangeAspect="1" noChangeArrowheads="1"/>
          </p:cNvPicPr>
          <p:nvPr/>
        </p:nvPicPr>
        <p:blipFill>
          <a:blip r:embed="rId2"/>
          <a:srcRect/>
          <a:stretch>
            <a:fillRect/>
          </a:stretch>
        </p:blipFill>
        <p:spPr bwMode="auto">
          <a:xfrm>
            <a:off x="0" y="-91299"/>
            <a:ext cx="9143999" cy="6614088"/>
          </a:xfrm>
          <a:prstGeom prst="rect">
            <a:avLst/>
          </a:prstGeom>
          <a:noFill/>
        </p:spPr>
      </p:pic>
      <p:sp>
        <p:nvSpPr>
          <p:cNvPr id="2" name="Заголовок 1"/>
          <p:cNvSpPr>
            <a:spLocks noGrp="1"/>
          </p:cNvSpPr>
          <p:nvPr>
            <p:ph type="title"/>
          </p:nvPr>
        </p:nvSpPr>
        <p:spPr/>
        <p:txBody>
          <a:bodyPr>
            <a:normAutofit fontScale="90000"/>
          </a:bodyPr>
          <a:lstStyle/>
          <a:p>
            <a:r>
              <a:rPr lang="tt-RU" sz="27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Китапларга карата сакчыл караш, кызыксынучанлык тәрбиялибез!</a:t>
            </a:r>
            <a:r>
              <a:rPr lang="tt-RU" sz="3600" b="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600" b="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200" b="1"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rPr>
              <a:t>Китап-минем </a:t>
            </a:r>
            <a:r>
              <a:rPr lang="tt-RU" sz="2200" i="1"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rPr>
              <a:t>сердәшем!</a:t>
            </a:r>
            <a:endParaRPr lang="ru-RU" sz="3600" i="1" dirty="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2050" name="Picture 2" descr="C:\Users\Фирдавес\Desktop\д.сад материалы\100NIKON\Китапханә2014\DSCN9881.JPG"/>
          <p:cNvPicPr>
            <a:picLocks noGrp="1" noChangeAspect="1" noChangeArrowheads="1"/>
          </p:cNvPicPr>
          <p:nvPr>
            <p:ph sz="half" idx="1"/>
          </p:nvPr>
        </p:nvPicPr>
        <p:blipFill>
          <a:blip r:embed="rId3" cstate="email"/>
          <a:srcRect/>
          <a:stretch>
            <a:fillRect/>
          </a:stretch>
        </p:blipFill>
        <p:spPr bwMode="auto">
          <a:xfrm>
            <a:off x="1142976" y="1571612"/>
            <a:ext cx="3169712" cy="23772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descr="C:\Users\Фирдавес\Desktop\д.сад материалы\100NIKON\Китапханә2014\DSCN9878.JPG"/>
          <p:cNvPicPr>
            <a:picLocks noGrp="1" noChangeAspect="1" noChangeArrowheads="1"/>
          </p:cNvPicPr>
          <p:nvPr>
            <p:ph sz="half" idx="2"/>
          </p:nvPr>
        </p:nvPicPr>
        <p:blipFill>
          <a:blip r:embed="rId4" cstate="email"/>
          <a:srcRect/>
          <a:stretch>
            <a:fillRect/>
          </a:stretch>
        </p:blipFill>
        <p:spPr bwMode="auto">
          <a:xfrm>
            <a:off x="5214942" y="1714488"/>
            <a:ext cx="3000364" cy="22502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p:cNvPicPr>
            <a:picLocks noChangeAspect="1" noChangeArrowheads="1"/>
          </p:cNvPicPr>
          <p:nvPr/>
        </p:nvPicPr>
        <p:blipFill>
          <a:blip r:embed="rId5" cstate="email"/>
          <a:srcRect/>
          <a:stretch>
            <a:fillRect/>
          </a:stretch>
        </p:blipFill>
        <p:spPr bwMode="auto">
          <a:xfrm>
            <a:off x="3643306" y="4286256"/>
            <a:ext cx="2452307" cy="18394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atolyegergi.com/images/desen/gokyuzu/buyuk/082.jpg"/>
          <p:cNvPicPr>
            <a:picLocks noChangeAspect="1" noChangeArrowheads="1"/>
          </p:cNvPicPr>
          <p:nvPr/>
        </p:nvPicPr>
        <p:blipFill>
          <a:blip r:embed="rId2"/>
          <a:srcRect/>
          <a:stretch>
            <a:fillRect/>
          </a:stretch>
        </p:blipFill>
        <p:spPr bwMode="auto">
          <a:xfrm>
            <a:off x="0" y="-145577"/>
            <a:ext cx="9143999" cy="7335226"/>
          </a:xfrm>
          <a:prstGeom prst="rect">
            <a:avLst/>
          </a:prstGeom>
          <a:noFill/>
        </p:spPr>
      </p:pic>
      <p:sp>
        <p:nvSpPr>
          <p:cNvPr id="2" name="Заголовок 1"/>
          <p:cNvSpPr>
            <a:spLocks noGrp="1"/>
          </p:cNvSpPr>
          <p:nvPr>
            <p:ph type="title"/>
          </p:nvPr>
        </p:nvSpPr>
        <p:spPr>
          <a:xfrm>
            <a:off x="914400" y="0"/>
            <a:ext cx="8229600" cy="1571604"/>
          </a:xfrm>
        </p:spPr>
        <p:txBody>
          <a:bodyPr>
            <a:normAutofit/>
          </a:bodyPr>
          <a:lstStyle/>
          <a:p>
            <a:r>
              <a:rPr lang="tt-RU" sz="2700" b="1" dirty="0" smtClean="0">
                <a:ln w="18415" cmpd="sng">
                  <a:solidFill>
                    <a:srgbClr val="FF0000"/>
                  </a:solidFill>
                  <a:prstDash val="solid"/>
                </a:ln>
                <a:solidFill>
                  <a:srgbClr val="C00000"/>
                </a:solidFill>
                <a:effectLst>
                  <a:outerShdw blurRad="63500" dir="3600000" algn="tl" rotWithShape="0">
                    <a:srgbClr val="000000">
                      <a:alpha val="70000"/>
                    </a:srgbClr>
                  </a:outerShdw>
                </a:effectLst>
                <a:latin typeface="Times New Roman" pitchFamily="18" charset="0"/>
                <a:cs typeface="Times New Roman" pitchFamily="18" charset="0"/>
              </a:rPr>
              <a:t>Халкыбызның гореф-гадәтләренә, йолаларына, бәйрәмнәренә хөрмәт тәрбиялибез!.</a:t>
            </a:r>
            <a:r>
              <a:rPr lang="tt-RU" sz="31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1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200" i="1"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rPr>
              <a:t>Милли бәйрәм- САБАНТУЙ!</a:t>
            </a:r>
            <a:endParaRPr lang="ru-RU" sz="3600" i="1" dirty="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12290" name="Picture 2"/>
          <p:cNvPicPr>
            <a:picLocks noGrp="1" noChangeAspect="1" noChangeArrowheads="1"/>
          </p:cNvPicPr>
          <p:nvPr>
            <p:ph sz="half" idx="1"/>
          </p:nvPr>
        </p:nvPicPr>
        <p:blipFill>
          <a:blip r:embed="rId3" cstate="email"/>
          <a:srcRect/>
          <a:stretch>
            <a:fillRect/>
          </a:stretch>
        </p:blipFill>
        <p:spPr bwMode="auto">
          <a:xfrm>
            <a:off x="1142976" y="2357430"/>
            <a:ext cx="2476549" cy="1857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291" name="Picture 3" descr="C:\Users\Фирдавес\Desktop\д.сад материалы\все фото\фото2014 лето.осень\100NIKON\DSCN0106.JPG"/>
          <p:cNvPicPr>
            <a:picLocks noGrp="1" noChangeAspect="1" noChangeArrowheads="1"/>
          </p:cNvPicPr>
          <p:nvPr>
            <p:ph sz="half" idx="2"/>
          </p:nvPr>
        </p:nvPicPr>
        <p:blipFill>
          <a:blip r:embed="rId4" cstate="email"/>
          <a:srcRect/>
          <a:stretch>
            <a:fillRect/>
          </a:stretch>
        </p:blipFill>
        <p:spPr bwMode="auto">
          <a:xfrm>
            <a:off x="3214678" y="4429132"/>
            <a:ext cx="2714644" cy="20359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C:\Users\Фирдавес\Desktop\сабантуй\DSCN9496.JPG"/>
          <p:cNvPicPr>
            <a:picLocks noChangeAspect="1" noChangeArrowheads="1"/>
          </p:cNvPicPr>
          <p:nvPr/>
        </p:nvPicPr>
        <p:blipFill>
          <a:blip r:embed="rId5" cstate="email"/>
          <a:srcRect/>
          <a:stretch>
            <a:fillRect/>
          </a:stretch>
        </p:blipFill>
        <p:spPr bwMode="auto">
          <a:xfrm>
            <a:off x="5214942" y="2428868"/>
            <a:ext cx="3357554" cy="16690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www.atolyegergi.com/images/desen/gokyuzu/buyuk/082.jpg"/>
          <p:cNvPicPr>
            <a:picLocks noChangeAspect="1" noChangeArrowheads="1"/>
          </p:cNvPicPr>
          <p:nvPr/>
        </p:nvPicPr>
        <p:blipFill>
          <a:blip r:embed="rId3"/>
          <a:srcRect/>
          <a:stretch>
            <a:fillRect/>
          </a:stretch>
        </p:blipFill>
        <p:spPr bwMode="auto">
          <a:xfrm>
            <a:off x="142844" y="0"/>
            <a:ext cx="9412295" cy="7016897"/>
          </a:xfrm>
          <a:prstGeom prst="rect">
            <a:avLst/>
          </a:prstGeom>
          <a:noFill/>
        </p:spPr>
      </p:pic>
      <p:sp>
        <p:nvSpPr>
          <p:cNvPr id="3" name="Содержимое 2"/>
          <p:cNvSpPr>
            <a:spLocks noGrp="1"/>
          </p:cNvSpPr>
          <p:nvPr>
            <p:ph idx="1"/>
          </p:nvPr>
        </p:nvSpPr>
        <p:spPr>
          <a:xfrm>
            <a:off x="457200" y="0"/>
            <a:ext cx="8229600" cy="6126163"/>
          </a:xfrm>
        </p:spPr>
        <p:txBody>
          <a:bodyPr>
            <a:normAutofit/>
          </a:bodyPr>
          <a:lstStyle/>
          <a:p>
            <a:pPr>
              <a:buNone/>
            </a:pPr>
            <a:endParaRPr lang="tt-RU"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a:p>
            <a:pPr>
              <a:buNone/>
            </a:pPr>
            <a:endParaRPr lang="ru-RU" dirty="0">
              <a:solidFill>
                <a:srgbClr val="002060"/>
              </a:solidFill>
              <a:latin typeface="Times New Roman" pitchFamily="18" charset="0"/>
              <a:cs typeface="Times New Roman" pitchFamily="18" charset="0"/>
            </a:endParaRPr>
          </a:p>
        </p:txBody>
      </p:sp>
      <p:sp>
        <p:nvSpPr>
          <p:cNvPr id="2" name="Заголовок 1"/>
          <p:cNvSpPr>
            <a:spLocks noGrp="1"/>
          </p:cNvSpPr>
          <p:nvPr>
            <p:ph type="title"/>
          </p:nvPr>
        </p:nvSpPr>
        <p:spPr>
          <a:xfrm>
            <a:off x="500034" y="0"/>
            <a:ext cx="8286808" cy="1428728"/>
          </a:xfrm>
        </p:spPr>
        <p:txBody>
          <a:bodyPr>
            <a:noAutofit/>
          </a:bodyPr>
          <a:lstStyle/>
          <a:p>
            <a:pPr algn="l"/>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ru-RU" sz="2800" b="1" dirty="0" smtClean="0">
                <a:ln w="18000">
                  <a:solidFill>
                    <a:schemeClr val="accent2">
                      <a:satMod val="140000"/>
                    </a:schemeClr>
                  </a:solidFill>
                  <a:prstDash val="solid"/>
                  <a:miter lim="800000"/>
                </a:ln>
                <a:solidFill>
                  <a:schemeClr val="tx2">
                    <a:lumMod val="60000"/>
                    <a:lumOff val="4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ru-RU" sz="36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a:t>
            </a:r>
            <a:r>
              <a:rPr lang="ru-RU" sz="3600" dirty="0" err="1"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Безне</a:t>
            </a:r>
            <a:r>
              <a:rPr lang="tt-RU" sz="36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ң һәммә нәрсәбез: елмаю да, </a:t>
            </a:r>
            <a:r>
              <a:rPr lang="tt-RU" sz="3600" dirty="0" smtClean="0">
                <a:ln w="18415" cmpd="sng">
                  <a:solidFill>
                    <a:srgbClr val="FF33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җитдилек тә, сабырлык та, тыйнаклык </a:t>
            </a:r>
            <a:r>
              <a:rPr lang="tt-RU" sz="3600" dirty="0" smtClean="0">
                <a:ln w="18415" cmpd="sng">
                  <a:solidFill>
                    <a:srgbClr val="FFFF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та, зәвыклык та, аралашучанлык та һәм </a:t>
            </a:r>
            <a:r>
              <a:rPr lang="tt-RU" sz="3600" dirty="0" smtClean="0">
                <a:ln w="18415" cmpd="sng">
                  <a:solidFill>
                    <a:srgbClr val="00B050"/>
                  </a:solidFill>
                  <a:prstDash val="solid"/>
                </a:ln>
                <a:solidFill>
                  <a:srgbClr val="00B050"/>
                </a:solidFill>
                <a:effectLst>
                  <a:outerShdw blurRad="63500" dir="3600000" algn="tl" rotWithShape="0">
                    <a:srgbClr val="000000">
                      <a:alpha val="70000"/>
                    </a:srgbClr>
                  </a:outerShdw>
                </a:effectLst>
                <a:latin typeface="Times New Roman" pitchFamily="18" charset="0"/>
                <a:cs typeface="Times New Roman" pitchFamily="18" charset="0"/>
              </a:rPr>
              <a:t>тормышка мәхәббәт тә кешеләрне </a:t>
            </a:r>
            <a:r>
              <a:rPr lang="tt-RU" sz="3600" dirty="0" smtClean="0">
                <a:ln w="18415" cmpd="sng">
                  <a:solidFill>
                    <a:srgbClr val="00B0F0"/>
                  </a:solidFill>
                  <a:prstDash val="solid"/>
                </a:ln>
                <a:solidFill>
                  <a:srgbClr val="00B0F0"/>
                </a:solidFill>
                <a:effectLst>
                  <a:outerShdw blurRad="63500" dir="3600000" algn="tl" rotWithShape="0">
                    <a:srgbClr val="000000">
                      <a:alpha val="70000"/>
                    </a:srgbClr>
                  </a:outerShdw>
                </a:effectLst>
                <a:latin typeface="Times New Roman" pitchFamily="18" charset="0"/>
                <a:cs typeface="Times New Roman" pitchFamily="18" charset="0"/>
              </a:rPr>
              <a:t>сокландырсын. Безгә кешеләргә ошый </a:t>
            </a:r>
            <a:r>
              <a:rPr lang="tt-RU" sz="3600" dirty="0" smtClean="0">
                <a:ln w="18415" cmpd="sng">
                  <a:solidFill>
                    <a:schemeClr val="accent1">
                      <a:lumMod val="75000"/>
                    </a:schemeClr>
                  </a:solidFill>
                  <a:prstDash val="solid"/>
                </a:ln>
                <a:solidFill>
                  <a:srgbClr val="17375E"/>
                </a:solidFill>
                <a:effectLst>
                  <a:outerShdw blurRad="63500" dir="3600000" algn="tl" rotWithShape="0">
                    <a:srgbClr val="000000">
                      <a:alpha val="70000"/>
                    </a:srgbClr>
                  </a:outerShdw>
                </a:effectLst>
                <a:latin typeface="Times New Roman" pitchFamily="18" charset="0"/>
                <a:cs typeface="Times New Roman" pitchFamily="18" charset="0"/>
              </a:rPr>
              <a:t>торган барлык уңай сыйфатлар хас </a:t>
            </a:r>
            <a:r>
              <a:rPr lang="tt-RU" sz="3600" dirty="0" smtClean="0">
                <a:ln w="18415" cmpd="sng">
                  <a:solidFill>
                    <a:srgbClr val="7030A0"/>
                  </a:solidFill>
                  <a:prstDash val="solid"/>
                </a:ln>
                <a:solidFill>
                  <a:srgbClr val="7030A0"/>
                </a:solidFill>
                <a:effectLst>
                  <a:outerShdw blurRad="63500" dir="3600000" algn="tl" rotWithShape="0">
                    <a:srgbClr val="000000">
                      <a:alpha val="70000"/>
                    </a:srgbClr>
                  </a:outerShdw>
                </a:effectLst>
                <a:latin typeface="Times New Roman" pitchFamily="18" charset="0"/>
                <a:cs typeface="Times New Roman" pitchFamily="18" charset="0"/>
              </a:rPr>
              <a:t>булырга тиеш”.</a:t>
            </a:r>
            <a:r>
              <a:rPr lang="tt-RU" sz="2800" b="1" dirty="0" smtClean="0">
                <a:ln w="18000">
                  <a:solidFill>
                    <a:schemeClr val="tx2">
                      <a:lumMod val="50000"/>
                    </a:schemeClr>
                  </a:solidFill>
                  <a:prstDash val="solid"/>
                  <a:miter lim="800000"/>
                </a:ln>
                <a:solidFill>
                  <a:schemeClr val="tx2">
                    <a:lumMod val="50000"/>
                  </a:schemeClr>
                </a:solidFill>
                <a:effectLst>
                  <a:outerShdw blurRad="25500" dist="23000" dir="7020000" algn="tl">
                    <a:srgbClr val="000000">
                      <a:alpha val="50000"/>
                    </a:srgbClr>
                  </a:outerShdw>
                </a:effectLst>
                <a:latin typeface="Times New Roman" pitchFamily="18" charset="0"/>
                <a:cs typeface="Times New Roman" pitchFamily="18" charset="0"/>
              </a:rPr>
              <a:t/>
            </a:r>
            <a:br>
              <a:rPr lang="tt-RU" sz="2800" b="1" dirty="0" smtClean="0">
                <a:ln w="18000">
                  <a:solidFill>
                    <a:schemeClr val="tx2">
                      <a:lumMod val="50000"/>
                    </a:schemeClr>
                  </a:solidFill>
                  <a:prstDash val="solid"/>
                  <a:miter lim="800000"/>
                </a:ln>
                <a:solidFill>
                  <a:schemeClr val="tx2">
                    <a:lumMod val="50000"/>
                  </a:schemeClr>
                </a:solidFill>
                <a:effectLst>
                  <a:outerShdw blurRad="25500" dist="23000" dir="7020000" algn="tl">
                    <a:srgbClr val="000000">
                      <a:alpha val="50000"/>
                    </a:srgbClr>
                  </a:outerShdw>
                </a:effectLst>
                <a:latin typeface="Times New Roman" pitchFamily="18" charset="0"/>
                <a:cs typeface="Times New Roman" pitchFamily="18" charset="0"/>
              </a:rPr>
            </a:br>
            <a:r>
              <a:rPr lang="tt-RU" sz="2800" b="1" dirty="0" smtClean="0">
                <a:ln w="18000">
                  <a:solidFill>
                    <a:schemeClr val="tx2">
                      <a:lumMod val="50000"/>
                    </a:schemeClr>
                  </a:solidFill>
                  <a:prstDash val="solid"/>
                  <a:miter lim="800000"/>
                </a:ln>
                <a:solidFill>
                  <a:schemeClr val="tx2">
                    <a:lumMod val="50000"/>
                  </a:schemeClr>
                </a:solidFill>
                <a:effectLst>
                  <a:outerShdw blurRad="25500" dist="23000" dir="7020000" algn="tl">
                    <a:srgbClr val="000000">
                      <a:alpha val="50000"/>
                    </a:srgbClr>
                  </a:outerShdw>
                </a:effectLst>
                <a:latin typeface="Times New Roman" pitchFamily="18" charset="0"/>
                <a:cs typeface="Times New Roman" pitchFamily="18" charset="0"/>
              </a:rPr>
              <a:t>                                      </a:t>
            </a:r>
            <a:r>
              <a:rPr lang="tt-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tt-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28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tt-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Күренекле педогог Ш.А.Амонашвили.</a:t>
            </a:r>
            <a:endParaRPr lang="ru-RU"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6" name="130 Чэй эчэбез бергэлэп (минусовка).mp3">
            <a:hlinkClick r:id="" action="ppaction://media"/>
          </p:cNvPr>
          <p:cNvPicPr>
            <a:picLocks noRot="1" noChangeAspect="1"/>
          </p:cNvPicPr>
          <p:nvPr>
            <a:audioFile r:link="rId1"/>
          </p:nvPr>
        </p:nvPicPr>
        <p:blipFill>
          <a:blip r:embed="rId4" cstate="email"/>
          <a:stretch>
            <a:fillRect/>
          </a:stretch>
        </p:blipFill>
        <p:spPr>
          <a:xfrm>
            <a:off x="1081062" y="5795978"/>
            <a:ext cx="304800" cy="304800"/>
          </a:xfrm>
          <a:prstGeom prst="rect">
            <a:avLst/>
          </a:prstGeom>
        </p:spPr>
      </p:pic>
      <p:pic>
        <p:nvPicPr>
          <p:cNvPr id="8" name="130 Чэй эчэбез бергэлэп (минусовка).mp3">
            <a:hlinkClick r:id="" action="ppaction://media"/>
          </p:cNvPr>
          <p:cNvPicPr>
            <a:picLocks noRot="1" noChangeAspect="1"/>
          </p:cNvPicPr>
          <p:nvPr>
            <a:audioFile r:link="rId1"/>
          </p:nvPr>
        </p:nvPicPr>
        <p:blipFill>
          <a:blip r:embed="rId4" cstate="email"/>
          <a:stretch>
            <a:fillRect/>
          </a:stretch>
        </p:blipFill>
        <p:spPr>
          <a:xfrm>
            <a:off x="1071538" y="5786454"/>
            <a:ext cx="304800" cy="304800"/>
          </a:xfrm>
          <a:prstGeom prst="rect">
            <a:avLst/>
          </a:prstGeom>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10" fill="hold" display="0">
                  <p:stCondLst>
                    <p:cond delay="indefinite"/>
                  </p:stCondLst>
                  <p:endCondLst>
                    <p:cond evt="onPrev" delay="0">
                      <p:tgtEl>
                        <p:sldTgt/>
                      </p:tgtEl>
                    </p:cond>
                    <p:cond evt="onStopAudio" delay="0">
                      <p:tgtEl>
                        <p:sldTgt/>
                      </p:tgtEl>
                    </p:cond>
                  </p:endCondLst>
                </p:cTn>
                <p:tgtEl>
                  <p:spTgt spid="6"/>
                </p:tgtEl>
              </p:cMediaNode>
            </p:audio>
            <p:audio>
              <p:cMediaNode numSld="999">
                <p:cTn id="11"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atolyegergi.com/images/desen/gokyuzu/buyuk/082.jpg"/>
          <p:cNvPicPr>
            <a:picLocks noChangeAspect="1" noChangeArrowheads="1"/>
          </p:cNvPicPr>
          <p:nvPr/>
        </p:nvPicPr>
        <p:blipFill>
          <a:blip r:embed="rId2"/>
          <a:srcRect/>
          <a:stretch>
            <a:fillRect/>
          </a:stretch>
        </p:blipFill>
        <p:spPr bwMode="auto">
          <a:xfrm>
            <a:off x="0" y="-642966"/>
            <a:ext cx="9143999" cy="7286676"/>
          </a:xfrm>
          <a:prstGeom prst="rect">
            <a:avLst/>
          </a:prstGeom>
          <a:noFill/>
        </p:spPr>
      </p:pic>
      <p:sp>
        <p:nvSpPr>
          <p:cNvPr id="2" name="Заголовок 1"/>
          <p:cNvSpPr>
            <a:spLocks noGrp="1"/>
          </p:cNvSpPr>
          <p:nvPr>
            <p:ph type="title"/>
          </p:nvPr>
        </p:nvSpPr>
        <p:spPr>
          <a:xfrm>
            <a:off x="214282" y="274638"/>
            <a:ext cx="8472518" cy="1368412"/>
          </a:xfrm>
        </p:spPr>
        <p:txBody>
          <a:bodyPr>
            <a:noAutofit/>
          </a:bodyPr>
          <a:lstStyle/>
          <a:p>
            <a:r>
              <a:rPr lang="tt-RU" sz="24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2015ел-әдәбият елы!</a:t>
            </a:r>
            <a:br>
              <a:rPr lang="tt-RU" sz="24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br>
            <a:r>
              <a:rPr lang="tt-RU" sz="24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Әдәби сүзгә, әдәбиятькә кызыксыну, ихтыйрам тәрбиялибез!</a:t>
            </a:r>
            <a:r>
              <a:rPr lang="tt-RU" sz="32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2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br>
            <a:r>
              <a:rPr lang="tt-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Әдәби-музыкаль кичәләр. </a:t>
            </a:r>
            <a:endParaRPr lang="ru-RU" sz="20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22533" name="Picture 5"/>
          <p:cNvPicPr>
            <a:picLocks noGrp="1" noChangeAspect="1" noChangeArrowheads="1"/>
          </p:cNvPicPr>
          <p:nvPr>
            <p:ph sz="half" idx="2"/>
          </p:nvPr>
        </p:nvPicPr>
        <p:blipFill>
          <a:blip r:embed="rId3" cstate="email"/>
          <a:srcRect/>
          <a:stretch>
            <a:fillRect/>
          </a:stretch>
        </p:blipFill>
        <p:spPr bwMode="auto">
          <a:xfrm>
            <a:off x="1285852" y="2143116"/>
            <a:ext cx="3047786" cy="17097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2534" name="Picture 6"/>
          <p:cNvPicPr>
            <a:picLocks noChangeAspect="1" noChangeArrowheads="1"/>
          </p:cNvPicPr>
          <p:nvPr/>
        </p:nvPicPr>
        <p:blipFill>
          <a:blip r:embed="rId4" cstate="email"/>
          <a:srcRect/>
          <a:stretch>
            <a:fillRect/>
          </a:stretch>
        </p:blipFill>
        <p:spPr bwMode="auto">
          <a:xfrm>
            <a:off x="5572132" y="2285992"/>
            <a:ext cx="2786050" cy="1562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2535" name="Picture 7"/>
          <p:cNvPicPr>
            <a:picLocks noChangeAspect="1" noChangeArrowheads="1"/>
          </p:cNvPicPr>
          <p:nvPr/>
        </p:nvPicPr>
        <p:blipFill>
          <a:blip r:embed="rId5" cstate="email"/>
          <a:srcRect/>
          <a:stretch>
            <a:fillRect/>
          </a:stretch>
        </p:blipFill>
        <p:spPr bwMode="auto">
          <a:xfrm>
            <a:off x="3071802" y="4357694"/>
            <a:ext cx="2786082" cy="15628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 name="Содержимое 12"/>
          <p:cNvSpPr>
            <a:spLocks noGrp="1"/>
          </p:cNvSpPr>
          <p:nvPr>
            <p:ph sz="half" idx="1"/>
          </p:nvPr>
        </p:nvSpPr>
        <p:spPr>
          <a:xfrm>
            <a:off x="928662" y="4000504"/>
            <a:ext cx="1928826" cy="2125659"/>
          </a:xfrm>
        </p:spPr>
        <p:txBody>
          <a:bodyPr/>
          <a:lstStyle/>
          <a:p>
            <a:endParaRPr lang="ru-RU" dirty="0"/>
          </a:p>
        </p:txBody>
      </p:sp>
    </p:spTree>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atolyegergi.com/images/desen/gokyuzu/buyuk/082.jpg"/>
          <p:cNvPicPr>
            <a:picLocks noChangeAspect="1" noChangeArrowheads="1"/>
          </p:cNvPicPr>
          <p:nvPr/>
        </p:nvPicPr>
        <p:blipFill>
          <a:blip r:embed="rId2"/>
          <a:srcRect/>
          <a:stretch>
            <a:fillRect/>
          </a:stretch>
        </p:blipFill>
        <p:spPr bwMode="auto">
          <a:xfrm>
            <a:off x="0" y="0"/>
            <a:ext cx="10304782" cy="6858000"/>
          </a:xfrm>
          <a:prstGeom prst="rect">
            <a:avLst/>
          </a:prstGeom>
          <a:noFill/>
        </p:spPr>
      </p:pic>
      <p:sp>
        <p:nvSpPr>
          <p:cNvPr id="2" name="Заголовок 1"/>
          <p:cNvSpPr>
            <a:spLocks noGrp="1"/>
          </p:cNvSpPr>
          <p:nvPr>
            <p:ph type="title"/>
          </p:nvPr>
        </p:nvSpPr>
        <p:spPr/>
        <p:txBody>
          <a:bodyPr>
            <a:normAutofit/>
          </a:bodyPr>
          <a:lstStyle/>
          <a:p>
            <a: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Тарихи мирасны кадерләп сакларга өйрәнәбез</a:t>
            </a:r>
            <a:r>
              <a:rPr lang="tt-RU" sz="27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tt-RU"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000" i="1" dirty="0" smtClean="0">
                <a:ln w="18415" cmpd="sng">
                  <a:solidFill>
                    <a:schemeClr val="bg1"/>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Без- Тукай оныклары! </a:t>
            </a:r>
            <a:endParaRPr lang="ru-RU" sz="2000" dirty="0">
              <a:ln w="18415" cmpd="sng">
                <a:solidFill>
                  <a:schemeClr val="bg1"/>
                </a:solidFill>
                <a:prstDash val="solid"/>
              </a:ln>
              <a:solidFill>
                <a:srgbClr val="FF0000"/>
              </a:solidFill>
              <a:latin typeface="Times New Roman" pitchFamily="18" charset="0"/>
              <a:cs typeface="Times New Roman" pitchFamily="18" charset="0"/>
            </a:endParaRPr>
          </a:p>
        </p:txBody>
      </p:sp>
      <p:pic>
        <p:nvPicPr>
          <p:cNvPr id="16386" name="Picture 2" descr="C:\Users\Фирдавес\Desktop\д.сад материалы\гуляга фото\DSC00435.JPG"/>
          <p:cNvPicPr>
            <a:picLocks noGrp="1" noChangeAspect="1" noChangeArrowheads="1"/>
          </p:cNvPicPr>
          <p:nvPr>
            <p:ph sz="half" idx="1"/>
          </p:nvPr>
        </p:nvPicPr>
        <p:blipFill>
          <a:blip r:embed="rId3" cstate="email"/>
          <a:srcRect/>
          <a:stretch>
            <a:fillRect/>
          </a:stretch>
        </p:blipFill>
        <p:spPr bwMode="auto">
          <a:xfrm>
            <a:off x="1500166" y="2214554"/>
            <a:ext cx="3122771" cy="14401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387" name="Picture 3" descr="C:\Users\Фирдавес\Desktop\д.сад материалы\гуляга фото\DSC00438.JPG"/>
          <p:cNvPicPr>
            <a:picLocks noGrp="1" noChangeAspect="1" noChangeArrowheads="1"/>
          </p:cNvPicPr>
          <p:nvPr>
            <p:ph sz="half" idx="2"/>
          </p:nvPr>
        </p:nvPicPr>
        <p:blipFill>
          <a:blip r:embed="rId4" cstate="email"/>
          <a:srcRect/>
          <a:stretch>
            <a:fillRect/>
          </a:stretch>
        </p:blipFill>
        <p:spPr bwMode="auto">
          <a:xfrm>
            <a:off x="4786314" y="3714752"/>
            <a:ext cx="3311391" cy="19466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www.atolyegergi.com/images/desen/gokyuzu/buyuk/082.jpg"/>
          <p:cNvPicPr>
            <a:picLocks noChangeAspect="1" noChangeArrowheads="1"/>
          </p:cNvPicPr>
          <p:nvPr/>
        </p:nvPicPr>
        <p:blipFill>
          <a:blip r:embed="rId2"/>
          <a:srcRect/>
          <a:stretch>
            <a:fillRect/>
          </a:stretch>
        </p:blipFill>
        <p:spPr bwMode="auto">
          <a:xfrm>
            <a:off x="0" y="-37018"/>
            <a:ext cx="9144000" cy="6895018"/>
          </a:xfrm>
          <a:prstGeom prst="rect">
            <a:avLst/>
          </a:prstGeom>
          <a:noFill/>
        </p:spPr>
      </p:pic>
      <p:sp>
        <p:nvSpPr>
          <p:cNvPr id="2" name="Заголовок 1"/>
          <p:cNvSpPr>
            <a:spLocks noGrp="1"/>
          </p:cNvSpPr>
          <p:nvPr>
            <p:ph type="title"/>
          </p:nvPr>
        </p:nvSpPr>
        <p:spPr/>
        <p:txBody>
          <a:bodyPr>
            <a:normAutofit fontScale="90000"/>
          </a:bodyPr>
          <a:lstStyle/>
          <a:p>
            <a:r>
              <a:rPr lang="tt-RU" b="1" dirty="0" smtClean="0">
                <a:ln w="18000">
                  <a:solidFill>
                    <a:srgbClr val="00B0F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tt-RU" b="1" dirty="0" smtClean="0">
                <a:ln w="18000">
                  <a:solidFill>
                    <a:srgbClr val="00B0F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Тарихи мирасны кадерләп сакларга өйрәнәбез</a:t>
            </a:r>
            <a:r>
              <a:rPr lang="tt-RU" sz="40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a:t>
            </a:r>
            <a:r>
              <a:rPr lang="tt-RU" dirty="0" smtClean="0">
                <a:solidFill>
                  <a:srgbClr val="FF0000"/>
                </a:solidFill>
                <a:latin typeface="Times New Roman" pitchFamily="18" charset="0"/>
                <a:cs typeface="Times New Roman" pitchFamily="18" charset="0"/>
              </a:rPr>
              <a:t/>
            </a:r>
            <a:br>
              <a:rPr lang="tt-RU" dirty="0" smtClean="0">
                <a:solidFill>
                  <a:srgbClr val="FF0000"/>
                </a:solidFill>
                <a:latin typeface="Times New Roman" pitchFamily="18" charset="0"/>
                <a:cs typeface="Times New Roman" pitchFamily="18" charset="0"/>
              </a:rPr>
            </a:br>
            <a:r>
              <a:rPr lang="tt-RU" sz="2200" i="1"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Times New Roman" pitchFamily="18" charset="0"/>
                <a:cs typeface="Times New Roman" pitchFamily="18" charset="0"/>
              </a:rPr>
              <a:t>Без- Тукай оныклары! </a:t>
            </a:r>
            <a:endParaRPr lang="ru-RU" sz="2200" i="1" dirty="0">
              <a:ln w="18415" cmpd="sng">
                <a:solidFill>
                  <a:schemeClr val="bg1"/>
                </a:solidFill>
                <a:prstDash val="solid"/>
              </a:ln>
              <a:solidFill>
                <a:schemeClr val="bg1"/>
              </a:solidFill>
              <a:latin typeface="Times New Roman" pitchFamily="18" charset="0"/>
              <a:cs typeface="Times New Roman" pitchFamily="18" charset="0"/>
            </a:endParaRPr>
          </a:p>
        </p:txBody>
      </p:sp>
      <p:pic>
        <p:nvPicPr>
          <p:cNvPr id="4098" name="Picture 2"/>
          <p:cNvPicPr>
            <a:picLocks noGrp="1" noChangeAspect="1" noChangeArrowheads="1"/>
          </p:cNvPicPr>
          <p:nvPr>
            <p:ph sz="half" idx="1"/>
          </p:nvPr>
        </p:nvPicPr>
        <p:blipFill>
          <a:blip r:embed="rId3" cstate="email"/>
          <a:srcRect/>
          <a:stretch>
            <a:fillRect/>
          </a:stretch>
        </p:blipFill>
        <p:spPr bwMode="auto">
          <a:xfrm>
            <a:off x="1071538" y="2285992"/>
            <a:ext cx="2500330" cy="1875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99" name="Picture 3"/>
          <p:cNvPicPr>
            <a:picLocks noGrp="1" noChangeAspect="1" noChangeArrowheads="1"/>
          </p:cNvPicPr>
          <p:nvPr>
            <p:ph sz="half" idx="2"/>
          </p:nvPr>
        </p:nvPicPr>
        <p:blipFill>
          <a:blip r:embed="rId4" cstate="email"/>
          <a:srcRect/>
          <a:stretch>
            <a:fillRect/>
          </a:stretch>
        </p:blipFill>
        <p:spPr bwMode="auto">
          <a:xfrm>
            <a:off x="4500562" y="3429000"/>
            <a:ext cx="2471726" cy="18537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atolyegergi.com/images/desen/gokyuzu/buyuk/082.jpg"/>
          <p:cNvPicPr>
            <a:picLocks noChangeAspect="1" noChangeArrowheads="1"/>
          </p:cNvPicPr>
          <p:nvPr/>
        </p:nvPicPr>
        <p:blipFill>
          <a:blip r:embed="rId2"/>
          <a:srcRect/>
          <a:stretch>
            <a:fillRect/>
          </a:stretch>
        </p:blipFill>
        <p:spPr bwMode="auto">
          <a:xfrm>
            <a:off x="1" y="-243094"/>
            <a:ext cx="9144000" cy="7101094"/>
          </a:xfrm>
          <a:prstGeom prst="rect">
            <a:avLst/>
          </a:prstGeom>
          <a:noFill/>
        </p:spPr>
      </p:pic>
      <p:sp>
        <p:nvSpPr>
          <p:cNvPr id="2" name="Заголовок 1"/>
          <p:cNvSpPr>
            <a:spLocks noGrp="1"/>
          </p:cNvSpPr>
          <p:nvPr>
            <p:ph type="title"/>
          </p:nvPr>
        </p:nvSpPr>
        <p:spPr/>
        <p:txBody>
          <a:bodyPr>
            <a:normAutofit/>
          </a:bodyPr>
          <a:lstStyle/>
          <a:p>
            <a:r>
              <a:rPr lang="tt-RU" sz="28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Һәр көн-СПОРТ!</a:t>
            </a:r>
            <a:endParaRPr lang="ru-RU" sz="28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18434" name="Picture 2" descr="C:\Users\Фирдавес\Desktop\д.сад материалы\гуляга фото\DSC09753.JPG"/>
          <p:cNvPicPr>
            <a:picLocks noGrp="1" noChangeAspect="1" noChangeArrowheads="1"/>
          </p:cNvPicPr>
          <p:nvPr>
            <p:ph sz="half" idx="1"/>
          </p:nvPr>
        </p:nvPicPr>
        <p:blipFill>
          <a:blip r:embed="rId3" cstate="email"/>
          <a:srcRect/>
          <a:stretch>
            <a:fillRect/>
          </a:stretch>
        </p:blipFill>
        <p:spPr bwMode="auto">
          <a:xfrm>
            <a:off x="642910" y="1285860"/>
            <a:ext cx="3252782" cy="18247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435" name="Picture 3" descr="C:\Users\Фирдавес\Desktop\д.сад материалы\гуляга фото\DSC09760.JPG"/>
          <p:cNvPicPr>
            <a:picLocks noGrp="1" noChangeAspect="1" noChangeArrowheads="1"/>
          </p:cNvPicPr>
          <p:nvPr>
            <p:ph sz="half" idx="2"/>
          </p:nvPr>
        </p:nvPicPr>
        <p:blipFill>
          <a:blip r:embed="rId4" cstate="email"/>
          <a:srcRect/>
          <a:stretch>
            <a:fillRect/>
          </a:stretch>
        </p:blipFill>
        <p:spPr bwMode="auto">
          <a:xfrm>
            <a:off x="5572132" y="1357298"/>
            <a:ext cx="2967030" cy="1664431"/>
          </a:xfrm>
          <a:prstGeom prst="roundRect">
            <a:avLst>
              <a:gd name="adj" fmla="val 8594"/>
            </a:avLst>
          </a:prstGeom>
          <a:solidFill>
            <a:srgbClr val="FFFFFF">
              <a:shade val="85000"/>
            </a:srgbClr>
          </a:solidFill>
          <a:ln>
            <a:noFill/>
          </a:ln>
          <a:effectLst>
            <a:glow rad="63500">
              <a:schemeClr val="accent5">
                <a:satMod val="175000"/>
                <a:alpha val="40000"/>
              </a:schemeClr>
            </a:glow>
            <a:reflection blurRad="12700" stA="38000" endPos="28000" dist="5000" dir="5400000" sy="-100000" algn="bl" rotWithShape="0"/>
          </a:effectLst>
        </p:spPr>
      </p:pic>
      <p:pic>
        <p:nvPicPr>
          <p:cNvPr id="18436" name="Picture 4" descr="C:\Users\Фирдавес\Desktop\д.сад материалы\гуляга фото\DSC09768.JPG"/>
          <p:cNvPicPr>
            <a:picLocks noChangeAspect="1" noChangeArrowheads="1"/>
          </p:cNvPicPr>
          <p:nvPr/>
        </p:nvPicPr>
        <p:blipFill>
          <a:blip r:embed="rId5" cstate="email"/>
          <a:srcRect/>
          <a:stretch>
            <a:fillRect/>
          </a:stretch>
        </p:blipFill>
        <p:spPr bwMode="auto">
          <a:xfrm>
            <a:off x="3286116" y="3714752"/>
            <a:ext cx="2571768" cy="1970989"/>
          </a:xfrm>
          <a:prstGeom prst="roundRect">
            <a:avLst>
              <a:gd name="adj" fmla="val 8594"/>
            </a:avLst>
          </a:prstGeom>
          <a:solidFill>
            <a:srgbClr val="FFFFFF">
              <a:shade val="85000"/>
            </a:srgbClr>
          </a:solidFill>
          <a:ln>
            <a:noFill/>
          </a:ln>
          <a:effectLst>
            <a:glow rad="63500">
              <a:schemeClr val="accent4">
                <a:satMod val="175000"/>
                <a:alpha val="40000"/>
              </a:schemeClr>
            </a:glow>
            <a:reflection blurRad="12700" stA="38000" endPos="28000" dist="5000" dir="5400000" sy="-100000" algn="bl" rotWithShape="0"/>
          </a:effectLst>
        </p:spPr>
      </p:pic>
      <p:sp>
        <p:nvSpPr>
          <p:cNvPr id="6" name="Прямоугольник 5"/>
          <p:cNvSpPr/>
          <p:nvPr/>
        </p:nvSpPr>
        <p:spPr>
          <a:xfrm>
            <a:off x="0" y="1"/>
            <a:ext cx="8643966" cy="2492990"/>
          </a:xfrm>
          <a:prstGeom prst="rect">
            <a:avLst/>
          </a:prstGeom>
        </p:spPr>
        <p:txBody>
          <a:bodyPr wrap="square">
            <a:spAutoFit/>
          </a:bodyPr>
          <a:lstStyle/>
          <a:p>
            <a:r>
              <a:rPr lang="tt-RU" sz="32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tt-RU" sz="2400"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Үз сәламәтлегебезне үзебез кайгыртырга өйрәнәбез.</a:t>
            </a:r>
            <a:endParaRPr lang="tt-RU" sz="3600" b="1" dirty="0" smtClean="0">
              <a:ln w="18415" cmpd="sng">
                <a:solidFill>
                  <a:srgbClr val="FF0000"/>
                </a:solidFill>
                <a:prstDash val="solid"/>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a:p>
            <a:endParaRPr lang="tt-RU" sz="32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a:p>
            <a:endParaRPr lang="tt-RU" sz="32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a:p>
            <a:r>
              <a:rPr lang="tt-RU" sz="32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2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endParaRPr lang="ru-RU" sz="2800" dirty="0"/>
          </a:p>
        </p:txBody>
      </p:sp>
    </p:spTree>
  </p:cSld>
  <p:clrMapOvr>
    <a:masterClrMapping/>
  </p:clrMapOvr>
  <p:transition spd="med">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www.atolyegergi.com/images/desen/gokyuzu/buyuk/082.jpg"/>
          <p:cNvPicPr>
            <a:picLocks noChangeAspect="1" noChangeArrowheads="1"/>
          </p:cNvPicPr>
          <p:nvPr/>
        </p:nvPicPr>
        <p:blipFill>
          <a:blip r:embed="rId2"/>
          <a:srcRect/>
          <a:stretch>
            <a:fillRect/>
          </a:stretch>
        </p:blipFill>
        <p:spPr bwMode="auto">
          <a:xfrm>
            <a:off x="0" y="-95371"/>
            <a:ext cx="9144000" cy="6953371"/>
          </a:xfrm>
          <a:prstGeom prst="rect">
            <a:avLst/>
          </a:prstGeom>
          <a:noFill/>
        </p:spPr>
      </p:pic>
      <p:sp>
        <p:nvSpPr>
          <p:cNvPr id="2" name="Заголовок 1"/>
          <p:cNvSpPr>
            <a:spLocks noGrp="1"/>
          </p:cNvSpPr>
          <p:nvPr>
            <p:ph type="title"/>
          </p:nvPr>
        </p:nvSpPr>
        <p:spPr>
          <a:xfrm>
            <a:off x="457200" y="274638"/>
            <a:ext cx="8329642" cy="1368412"/>
          </a:xfrm>
        </p:spPr>
        <p:txBody>
          <a:bodyPr>
            <a:normAutofit/>
          </a:bodyPr>
          <a:lstStyle/>
          <a:p>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Үз сәламәтлегебезне үзебез кайгыртырга өйрәнәбез!</a:t>
            </a:r>
            <a:r>
              <a:rPr lang="tt-RU" sz="36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6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Сәламәт тәндә- сәламәт акыл!</a:t>
            </a:r>
            <a:endParaRPr lang="ru-RU" sz="3600" i="1" dirty="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10242" name="Picture 2" descr="C:\Users\Фирдавес\Desktop\д.сад материалы\все фото\фото чангы\S0461059.JPG"/>
          <p:cNvPicPr>
            <a:picLocks noGrp="1" noChangeAspect="1" noChangeArrowheads="1"/>
          </p:cNvPicPr>
          <p:nvPr>
            <p:ph sz="half" idx="1"/>
          </p:nvPr>
        </p:nvPicPr>
        <p:blipFill>
          <a:blip r:embed="rId3" cstate="email"/>
          <a:srcRect/>
          <a:stretch>
            <a:fillRect/>
          </a:stretch>
        </p:blipFill>
        <p:spPr bwMode="auto">
          <a:xfrm>
            <a:off x="928662" y="1785926"/>
            <a:ext cx="2538402" cy="19038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43" name="Picture 3" descr="C:\Users\Фирдавес\Desktop\д.сад материалы\все фото\фото чангы\S0661082.JPG"/>
          <p:cNvPicPr>
            <a:picLocks noGrp="1" noChangeAspect="1" noChangeArrowheads="1"/>
          </p:cNvPicPr>
          <p:nvPr>
            <p:ph sz="half" idx="2"/>
          </p:nvPr>
        </p:nvPicPr>
        <p:blipFill>
          <a:blip r:embed="rId4" cstate="email"/>
          <a:srcRect/>
          <a:stretch>
            <a:fillRect/>
          </a:stretch>
        </p:blipFill>
        <p:spPr bwMode="auto">
          <a:xfrm>
            <a:off x="5357818" y="1857364"/>
            <a:ext cx="2309861" cy="17323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2" name="Picture 2"/>
          <p:cNvPicPr>
            <a:picLocks noChangeAspect="1" noChangeArrowheads="1"/>
          </p:cNvPicPr>
          <p:nvPr/>
        </p:nvPicPr>
        <p:blipFill>
          <a:blip r:embed="rId5" cstate="email"/>
          <a:srcRect/>
          <a:stretch>
            <a:fillRect/>
          </a:stretch>
        </p:blipFill>
        <p:spPr bwMode="auto">
          <a:xfrm>
            <a:off x="3357554" y="3786190"/>
            <a:ext cx="2258883" cy="18921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atolyegergi.com/images/desen/gokyuzu/buyuk/082.jpg"/>
          <p:cNvPicPr>
            <a:picLocks noChangeAspect="1" noChangeArrowheads="1"/>
          </p:cNvPicPr>
          <p:nvPr/>
        </p:nvPicPr>
        <p:blipFill>
          <a:blip r:embed="rId2"/>
          <a:srcRect/>
          <a:stretch>
            <a:fillRect/>
          </a:stretch>
        </p:blipFill>
        <p:spPr bwMode="auto">
          <a:xfrm>
            <a:off x="0" y="-496888"/>
            <a:ext cx="9171411" cy="7354888"/>
          </a:xfrm>
          <a:prstGeom prst="rect">
            <a:avLst/>
          </a:prstGeom>
          <a:noFill/>
        </p:spPr>
      </p:pic>
      <p:sp>
        <p:nvSpPr>
          <p:cNvPr id="2" name="Заголовок 1"/>
          <p:cNvSpPr>
            <a:spLocks noGrp="1"/>
          </p:cNvSpPr>
          <p:nvPr>
            <p:ph type="title"/>
          </p:nvPr>
        </p:nvSpPr>
        <p:spPr>
          <a:xfrm>
            <a:off x="285720" y="-357214"/>
            <a:ext cx="8401080" cy="1857388"/>
          </a:xfrm>
        </p:spPr>
        <p:txBody>
          <a:bodyPr>
            <a:normAutofit fontScale="90000"/>
          </a:bodyPr>
          <a:lstStyle/>
          <a:p>
            <a:r>
              <a:rPr lang="ru-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ru-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ru-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ru-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ru-RU" sz="27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Матурлыкны</a:t>
            </a:r>
            <a:r>
              <a:rPr lang="ru-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7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үз кулларыбыз</a:t>
            </a:r>
            <a:r>
              <a:rPr lang="ru-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7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белән тудырырга</a:t>
            </a:r>
            <a:r>
              <a:rPr lang="ru-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7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өйрәнәбез!</a:t>
            </a:r>
            <a:r>
              <a:rPr lang="ru-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ru-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ru-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Без </a:t>
            </a:r>
            <a:r>
              <a:rPr lang="ru-RU" sz="22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булдырабыз</a:t>
            </a:r>
            <a:r>
              <a:rPr lang="ru-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t>
            </a:r>
            <a: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ru-RU" sz="27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ru-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ru-RU"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endParaRPr lang="ru-RU" b="1" dirty="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pic>
        <p:nvPicPr>
          <p:cNvPr id="14338" name="Picture 2" descr="C:\Users\Фирдавес\Desktop\д.сад материалы\все фото\фотокартина\DSC08666.JPG"/>
          <p:cNvPicPr>
            <a:picLocks noGrp="1" noChangeAspect="1" noChangeArrowheads="1"/>
          </p:cNvPicPr>
          <p:nvPr>
            <p:ph sz="half" idx="1"/>
          </p:nvPr>
        </p:nvPicPr>
        <p:blipFill>
          <a:blip r:embed="rId3" cstate="email"/>
          <a:srcRect/>
          <a:stretch>
            <a:fillRect/>
          </a:stretch>
        </p:blipFill>
        <p:spPr bwMode="auto">
          <a:xfrm>
            <a:off x="1071538" y="2000240"/>
            <a:ext cx="2603628" cy="14605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339" name="Picture 3" descr="C:\Users\Фирдавес\Desktop\д.сад материалы\гуляга фото\DSCN9402.JPG"/>
          <p:cNvPicPr>
            <a:picLocks noGrp="1" noChangeAspect="1" noChangeArrowheads="1"/>
          </p:cNvPicPr>
          <p:nvPr>
            <p:ph sz="half" idx="2"/>
          </p:nvPr>
        </p:nvPicPr>
        <p:blipFill>
          <a:blip r:embed="rId4" cstate="email"/>
          <a:srcRect/>
          <a:stretch>
            <a:fillRect/>
          </a:stretch>
        </p:blipFill>
        <p:spPr bwMode="auto">
          <a:xfrm>
            <a:off x="2143108" y="4000504"/>
            <a:ext cx="2571768" cy="1928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195" name="Picture 3" descr="C:\Users\Фирдавес\Desktop\д.сад материалы\гуляга фото\DSC09936.JPG"/>
          <p:cNvPicPr>
            <a:picLocks noChangeAspect="1" noChangeArrowheads="1"/>
          </p:cNvPicPr>
          <p:nvPr/>
        </p:nvPicPr>
        <p:blipFill>
          <a:blip r:embed="rId5" cstate="email"/>
          <a:srcRect/>
          <a:stretch>
            <a:fillRect/>
          </a:stretch>
        </p:blipFill>
        <p:spPr bwMode="auto">
          <a:xfrm>
            <a:off x="5286380" y="2000240"/>
            <a:ext cx="2463321" cy="13817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0" name="Picture 2" descr="C:\Users\Фирдавес\Desktop\д.сад материалы\фотки уголок\DSC09960.JPG"/>
          <p:cNvPicPr>
            <a:picLocks noChangeAspect="1" noChangeArrowheads="1"/>
          </p:cNvPicPr>
          <p:nvPr/>
        </p:nvPicPr>
        <p:blipFill>
          <a:blip r:embed="rId6" cstate="email"/>
          <a:srcRect/>
          <a:stretch>
            <a:fillRect/>
          </a:stretch>
        </p:blipFill>
        <p:spPr bwMode="auto">
          <a:xfrm>
            <a:off x="5643570" y="4143380"/>
            <a:ext cx="2402204" cy="15749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atolyegergi.com/images/desen/gokyuzu/buyuk/082.jpg"/>
          <p:cNvPicPr>
            <a:picLocks noChangeAspect="1" noChangeArrowheads="1"/>
          </p:cNvPicPr>
          <p:nvPr/>
        </p:nvPicPr>
        <p:blipFill>
          <a:blip r:embed="rId3"/>
          <a:srcRect/>
          <a:stretch>
            <a:fillRect/>
          </a:stretch>
        </p:blipFill>
        <p:spPr bwMode="auto">
          <a:xfrm>
            <a:off x="0" y="-158897"/>
            <a:ext cx="9143999" cy="7222472"/>
          </a:xfrm>
          <a:prstGeom prst="rect">
            <a:avLst/>
          </a:prstGeom>
          <a:noFill/>
        </p:spPr>
      </p:pic>
      <p:sp>
        <p:nvSpPr>
          <p:cNvPr id="2" name="Заголовок 1"/>
          <p:cNvSpPr>
            <a:spLocks noGrp="1"/>
          </p:cNvSpPr>
          <p:nvPr>
            <p:ph type="title"/>
          </p:nvPr>
        </p:nvSpPr>
        <p:spPr>
          <a:xfrm>
            <a:off x="457200" y="0"/>
            <a:ext cx="8229600" cy="1285860"/>
          </a:xfrm>
        </p:spPr>
        <p:txBody>
          <a:bodyPr>
            <a:noAutofit/>
          </a:bodyPr>
          <a:lstStyle/>
          <a:p>
            <a:r>
              <a:rPr lang="ru-RU" sz="24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Дуслык</a:t>
            </a:r>
            <a: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татулык, ярдәмләшү, дустың өчен куану хисләрен үстерәбез!</a:t>
            </a:r>
            <a:b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endParaRPr lang="ru-RU" sz="2400" b="1" dirty="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sp>
        <p:nvSpPr>
          <p:cNvPr id="3" name="Текст 2"/>
          <p:cNvSpPr>
            <a:spLocks noGrp="1"/>
          </p:cNvSpPr>
          <p:nvPr>
            <p:ph type="body" idx="1"/>
          </p:nvPr>
        </p:nvSpPr>
        <p:spPr/>
        <p:txBody>
          <a:bodyPr/>
          <a:lstStyle/>
          <a:p>
            <a:endParaRPr lang="ru-RU"/>
          </a:p>
        </p:txBody>
      </p:sp>
      <p:sp>
        <p:nvSpPr>
          <p:cNvPr id="5" name="Текст 4"/>
          <p:cNvSpPr>
            <a:spLocks noGrp="1"/>
          </p:cNvSpPr>
          <p:nvPr>
            <p:ph type="body" sz="quarter" idx="3"/>
          </p:nvPr>
        </p:nvSpPr>
        <p:spPr/>
        <p:txBody>
          <a:bodyPr/>
          <a:lstStyle/>
          <a:p>
            <a:endParaRPr lang="ru-RU" dirty="0"/>
          </a:p>
        </p:txBody>
      </p:sp>
      <p:pic>
        <p:nvPicPr>
          <p:cNvPr id="9218" name="Picture 2"/>
          <p:cNvPicPr>
            <a:picLocks noGrp="1" noChangeAspect="1" noChangeArrowheads="1"/>
          </p:cNvPicPr>
          <p:nvPr>
            <p:ph sz="half" idx="2"/>
          </p:nvPr>
        </p:nvPicPr>
        <p:blipFill>
          <a:blip r:embed="rId4" cstate="email"/>
          <a:srcRect/>
          <a:stretch>
            <a:fillRect/>
          </a:stretch>
        </p:blipFill>
        <p:spPr bwMode="auto">
          <a:xfrm>
            <a:off x="801315" y="1571612"/>
            <a:ext cx="3438341" cy="1928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219" name="Picture 3"/>
          <p:cNvPicPr>
            <a:picLocks noGrp="1" noChangeAspect="1" noChangeArrowheads="1"/>
          </p:cNvPicPr>
          <p:nvPr>
            <p:ph sz="quarter" idx="4"/>
          </p:nvPr>
        </p:nvPicPr>
        <p:blipFill>
          <a:blip r:embed="rId5" cstate="email"/>
          <a:srcRect/>
          <a:stretch>
            <a:fillRect/>
          </a:stretch>
        </p:blipFill>
        <p:spPr bwMode="auto">
          <a:xfrm>
            <a:off x="5357818" y="1571612"/>
            <a:ext cx="2857520" cy="2005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220" name="Picture 4"/>
          <p:cNvPicPr>
            <a:picLocks noChangeAspect="1" noChangeArrowheads="1"/>
          </p:cNvPicPr>
          <p:nvPr/>
        </p:nvPicPr>
        <p:blipFill>
          <a:blip r:embed="rId6" cstate="email"/>
          <a:srcRect/>
          <a:stretch>
            <a:fillRect/>
          </a:stretch>
        </p:blipFill>
        <p:spPr bwMode="auto">
          <a:xfrm>
            <a:off x="2857488" y="4000504"/>
            <a:ext cx="3211887" cy="18016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130 Чэй эчэбез бергэлэп (минусовка).mp3">
            <a:hlinkClick r:id="" action="ppaction://media"/>
          </p:cNvPr>
          <p:cNvPicPr>
            <a:picLocks noRot="1" noChangeAspect="1"/>
          </p:cNvPicPr>
          <p:nvPr>
            <a:audioFile r:link="rId1"/>
          </p:nvPr>
        </p:nvPicPr>
        <p:blipFill>
          <a:blip r:embed="rId7" cstate="email"/>
          <a:stretch>
            <a:fillRect/>
          </a:stretch>
        </p:blipFill>
        <p:spPr>
          <a:xfrm>
            <a:off x="2928926" y="3857628"/>
            <a:ext cx="304800" cy="304800"/>
          </a:xfrm>
          <a:prstGeom prst="rect">
            <a:avLst/>
          </a:prstGeom>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atolyegergi.com/images/desen/gokyuzu/buyuk/08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Autofit/>
          </a:bodyPr>
          <a:lstStyle/>
          <a:p>
            <a:r>
              <a:rPr lang="ru-RU" sz="24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Матурлыкны</a:t>
            </a:r>
            <a: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4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үз кулларыбыз</a:t>
            </a:r>
            <a: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4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белән тудырырга</a:t>
            </a:r>
            <a: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4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өйрәнәбез!</a:t>
            </a:r>
            <a:r>
              <a:rPr lang="ru-RU" sz="24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ru-RU" sz="2400" b="1" dirty="0" smtClean="0">
                <a:ln w="18000">
                  <a:solidFill>
                    <a:srgbClr val="0070C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ru-RU" sz="20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Җәйге матурлык</a:t>
            </a:r>
            <a:endParaRPr lang="ru-RU" sz="3200" i="1" dirty="0">
              <a:solidFill>
                <a:srgbClr val="FF0000"/>
              </a:solidFill>
            </a:endParaRPr>
          </a:p>
        </p:txBody>
      </p:sp>
      <p:pic>
        <p:nvPicPr>
          <p:cNvPr id="4098" name="Picture 2" descr="C:\Users\Фирдавес\Desktop\д.сад материалы\новый\DSCN0014.JPG"/>
          <p:cNvPicPr>
            <a:picLocks noGrp="1" noChangeAspect="1" noChangeArrowheads="1"/>
          </p:cNvPicPr>
          <p:nvPr>
            <p:ph sz="half" idx="1"/>
          </p:nvPr>
        </p:nvPicPr>
        <p:blipFill>
          <a:blip r:embed="rId3" cstate="email"/>
          <a:srcRect/>
          <a:stretch>
            <a:fillRect/>
          </a:stretch>
        </p:blipFill>
        <p:spPr bwMode="auto">
          <a:xfrm>
            <a:off x="928662" y="2000240"/>
            <a:ext cx="2786019" cy="20895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99" name="Picture 3"/>
          <p:cNvPicPr>
            <a:picLocks noGrp="1" noChangeAspect="1" noChangeArrowheads="1"/>
          </p:cNvPicPr>
          <p:nvPr>
            <p:ph sz="half" idx="2"/>
          </p:nvPr>
        </p:nvPicPr>
        <p:blipFill>
          <a:blip r:embed="rId4" cstate="email"/>
          <a:srcRect/>
          <a:stretch>
            <a:fillRect/>
          </a:stretch>
        </p:blipFill>
        <p:spPr bwMode="auto">
          <a:xfrm>
            <a:off x="5214942" y="2089537"/>
            <a:ext cx="2643206" cy="19824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0" name="Picture 4"/>
          <p:cNvPicPr>
            <a:picLocks noChangeAspect="1" noChangeArrowheads="1"/>
          </p:cNvPicPr>
          <p:nvPr/>
        </p:nvPicPr>
        <p:blipFill>
          <a:blip r:embed="rId5" cstate="email"/>
          <a:srcRect/>
          <a:stretch>
            <a:fillRect/>
          </a:stretch>
        </p:blipFill>
        <p:spPr bwMode="auto">
          <a:xfrm>
            <a:off x="3714744" y="4572008"/>
            <a:ext cx="2190486" cy="1643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atolyegergi.com/images/desen/gokyuzu/buyuk/082.jpg"/>
          <p:cNvPicPr>
            <a:picLocks noChangeAspect="1" noChangeArrowheads="1"/>
          </p:cNvPicPr>
          <p:nvPr/>
        </p:nvPicPr>
        <p:blipFill>
          <a:blip r:embed="rId2"/>
          <a:srcRect/>
          <a:stretch>
            <a:fillRect/>
          </a:stretch>
        </p:blipFill>
        <p:spPr bwMode="auto">
          <a:xfrm>
            <a:off x="0" y="0"/>
            <a:ext cx="9144000" cy="6962586"/>
          </a:xfrm>
          <a:prstGeom prst="rect">
            <a:avLst/>
          </a:prstGeom>
          <a:noFill/>
        </p:spPr>
      </p:pic>
      <p:sp>
        <p:nvSpPr>
          <p:cNvPr id="2" name="Заголовок 1"/>
          <p:cNvSpPr>
            <a:spLocks noGrp="1"/>
          </p:cNvSpPr>
          <p:nvPr>
            <p:ph type="title"/>
          </p:nvPr>
        </p:nvSpPr>
        <p:spPr/>
        <p:txBody>
          <a:bodyPr>
            <a:normAutofit fontScale="90000"/>
          </a:bodyPr>
          <a:lstStyle/>
          <a:p>
            <a:r>
              <a:rPr lang="ru-RU" sz="2700" b="1" dirty="0" err="1"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Балаларның музыкаль</a:t>
            </a:r>
            <a:r>
              <a:rPr lang="ru-RU" sz="27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700" b="1" dirty="0" err="1"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сәләтләрен ачабыз.Эстетик,музыкаль</a:t>
            </a:r>
            <a:r>
              <a:rPr lang="ru-RU" sz="27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700" b="1" dirty="0" err="1"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тәрбия бирәбез!</a:t>
            </a:r>
            <a:r>
              <a:rPr lang="en-US" sz="27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
            </a:r>
            <a:br>
              <a:rPr lang="en-US" sz="27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br>
            <a:r>
              <a:rPr lang="ru-RU" sz="22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Җырлы- </a:t>
            </a:r>
            <a:r>
              <a:rPr lang="ru-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мо</a:t>
            </a:r>
            <a:r>
              <a:rPr lang="tt-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ң</a:t>
            </a:r>
            <a:r>
              <a:rPr lang="ru-RU" sz="22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лы</a:t>
            </a:r>
            <a:r>
              <a:rPr lang="ru-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БАЛАЧАК</a:t>
            </a:r>
            <a:r>
              <a:rPr lang="ru-RU" sz="28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t>
            </a:r>
            <a:endParaRPr lang="ru-RU" sz="2800" i="1" dirty="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19458" name="Picture 2" descr="C:\Users\Фирдавес\Desktop\д.сад материалы\гуляга фото\DSC09332.JPG"/>
          <p:cNvPicPr>
            <a:picLocks noGrp="1" noChangeAspect="1" noChangeArrowheads="1"/>
          </p:cNvPicPr>
          <p:nvPr>
            <p:ph sz="half" idx="1"/>
          </p:nvPr>
        </p:nvPicPr>
        <p:blipFill>
          <a:blip r:embed="rId3" cstate="email"/>
          <a:srcRect/>
          <a:stretch>
            <a:fillRect/>
          </a:stretch>
        </p:blipFill>
        <p:spPr bwMode="auto">
          <a:xfrm>
            <a:off x="857224" y="1785926"/>
            <a:ext cx="3183649" cy="1785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459" name="Picture 3" descr="C:\Users\Фирдавес\Desktop\д.сад материалы\гуляга фото\DSC09821.JPG"/>
          <p:cNvPicPr>
            <a:picLocks noGrp="1" noChangeAspect="1" noChangeArrowheads="1"/>
          </p:cNvPicPr>
          <p:nvPr>
            <p:ph sz="half" idx="2"/>
          </p:nvPr>
        </p:nvPicPr>
        <p:blipFill>
          <a:blip r:embed="rId4" cstate="email"/>
          <a:srcRect/>
          <a:stretch>
            <a:fillRect/>
          </a:stretch>
        </p:blipFill>
        <p:spPr bwMode="auto">
          <a:xfrm>
            <a:off x="5429256" y="1714488"/>
            <a:ext cx="2857488" cy="21686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460" name="Picture 4" descr="C:\Users\Фирдавес\Desktop\д.сад материалы\гуляга фото\DSC09800.JPG"/>
          <p:cNvPicPr>
            <a:picLocks noChangeAspect="1" noChangeArrowheads="1"/>
          </p:cNvPicPr>
          <p:nvPr/>
        </p:nvPicPr>
        <p:blipFill>
          <a:blip r:embed="rId5" cstate="email"/>
          <a:srcRect/>
          <a:stretch>
            <a:fillRect/>
          </a:stretch>
        </p:blipFill>
        <p:spPr bwMode="auto">
          <a:xfrm>
            <a:off x="2857488" y="4143380"/>
            <a:ext cx="2709323" cy="1643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www.atolyegergi.com/images/desen/gokyuzu/buyuk/082.jpg"/>
          <p:cNvPicPr>
            <a:picLocks noChangeAspect="1" noChangeArrowheads="1"/>
          </p:cNvPicPr>
          <p:nvPr/>
        </p:nvPicPr>
        <p:blipFill>
          <a:blip r:embed="rId2"/>
          <a:srcRect/>
          <a:stretch>
            <a:fillRect/>
          </a:stretch>
        </p:blipFill>
        <p:spPr bwMode="auto">
          <a:xfrm>
            <a:off x="1" y="0"/>
            <a:ext cx="9143999" cy="6816882"/>
          </a:xfrm>
          <a:prstGeom prst="rect">
            <a:avLst/>
          </a:prstGeom>
          <a:noFill/>
        </p:spPr>
      </p:pic>
      <p:sp>
        <p:nvSpPr>
          <p:cNvPr id="2" name="Заголовок 1"/>
          <p:cNvSpPr>
            <a:spLocks noGrp="1"/>
          </p:cNvSpPr>
          <p:nvPr>
            <p:ph type="title"/>
          </p:nvPr>
        </p:nvSpPr>
        <p:spPr>
          <a:xfrm>
            <a:off x="457200" y="274638"/>
            <a:ext cx="8229600" cy="5297502"/>
          </a:xfrm>
          <a:ln>
            <a:solidFill>
              <a:srgbClr val="FFC000"/>
            </a:solidFill>
          </a:ln>
        </p:spPr>
        <p:txBody>
          <a:bodyPr>
            <a:normAutofit/>
          </a:bodyPr>
          <a:lstStyle/>
          <a:p>
            <a:r>
              <a:rPr lang="tt-RU" b="1" dirty="0" smtClean="0">
                <a:ln w="12700">
                  <a:solidFill>
                    <a:srgbClr val="FF0000"/>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Бар яктан да үсеш алган бала – </a:t>
            </a:r>
            <a:r>
              <a:rPr lang="tt-RU"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тәрбияле бала! </a:t>
            </a:r>
            <a:endParaRPr lang="ru-RU"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atolyegergi.com/images/desen/gokyuzu/buyuk/082.jpg"/>
          <p:cNvPicPr>
            <a:picLocks noChangeAspect="1" noChangeArrowheads="1"/>
          </p:cNvPicPr>
          <p:nvPr/>
        </p:nvPicPr>
        <p:blipFill>
          <a:blip r:embed="rId2"/>
          <a:srcRect/>
          <a:stretch>
            <a:fillRect/>
          </a:stretch>
        </p:blipFill>
        <p:spPr bwMode="auto">
          <a:xfrm>
            <a:off x="1" y="-427781"/>
            <a:ext cx="9144000" cy="8505299"/>
          </a:xfrm>
          <a:prstGeom prst="rect">
            <a:avLst/>
          </a:prstGeom>
          <a:noFill/>
        </p:spPr>
      </p:pic>
      <p:sp>
        <p:nvSpPr>
          <p:cNvPr id="2" name="Заголовок 1"/>
          <p:cNvSpPr>
            <a:spLocks noGrp="1"/>
          </p:cNvSpPr>
          <p:nvPr>
            <p:ph type="title"/>
          </p:nvPr>
        </p:nvSpPr>
        <p:spPr/>
        <p:txBody>
          <a:bodyPr>
            <a:normAutofit fontScale="90000"/>
          </a:bodyPr>
          <a:lstStyle/>
          <a:p>
            <a:r>
              <a:rPr lang="tt-RU" sz="27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Туган ил белән горурлану </a:t>
            </a:r>
            <a:r>
              <a:rPr lang="tt-RU" sz="27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хисләре</a:t>
            </a:r>
            <a:r>
              <a:rPr lang="tt-RU" sz="27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27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7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 тәрбиялибез!</a:t>
            </a:r>
            <a:r>
              <a:rPr lang="tt-RU" sz="32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2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r>
              <a:rPr lang="tt-RU" sz="22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Туган илдә мин бәхетле!</a:t>
            </a:r>
            <a:endParaRPr lang="ru-RU" sz="3200" i="1" dirty="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9218" name="Picture 2"/>
          <p:cNvPicPr>
            <a:picLocks noGrp="1" noChangeAspect="1" noChangeArrowheads="1"/>
          </p:cNvPicPr>
          <p:nvPr>
            <p:ph sz="half" idx="1"/>
          </p:nvPr>
        </p:nvPicPr>
        <p:blipFill>
          <a:blip r:embed="rId3" cstate="email"/>
          <a:srcRect/>
          <a:stretch>
            <a:fillRect/>
          </a:stretch>
        </p:blipFill>
        <p:spPr bwMode="auto">
          <a:xfrm>
            <a:off x="714348" y="1714488"/>
            <a:ext cx="3830647" cy="2148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219" name="Picture 3" descr="C:\Users\Фирдавес\Desktop\д.сад материалы\все фото\фото 4ноябрь\DSC08466.JPG"/>
          <p:cNvPicPr>
            <a:picLocks noGrp="1" noChangeAspect="1" noChangeArrowheads="1"/>
          </p:cNvPicPr>
          <p:nvPr>
            <p:ph sz="half" idx="2"/>
          </p:nvPr>
        </p:nvPicPr>
        <p:blipFill>
          <a:blip r:embed="rId4" cstate="email"/>
          <a:srcRect/>
          <a:stretch>
            <a:fillRect/>
          </a:stretch>
        </p:blipFill>
        <p:spPr bwMode="auto">
          <a:xfrm>
            <a:off x="4429124" y="4143380"/>
            <a:ext cx="3820335" cy="21431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atolyegergi.com/images/desen/gokyuzu/buyuk/082.jpg"/>
          <p:cNvPicPr>
            <a:picLocks noChangeAspect="1" noChangeArrowheads="1"/>
          </p:cNvPicPr>
          <p:nvPr/>
        </p:nvPicPr>
        <p:blipFill>
          <a:blip r:embed="rId2"/>
          <a:srcRect/>
          <a:stretch>
            <a:fillRect/>
          </a:stretch>
        </p:blipFill>
        <p:spPr bwMode="auto">
          <a:xfrm>
            <a:off x="0" y="0"/>
            <a:ext cx="9144000" cy="8111756"/>
          </a:xfrm>
          <a:prstGeom prst="rect">
            <a:avLst/>
          </a:prstGeom>
          <a:noFill/>
        </p:spPr>
      </p:pic>
      <p:sp>
        <p:nvSpPr>
          <p:cNvPr id="2" name="Заголовок 1"/>
          <p:cNvSpPr>
            <a:spLocks noGrp="1"/>
          </p:cNvSpPr>
          <p:nvPr>
            <p:ph type="title"/>
          </p:nvPr>
        </p:nvSpPr>
        <p:spPr>
          <a:xfrm>
            <a:off x="357158" y="274638"/>
            <a:ext cx="8329642" cy="1725602"/>
          </a:xfrm>
        </p:spPr>
        <p:txBody>
          <a:bodyPr>
            <a:normAutofit/>
          </a:bodyPr>
          <a:lstStyle/>
          <a:p>
            <a:r>
              <a:rPr lang="ru-RU" sz="24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Табигатьне</a:t>
            </a:r>
            <a: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4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яратырга</a:t>
            </a:r>
            <a: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ru-RU" sz="24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өйрән</a:t>
            </a:r>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ә</a:t>
            </a:r>
            <a: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без. </a:t>
            </a:r>
            <a:r>
              <a:rPr lang="ru-RU" sz="4000" dirty="0" smtClean="0">
                <a:solidFill>
                  <a:srgbClr val="FF0000"/>
                </a:solidFill>
                <a:latin typeface="Times New Roman" pitchFamily="18" charset="0"/>
                <a:cs typeface="Times New Roman" pitchFamily="18" charset="0"/>
              </a:rPr>
              <a:t/>
            </a:r>
            <a:br>
              <a:rPr lang="ru-RU" sz="4000" dirty="0" smtClean="0">
                <a:solidFill>
                  <a:srgbClr val="FF0000"/>
                </a:solidFill>
                <a:latin typeface="Times New Roman" pitchFamily="18" charset="0"/>
                <a:cs typeface="Times New Roman" pitchFamily="18" charset="0"/>
              </a:rPr>
            </a:b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Яз- </a:t>
            </a:r>
            <a:r>
              <a:rPr lang="ru-RU" sz="20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матурлык</a:t>
            </a: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0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тудыра</a:t>
            </a: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a:t>
            </a:r>
            <a:endParaRPr lang="ru-RU" sz="4000" i="1" dirty="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1026" name="Picture 2" descr="C:\Users\Фирдавес\Desktop\д.сад материалы\фото выпуск\DSCN0004.JPG"/>
          <p:cNvPicPr>
            <a:picLocks noGrp="1" noChangeAspect="1" noChangeArrowheads="1"/>
          </p:cNvPicPr>
          <p:nvPr>
            <p:ph sz="half" idx="1"/>
          </p:nvPr>
        </p:nvPicPr>
        <p:blipFill>
          <a:blip r:embed="rId3" cstate="email"/>
          <a:srcRect/>
          <a:stretch>
            <a:fillRect/>
          </a:stretch>
        </p:blipFill>
        <p:spPr bwMode="auto">
          <a:xfrm>
            <a:off x="595286" y="2143116"/>
            <a:ext cx="2990842" cy="22431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descr="C:\Users\Фирдавес\Desktop\д.сад материалы\фото выпуск\DSCN0031.JPG"/>
          <p:cNvPicPr>
            <a:picLocks noGrp="1" noChangeAspect="1" noChangeArrowheads="1"/>
          </p:cNvPicPr>
          <p:nvPr>
            <p:ph sz="half" idx="2"/>
          </p:nvPr>
        </p:nvPicPr>
        <p:blipFill>
          <a:blip r:embed="rId4" cstate="email"/>
          <a:srcRect/>
          <a:stretch>
            <a:fillRect/>
          </a:stretch>
        </p:blipFill>
        <p:spPr bwMode="auto">
          <a:xfrm>
            <a:off x="4357686" y="2786058"/>
            <a:ext cx="3109906" cy="23324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noChangeArrowheads="1"/>
          </p:cNvPicPr>
          <p:nvPr/>
        </p:nvPicPr>
        <p:blipFill>
          <a:blip r:embed="rId5" cstate="email"/>
          <a:srcRect/>
          <a:stretch>
            <a:fillRect/>
          </a:stretch>
        </p:blipFill>
        <p:spPr bwMode="auto">
          <a:xfrm>
            <a:off x="2928926" y="5500702"/>
            <a:ext cx="2761925" cy="20716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atolyegergi.com/images/desen/gokyuzu/buyuk/082.jpg"/>
          <p:cNvPicPr>
            <a:picLocks noChangeAspect="1" noChangeArrowheads="1"/>
          </p:cNvPicPr>
          <p:nvPr/>
        </p:nvPicPr>
        <p:blipFill>
          <a:blip r:embed="rId2"/>
          <a:srcRect/>
          <a:stretch>
            <a:fillRect/>
          </a:stretch>
        </p:blipFill>
        <p:spPr bwMode="auto">
          <a:xfrm>
            <a:off x="0" y="0"/>
            <a:ext cx="9143999" cy="7127735"/>
          </a:xfrm>
          <a:prstGeom prst="rect">
            <a:avLst/>
          </a:prstGeom>
          <a:noFill/>
        </p:spPr>
      </p:pic>
      <p:sp>
        <p:nvSpPr>
          <p:cNvPr id="2" name="Заголовок 1"/>
          <p:cNvSpPr>
            <a:spLocks noGrp="1"/>
          </p:cNvSpPr>
          <p:nvPr>
            <p:ph type="title"/>
          </p:nvPr>
        </p:nvSpPr>
        <p:spPr/>
        <p:txBody>
          <a:bodyPr>
            <a:normAutofit/>
          </a:bodyPr>
          <a:lstStyle/>
          <a:p>
            <a:r>
              <a:rPr lang="tt-RU" sz="28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Туган җирне ярату хисләре тәрбиялибез!</a:t>
            </a:r>
            <a:br>
              <a:rPr lang="tt-RU" sz="28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br>
            <a:r>
              <a:rPr lang="tt-RU" sz="28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tt-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Туган җирем- назлы бишек!</a:t>
            </a:r>
            <a:endParaRPr lang="ru-RU" sz="2800" i="1" dirty="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13314" name="Picture 2"/>
          <p:cNvPicPr>
            <a:picLocks noGrp="1" noChangeAspect="1" noChangeArrowheads="1"/>
          </p:cNvPicPr>
          <p:nvPr>
            <p:ph sz="half" idx="1"/>
          </p:nvPr>
        </p:nvPicPr>
        <p:blipFill>
          <a:blip r:embed="rId3" cstate="email"/>
          <a:srcRect/>
          <a:stretch>
            <a:fillRect/>
          </a:stretch>
        </p:blipFill>
        <p:spPr bwMode="auto">
          <a:xfrm>
            <a:off x="785786" y="1357298"/>
            <a:ext cx="2681278" cy="20109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5" name="Picture 3" descr="C:\Users\Фирдавес\Desktop\д.сад материалы\все фото\экскурция 2014 май\DSCN0011.JPG"/>
          <p:cNvPicPr>
            <a:picLocks noGrp="1" noChangeAspect="1" noChangeArrowheads="1"/>
          </p:cNvPicPr>
          <p:nvPr>
            <p:ph sz="half" idx="2"/>
          </p:nvPr>
        </p:nvPicPr>
        <p:blipFill>
          <a:blip r:embed="rId4" cstate="email"/>
          <a:srcRect/>
          <a:stretch>
            <a:fillRect/>
          </a:stretch>
        </p:blipFill>
        <p:spPr bwMode="auto">
          <a:xfrm>
            <a:off x="3357554" y="3214686"/>
            <a:ext cx="2895592" cy="21716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6" name="Picture 4"/>
          <p:cNvPicPr>
            <a:picLocks noChangeAspect="1" noChangeArrowheads="1"/>
          </p:cNvPicPr>
          <p:nvPr/>
        </p:nvPicPr>
        <p:blipFill>
          <a:blip r:embed="rId5" cstate="email"/>
          <a:srcRect/>
          <a:stretch>
            <a:fillRect/>
          </a:stretch>
        </p:blipFill>
        <p:spPr bwMode="auto">
          <a:xfrm>
            <a:off x="6359537" y="4429132"/>
            <a:ext cx="2784463" cy="20885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atolyegergi.com/images/desen/gokyuzu/buyuk/082.jpg"/>
          <p:cNvPicPr>
            <a:picLocks noChangeAspect="1" noChangeArrowheads="1"/>
          </p:cNvPicPr>
          <p:nvPr/>
        </p:nvPicPr>
        <p:blipFill>
          <a:blip r:embed="rId2"/>
          <a:srcRect/>
          <a:stretch>
            <a:fillRect/>
          </a:stretch>
        </p:blipFill>
        <p:spPr bwMode="auto">
          <a:xfrm>
            <a:off x="0" y="1"/>
            <a:ext cx="9144000" cy="7131172"/>
          </a:xfrm>
          <a:prstGeom prst="rect">
            <a:avLst/>
          </a:prstGeom>
          <a:noFill/>
        </p:spPr>
      </p:pic>
      <p:sp>
        <p:nvSpPr>
          <p:cNvPr id="2" name="Заголовок 1"/>
          <p:cNvSpPr>
            <a:spLocks noGrp="1"/>
          </p:cNvSpPr>
          <p:nvPr>
            <p:ph type="title"/>
          </p:nvPr>
        </p:nvSpPr>
        <p:spPr/>
        <p:txBody>
          <a:bodyPr>
            <a:normAutofit/>
          </a:bodyPr>
          <a:lstStyle/>
          <a:p>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Табигать серләрен өйрәнәбез!</a:t>
            </a:r>
            <a:b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tt-RU" sz="24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Безгә</a:t>
            </a:r>
            <a:r>
              <a:rPr lang="tt-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t>
            </a:r>
            <a:r>
              <a:rPr lang="tt-RU" sz="20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б</a:t>
            </a:r>
            <a:r>
              <a:rPr lang="tt-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ар да кызыклы. </a:t>
            </a:r>
            <a:endParaRPr lang="ru-RU" b="1" i="1" dirty="0">
              <a:ln w="18415" cmpd="sng">
                <a:solidFill>
                  <a:srgbClr val="FF0000"/>
                </a:solidFill>
                <a:prstDash val="solid"/>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pic>
        <p:nvPicPr>
          <p:cNvPr id="11266" name="Picture 2" descr="C:\Users\Фирдавес\Desktop\д.сад материалы\все фото\фото яз\DSCN9983.JPG"/>
          <p:cNvPicPr>
            <a:picLocks noGrp="1" noChangeAspect="1" noChangeArrowheads="1"/>
          </p:cNvPicPr>
          <p:nvPr>
            <p:ph sz="half" idx="1"/>
          </p:nvPr>
        </p:nvPicPr>
        <p:blipFill>
          <a:blip r:embed="rId3" cstate="email"/>
          <a:srcRect/>
          <a:stretch>
            <a:fillRect/>
          </a:stretch>
        </p:blipFill>
        <p:spPr bwMode="auto">
          <a:xfrm>
            <a:off x="1214414" y="2000240"/>
            <a:ext cx="2752716" cy="20645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267" name="Picture 3"/>
          <p:cNvPicPr>
            <a:picLocks noGrp="1" noChangeAspect="1" noChangeArrowheads="1"/>
          </p:cNvPicPr>
          <p:nvPr>
            <p:ph sz="half" idx="2"/>
          </p:nvPr>
        </p:nvPicPr>
        <p:blipFill>
          <a:blip r:embed="rId4" cstate="email"/>
          <a:srcRect/>
          <a:stretch>
            <a:fillRect/>
          </a:stretch>
        </p:blipFill>
        <p:spPr bwMode="auto">
          <a:xfrm>
            <a:off x="5429256" y="2000240"/>
            <a:ext cx="2752716" cy="20645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268" name="Picture 4"/>
          <p:cNvPicPr>
            <a:picLocks noChangeAspect="1" noChangeArrowheads="1"/>
          </p:cNvPicPr>
          <p:nvPr/>
        </p:nvPicPr>
        <p:blipFill>
          <a:blip r:embed="rId5" cstate="email"/>
          <a:srcRect/>
          <a:stretch>
            <a:fillRect/>
          </a:stretch>
        </p:blipFill>
        <p:spPr bwMode="auto">
          <a:xfrm>
            <a:off x="3286116" y="4500570"/>
            <a:ext cx="2786050" cy="14555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www.atolyegergi.com/images/desen/gokyuzu/buyuk/082.jpg"/>
          <p:cNvPicPr>
            <a:picLocks noChangeAspect="1" noChangeArrowheads="1"/>
          </p:cNvPicPr>
          <p:nvPr/>
        </p:nvPicPr>
        <p:blipFill>
          <a:blip r:embed="rId2"/>
          <a:srcRect/>
          <a:stretch>
            <a:fillRect/>
          </a:stretch>
        </p:blipFill>
        <p:spPr bwMode="auto">
          <a:xfrm>
            <a:off x="0" y="-91299"/>
            <a:ext cx="9143999" cy="7357638"/>
          </a:xfrm>
          <a:prstGeom prst="rect">
            <a:avLst/>
          </a:prstGeom>
          <a:noFill/>
        </p:spPr>
      </p:pic>
      <p:sp>
        <p:nvSpPr>
          <p:cNvPr id="2" name="Заголовок 1"/>
          <p:cNvSpPr>
            <a:spLocks noGrp="1"/>
          </p:cNvSpPr>
          <p:nvPr>
            <p:ph type="title"/>
          </p:nvPr>
        </p:nvSpPr>
        <p:spPr>
          <a:xfrm>
            <a:off x="428596" y="274638"/>
            <a:ext cx="8258204" cy="1511288"/>
          </a:xfrm>
        </p:spPr>
        <p:txBody>
          <a:bodyPr>
            <a:noAutofit/>
          </a:bodyPr>
          <a:lstStyle/>
          <a:p>
            <a:r>
              <a:rPr lang="tt-RU" sz="24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Туган җирне ярату хисләре тәрбиялибез!</a:t>
            </a:r>
            <a:br>
              <a:rPr lang="tt-RU" sz="24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br>
            <a:r>
              <a:rPr lang="tt-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Экологик инспекторлары белән  очрашулар кызыклы, мавыктыргыч уза. </a:t>
            </a:r>
            <a:r>
              <a:rPr lang="tt-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r>
            <a:br>
              <a:rPr lang="tt-RU"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br>
            <a:endParaRPr lang="ru-RU" sz="20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17411" name="Picture 3" descr="C:\Users\Фирдавес\Desktop\д.сад материалы\гуляга фото\DSC09662.JPG"/>
          <p:cNvPicPr>
            <a:picLocks noGrp="1" noChangeAspect="1" noChangeArrowheads="1"/>
          </p:cNvPicPr>
          <p:nvPr>
            <p:ph sz="half" idx="1"/>
          </p:nvPr>
        </p:nvPicPr>
        <p:blipFill>
          <a:blip r:embed="rId3" cstate="email"/>
          <a:srcRect/>
          <a:stretch>
            <a:fillRect/>
          </a:stretch>
        </p:blipFill>
        <p:spPr bwMode="auto">
          <a:xfrm>
            <a:off x="1214414" y="2285992"/>
            <a:ext cx="2798506" cy="15698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412" name="Picture 4"/>
          <p:cNvPicPr>
            <a:picLocks noGrp="1" noChangeAspect="1" noChangeArrowheads="1"/>
          </p:cNvPicPr>
          <p:nvPr>
            <p:ph sz="half" idx="2"/>
          </p:nvPr>
        </p:nvPicPr>
        <p:blipFill>
          <a:blip r:embed="rId4" cstate="email"/>
          <a:srcRect/>
          <a:stretch>
            <a:fillRect/>
          </a:stretch>
        </p:blipFill>
        <p:spPr bwMode="auto">
          <a:xfrm>
            <a:off x="5572132" y="2357430"/>
            <a:ext cx="2895592" cy="16243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413" name="Picture 5"/>
          <p:cNvPicPr>
            <a:picLocks noChangeAspect="1" noChangeArrowheads="1"/>
          </p:cNvPicPr>
          <p:nvPr/>
        </p:nvPicPr>
        <p:blipFill>
          <a:blip r:embed="rId5" cstate="email"/>
          <a:srcRect/>
          <a:stretch>
            <a:fillRect/>
          </a:stretch>
        </p:blipFill>
        <p:spPr bwMode="auto">
          <a:xfrm>
            <a:off x="3357554" y="4429132"/>
            <a:ext cx="3327748" cy="18666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atolyegergi.com/images/desen/gokyuzu/buyuk/082.jpg"/>
          <p:cNvPicPr>
            <a:picLocks noChangeAspect="1" noChangeArrowheads="1"/>
          </p:cNvPicPr>
          <p:nvPr/>
        </p:nvPicPr>
        <p:blipFill>
          <a:blip r:embed="rId2"/>
          <a:srcRect/>
          <a:stretch>
            <a:fillRect/>
          </a:stretch>
        </p:blipFill>
        <p:spPr bwMode="auto">
          <a:xfrm>
            <a:off x="0" y="43897"/>
            <a:ext cx="9143999" cy="7154873"/>
          </a:xfrm>
          <a:prstGeom prst="rect">
            <a:avLst/>
          </a:prstGeom>
          <a:noFill/>
        </p:spPr>
      </p:pic>
      <p:sp>
        <p:nvSpPr>
          <p:cNvPr id="2" name="Заголовок 1"/>
          <p:cNvSpPr>
            <a:spLocks noGrp="1"/>
          </p:cNvSpPr>
          <p:nvPr>
            <p:ph type="title"/>
          </p:nvPr>
        </p:nvSpPr>
        <p:spPr/>
        <p:txBody>
          <a:bodyPr>
            <a:noAutofit/>
          </a:bodyPr>
          <a:lstStyle/>
          <a:p>
            <a:r>
              <a:rPr lang="ru-RU" sz="2400" b="1" dirty="0" err="1"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Хезмәт кешесенә хөрмәт тәрбиялибез!</a:t>
            </a:r>
            <a: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r>
              <a:rPr lang="ru-RU" sz="20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Уйный</a:t>
            </a: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0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уйный</a:t>
            </a:r>
            <a:r>
              <a:rPr lang="ru-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ru-RU" sz="2000" i="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өйрәнәбез</a:t>
            </a:r>
            <a: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t/>
            </a:r>
            <a:br>
              <a:rPr lang="ru-RU" sz="2400" b="1" dirty="0" smtClean="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rPr>
            </a:br>
            <a:endParaRPr lang="ru-RU" sz="2400" b="1" dirty="0">
              <a:ln w="18000">
                <a:solidFill>
                  <a:srgbClr val="FF0000"/>
                </a:solidFill>
                <a:prstDash val="solid"/>
                <a:miter lim="800000"/>
              </a:ln>
              <a:solidFill>
                <a:srgbClr val="FF0000"/>
              </a:solidFill>
              <a:effectLst>
                <a:outerShdw blurRad="25500" dist="23000" dir="7020000" algn="tl">
                  <a:srgbClr val="000000">
                    <a:alpha val="50000"/>
                  </a:srgbClr>
                </a:outerShdw>
              </a:effectLst>
              <a:latin typeface="Times New Roman" pitchFamily="18" charset="0"/>
              <a:cs typeface="Times New Roman" pitchFamily="18" charset="0"/>
            </a:endParaRPr>
          </a:p>
        </p:txBody>
      </p:sp>
      <p:pic>
        <p:nvPicPr>
          <p:cNvPr id="3074" name="Picture 2" descr="C:\Users\Фирдавес\Desktop\д.сад материалы\SD Card\DCIM\101NIKON\DSCN0003.JPG"/>
          <p:cNvPicPr>
            <a:picLocks noGrp="1" noChangeAspect="1" noChangeArrowheads="1"/>
          </p:cNvPicPr>
          <p:nvPr>
            <p:ph sz="half" idx="1"/>
          </p:nvPr>
        </p:nvPicPr>
        <p:blipFill>
          <a:blip r:embed="rId3" cstate="email"/>
          <a:srcRect/>
          <a:stretch>
            <a:fillRect/>
          </a:stretch>
        </p:blipFill>
        <p:spPr bwMode="auto">
          <a:xfrm>
            <a:off x="1857356" y="1214422"/>
            <a:ext cx="2244941" cy="29932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5" name="Picture 3" descr="C:\Users\Фирдавес\Desktop\д.сад материалы\SD Card\DCIM\101NIKON\DSCN0019.JPG"/>
          <p:cNvPicPr>
            <a:picLocks noGrp="1" noChangeAspect="1" noChangeArrowheads="1"/>
          </p:cNvPicPr>
          <p:nvPr>
            <p:ph sz="half" idx="2"/>
          </p:nvPr>
        </p:nvPicPr>
        <p:blipFill>
          <a:blip r:embed="rId4" cstate="email"/>
          <a:srcRect/>
          <a:stretch>
            <a:fillRect/>
          </a:stretch>
        </p:blipFill>
        <p:spPr bwMode="auto">
          <a:xfrm>
            <a:off x="5214942" y="2643182"/>
            <a:ext cx="2292538" cy="30567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www.atolyegergi.com/images/desen/gokyuzu/buyuk/082.jpg"/>
          <p:cNvPicPr>
            <a:picLocks noChangeAspect="1" noChangeArrowheads="1"/>
          </p:cNvPicPr>
          <p:nvPr/>
        </p:nvPicPr>
        <p:blipFill>
          <a:blip r:embed="rId3"/>
          <a:srcRect/>
          <a:stretch>
            <a:fillRect/>
          </a:stretch>
        </p:blipFill>
        <p:spPr bwMode="auto">
          <a:xfrm>
            <a:off x="0" y="-91300"/>
            <a:ext cx="9144000" cy="6949299"/>
          </a:xfrm>
          <a:prstGeom prst="rect">
            <a:avLst/>
          </a:prstGeom>
          <a:noFill/>
        </p:spPr>
      </p:pic>
      <p:sp>
        <p:nvSpPr>
          <p:cNvPr id="2" name="Заголовок 1"/>
          <p:cNvSpPr>
            <a:spLocks noGrp="1"/>
          </p:cNvSpPr>
          <p:nvPr>
            <p:ph type="title"/>
          </p:nvPr>
        </p:nvSpPr>
        <p:spPr/>
        <p:txBody>
          <a:bodyPr>
            <a:normAutofit/>
          </a:bodyPr>
          <a:lstStyle/>
          <a:p>
            <a:r>
              <a:rPr lang="tt-RU" sz="2800" i="1" dirty="0" smtClean="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r>
              <a:rPr lang="tt-RU" sz="24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Куркынычсызлык кагыйдәләрен өйрәнәбез!</a:t>
            </a:r>
            <a:br>
              <a:rPr lang="tt-RU" sz="24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br>
            <a:r>
              <a:rPr lang="tt-RU" sz="2400" b="1" dirty="0" smtClean="0">
                <a:ln w="18415" cmpd="sng">
                  <a:solidFill>
                    <a:srgbClr val="FF0000"/>
                  </a:solidFill>
                  <a:prstDash val="solid"/>
                </a:ln>
                <a:solidFill>
                  <a:srgbClr val="FF0000"/>
                </a:solidFill>
                <a:effectLst>
                  <a:outerShdw blurRad="63500" dir="3600000" algn="tl" rotWithShape="0">
                    <a:srgbClr val="000000">
                      <a:alpha val="70000"/>
                    </a:srgbClr>
                  </a:outerShdw>
                </a:effectLst>
                <a:latin typeface="Times New Roman" pitchFamily="18" charset="0"/>
                <a:cs typeface="Times New Roman" pitchFamily="18" charset="0"/>
              </a:rPr>
              <a:t> </a:t>
            </a:r>
            <a:r>
              <a:rPr lang="tt-RU"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Юлда да акыл кирәк!</a:t>
            </a:r>
            <a:endParaRPr lang="ru-RU" sz="2800" i="1" dirty="0">
              <a:ln w="18415" cmpd="sng">
                <a:solidFill>
                  <a:srgbClr val="FF0000"/>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pic>
        <p:nvPicPr>
          <p:cNvPr id="20482" name="Picture 2" descr="C:\Users\Фирдавес\Desktop\д.сад материалы\гуляга фото\DSCN0168.JPG"/>
          <p:cNvPicPr>
            <a:picLocks noGrp="1" noChangeAspect="1" noChangeArrowheads="1"/>
          </p:cNvPicPr>
          <p:nvPr>
            <p:ph sz="half" idx="1"/>
          </p:nvPr>
        </p:nvPicPr>
        <p:blipFill>
          <a:blip r:embed="rId4" cstate="email"/>
          <a:srcRect/>
          <a:stretch>
            <a:fillRect/>
          </a:stretch>
        </p:blipFill>
        <p:spPr bwMode="auto">
          <a:xfrm>
            <a:off x="1000100" y="1714488"/>
            <a:ext cx="2786082" cy="2089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483" name="Picture 3" descr="C:\Users\Фирдавес\Desktop\д.сад материалы\новый\DSCN0001.JPG"/>
          <p:cNvPicPr>
            <a:picLocks noGrp="1" noChangeAspect="1" noChangeArrowheads="1"/>
          </p:cNvPicPr>
          <p:nvPr>
            <p:ph sz="half" idx="2"/>
          </p:nvPr>
        </p:nvPicPr>
        <p:blipFill>
          <a:blip r:embed="rId5" cstate="email"/>
          <a:srcRect/>
          <a:stretch>
            <a:fillRect/>
          </a:stretch>
        </p:blipFill>
        <p:spPr bwMode="auto">
          <a:xfrm>
            <a:off x="5429256" y="1785926"/>
            <a:ext cx="2562247" cy="19216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484" name="Picture 4" descr="C:\Users\Фирдавес\Desktop\д.сад материалы\новый\DSCN0178.JPG"/>
          <p:cNvPicPr>
            <a:picLocks noChangeAspect="1" noChangeArrowheads="1"/>
          </p:cNvPicPr>
          <p:nvPr/>
        </p:nvPicPr>
        <p:blipFill>
          <a:blip r:embed="rId6" cstate="email"/>
          <a:srcRect/>
          <a:stretch>
            <a:fillRect/>
          </a:stretch>
        </p:blipFill>
        <p:spPr bwMode="auto">
          <a:xfrm>
            <a:off x="1214414" y="4214818"/>
            <a:ext cx="2714644" cy="20362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C:\Users\Фирдавес\Desktop\НОВЫЙ\DSC00494.JPG"/>
          <p:cNvPicPr>
            <a:picLocks noChangeAspect="1" noChangeArrowheads="1"/>
          </p:cNvPicPr>
          <p:nvPr/>
        </p:nvPicPr>
        <p:blipFill>
          <a:blip r:embed="rId7" cstate="email"/>
          <a:srcRect/>
          <a:stretch>
            <a:fillRect/>
          </a:stretch>
        </p:blipFill>
        <p:spPr bwMode="auto">
          <a:xfrm>
            <a:off x="5286380" y="4214818"/>
            <a:ext cx="3267644" cy="1832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453</TotalTime>
  <Words>240</Words>
  <PresentationFormat>Экран (4:3)</PresentationFormat>
  <Paragraphs>50</Paragraphs>
  <Slides>29</Slides>
  <Notes>2</Notes>
  <HiddenSlides>0</HiddenSlides>
  <MMClips>5</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Биектау муниципаль районы Олы Кавал  “Чишмәкәй” балалар бакчасы тәрбиячесе Яруллина Фирдәвес Нәҗип кызының  методик  тема буенча еллык эше.</vt:lpstr>
      <vt:lpstr>            «Безнең һәммә нәрсәбез: елмаю да, җитдилек тә, сабырлык та, тыйнаклык та, зәвыклык та, аралашучанлык та һәм тормышка мәхәббәт тә кешеләрне сокландырсын. Безгә кешеләргә ошый торган барлык уңай сыйфатлар хас булырга тиеш”.                                                                                   Күренекле педогог Ш.А.Амонашвили.</vt:lpstr>
      <vt:lpstr>Туган ил белән горурлану хисләре  тәрбиялибез! Туган илдә мин бәхетле!</vt:lpstr>
      <vt:lpstr>Табигатьне яратырга өйрәнәбез.  Яз- матурлык тудыра!</vt:lpstr>
      <vt:lpstr>Туган җирне ярату хисләре тәрбиялибез!  Туган җирем- назлы бишек!</vt:lpstr>
      <vt:lpstr>Табигать серләрен өйрәнәбез!  Безгә бар да кызыклы. </vt:lpstr>
      <vt:lpstr>Туган җирне ярату хисләре тәрбиялибез! Экологик инспекторлары белән  очрашулар кызыклы, мавыктыргыч уза.  </vt:lpstr>
      <vt:lpstr>Хезмәт кешесенә хөрмәт тәрбиялибез! Уйный- уйный өйрәнәбез </vt:lpstr>
      <vt:lpstr> Куркынычсызлык кагыйдәләрен өйрәнәбез!  Юлда да акыл кирәк!</vt:lpstr>
      <vt:lpstr>Шәфкатьлелек,ихтирам хисләре тәрбиялибез!  Хөрмәтебез СЕЗГӘ-ӨЛКӘННӘР! </vt:lpstr>
      <vt:lpstr>   Ветераннарны  хөрмәтләү, олылау, алар белән горурлану хисләре тәрбиялибез! Хөрмәтебез СЕЗГӘ-ВЕТЕРАН!</vt:lpstr>
      <vt:lpstr>  Хөрмәтебез СЕЗГӘ-ВЕТЕРАН!</vt:lpstr>
      <vt:lpstr>  Ветераннарны  хөрмәтләү, олылау, алар белән горурлану хисләре тәрбиялибез! Хөрмәтебез СЕЗГӘ-ВЕТЕРАН! </vt:lpstr>
      <vt:lpstr>Ветераннарны  хөрмәтләү, олылау, алар белән горурлану хисләре тәрбиялибез! Ветераннарны  котлыйбыз.</vt:lpstr>
      <vt:lpstr>Ветераннарны  хөрмәтләү, олылау, алар белән горурлану хисләре тәрбиялибез! Бөек җиңүгә -70 ел! Җиңү китергән Яз! </vt:lpstr>
      <vt:lpstr>Ветераннарны  хөрмәтләү, олылау, алар белән горурлану хисләре тәрбиялибез! Рәхмәт Сезгә исән калганнар, мәңге хәтердә һәлак булганнар!</vt:lpstr>
      <vt:lpstr>  Байраклар,флаглар бәйрәмгә җыелган, Бабайлар янына оныклар сыенган</vt:lpstr>
      <vt:lpstr>Китапларга карата сакчыл караш, кызыксынучанлык тәрбиялибез! Китап-минем сердәшем!</vt:lpstr>
      <vt:lpstr>Халкыбызның гореф-гадәтләренә, йолаларына, бәйрәмнәренә хөрмәт тәрбиялибез!. Милли бәйрәм- САБАНТУЙ!</vt:lpstr>
      <vt:lpstr>2015ел-әдәбият елы! Әдәби сүзгә, әдәбиятькә кызыксыну, ихтыйрам тәрбиялибез! Әдәби-музыкаль кичәләр. </vt:lpstr>
      <vt:lpstr>Тарихи мирасны кадерләп сакларга өйрәнәбез  Без- Тукай оныклары! </vt:lpstr>
      <vt:lpstr> Тарихи мирасны кадерләп сакларга өйрәнәбез! Без- Тукай оныклары! </vt:lpstr>
      <vt:lpstr>Һәр көн-СПОРТ!</vt:lpstr>
      <vt:lpstr>Үз сәламәтлегебезне үзебез кайгыртырга өйрәнәбез! Сәламәт тәндә- сәламәт акыл!</vt:lpstr>
      <vt:lpstr>  Матурлыкны үз кулларыбыз белән тудырырга өйрәнәбез! Без булдырабыз!  </vt:lpstr>
      <vt:lpstr>Дуслык , татулык, ярдәмләшү, дустың өчен куану хисләрен үстерәбез!  </vt:lpstr>
      <vt:lpstr>Матурлыкны үз кулларыбыз белән тудырырга өйрәнәбез! Җәйге матурлык</vt:lpstr>
      <vt:lpstr>Балаларның музыкаль сәләтләрен ачабыз.Эстетик,музыкаль тәрбия бирәбез! Җырлы- моңлы БАЛАЧАК!</vt:lpstr>
      <vt:lpstr>Бар яктан да үсеш алган бала – тәрбияле бала!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МБДОУ Олы Кавал «Чишмәкәй”  балалар бакчасы тәрбиячесе Яруллина Фирдәвес Нәҗип кызының  методик  тема буенча еллык эше</dc:title>
  <dc:creator>Фирдавес</dc:creator>
  <cp:lastModifiedBy>Фирдавес</cp:lastModifiedBy>
  <cp:revision>60</cp:revision>
  <dcterms:created xsi:type="dcterms:W3CDTF">2015-05-04T19:15:05Z</dcterms:created>
  <dcterms:modified xsi:type="dcterms:W3CDTF">2015-11-02T18:56:49Z</dcterms:modified>
</cp:coreProperties>
</file>