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sldIdLst>
    <p:sldId id="256" r:id="rId2"/>
    <p:sldId id="259" r:id="rId3"/>
    <p:sldId id="260" r:id="rId4"/>
    <p:sldId id="266" r:id="rId5"/>
    <p:sldId id="261" r:id="rId6"/>
    <p:sldId id="268" r:id="rId7"/>
    <p:sldId id="269" r:id="rId8"/>
    <p:sldId id="270" r:id="rId9"/>
    <p:sldId id="271" r:id="rId10"/>
    <p:sldId id="272" r:id="rId11"/>
    <p:sldId id="273" r:id="rId12"/>
    <p:sldId id="267" r:id="rId13"/>
    <p:sldId id="262" r:id="rId14"/>
    <p:sldId id="26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6.bin"/><Relationship Id="rId2" Type="http://schemas.microsoft.com/office/2006/relationships/legacyDiagramText" Target="legacyDiagramText5.bin"/><Relationship Id="rId1" Type="http://schemas.microsoft.com/office/2006/relationships/legacyDiagramText" Target="legacyDiagramText4.bin"/><Relationship Id="rId4" Type="http://schemas.microsoft.com/office/2006/relationships/legacyDiagramText" Target="legacyDiagramText7.bin"/></Relationships>
</file>

<file path=ppt/drawings/_rels/vmlDrawing3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15.bin"/><Relationship Id="rId3" Type="http://schemas.microsoft.com/office/2006/relationships/legacyDiagramText" Target="legacyDiagramText10.bin"/><Relationship Id="rId7" Type="http://schemas.microsoft.com/office/2006/relationships/legacyDiagramText" Target="legacyDiagramText14.bin"/><Relationship Id="rId12" Type="http://schemas.microsoft.com/office/2006/relationships/legacyDiagramText" Target="legacyDiagramText19.bin"/><Relationship Id="rId2" Type="http://schemas.microsoft.com/office/2006/relationships/legacyDiagramText" Target="legacyDiagramText9.bin"/><Relationship Id="rId1" Type="http://schemas.microsoft.com/office/2006/relationships/legacyDiagramText" Target="legacyDiagramText8.bin"/><Relationship Id="rId6" Type="http://schemas.microsoft.com/office/2006/relationships/legacyDiagramText" Target="legacyDiagramText13.bin"/><Relationship Id="rId11" Type="http://schemas.microsoft.com/office/2006/relationships/legacyDiagramText" Target="legacyDiagramText18.bin"/><Relationship Id="rId5" Type="http://schemas.microsoft.com/office/2006/relationships/legacyDiagramText" Target="legacyDiagramText12.bin"/><Relationship Id="rId10" Type="http://schemas.microsoft.com/office/2006/relationships/legacyDiagramText" Target="legacyDiagramText17.bin"/><Relationship Id="rId4" Type="http://schemas.microsoft.com/office/2006/relationships/legacyDiagramText" Target="legacyDiagramText11.bin"/><Relationship Id="rId9" Type="http://schemas.microsoft.com/office/2006/relationships/legacyDiagramText" Target="legacyDiagramText16.bin"/></Relationships>
</file>

<file path=ppt/drawings/_rels/vmlDrawing4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22.bin"/><Relationship Id="rId2" Type="http://schemas.microsoft.com/office/2006/relationships/legacyDiagramText" Target="legacyDiagramText21.bin"/><Relationship Id="rId1" Type="http://schemas.microsoft.com/office/2006/relationships/legacyDiagramText" Target="legacyDiagramText20.bin"/><Relationship Id="rId4" Type="http://schemas.microsoft.com/office/2006/relationships/legacyDiagramText" Target="legacyDiagramText23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BE574-E22B-4805-82E6-CF9681879A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0587CF-468F-4344-A658-CBBA777741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145C6-E687-42F9-A86E-A9EB1E3CD5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914400" y="1600200"/>
            <a:ext cx="7772400" cy="4530725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3EF5E-4D14-4538-B085-7ACCBA288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8C6A9-A546-4E36-8895-5068D5539D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54B122-4307-47A4-813A-F33241D139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2C0A0E-E740-472D-9739-61BE1A6224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87AF0-0934-4ACA-B916-EAA5AAB9E2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E549B-6707-4EDC-AAF0-687CD3254C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BDC723-9136-4065-AB0F-F1E5AE071D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3F06A4-2CF2-4F2B-875D-943308091D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4A0C97-53E5-4FF3-81FF-F1B7A851E0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80AA59-887C-4ECA-A197-C46F22A47E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838200"/>
            <a:ext cx="7924800" cy="25146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Анализ структуры и содержания ФГОС ООО. Требования ФГОС ООО к результатам освоения основной образовательной программы</a:t>
            </a:r>
            <a:r>
              <a:rPr lang="ru-RU" sz="4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3886200"/>
            <a:ext cx="7315200" cy="1752600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РМО информатики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Предгорный муниципальный район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ноябрь 2015 года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Понамарев Ю. 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000" b="1" smtClean="0">
                <a:solidFill>
                  <a:schemeClr val="tx1"/>
                </a:solidFill>
                <a:latin typeface="Arial" charset="0"/>
              </a:rPr>
              <a:t>МДП «ФОРМИРОВАНИЕ УНИВЕРСАЛЬНЫХ</a:t>
            </a:r>
            <a:r>
              <a:rPr lang="ru-RU" sz="300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sz="3000" b="1" smtClean="0">
                <a:solidFill>
                  <a:schemeClr val="tx1"/>
                </a:solidFill>
                <a:latin typeface="Arial" charset="0"/>
              </a:rPr>
              <a:t>УЧЕБНЫХ ДЕЙСТВИЙ»</a:t>
            </a:r>
            <a:r>
              <a:rPr lang="ru-RU" sz="3000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sz="3000" smtClean="0">
                <a:solidFill>
                  <a:schemeClr val="tx1"/>
                </a:solidFill>
                <a:latin typeface="Arial" charset="0"/>
              </a:rPr>
            </a:br>
            <a:endParaRPr lang="ru-RU" sz="3000" smtClean="0"/>
          </a:p>
        </p:txBody>
      </p:sp>
      <p:sp>
        <p:nvSpPr>
          <p:cNvPr id="20483" name="Содержимое 2"/>
          <p:cNvSpPr>
            <a:spLocks noGrp="1"/>
          </p:cNvSpPr>
          <p:nvPr>
            <p:ph idx="4294967295"/>
          </p:nvPr>
        </p:nvSpPr>
        <p:spPr>
          <a:xfrm>
            <a:off x="1644650" y="1447800"/>
            <a:ext cx="7499350" cy="4800600"/>
          </a:xfrm>
        </p:spPr>
        <p:txBody>
          <a:bodyPr/>
          <a:lstStyle/>
          <a:p>
            <a:pPr eaLnBrk="1" hangingPunct="1"/>
            <a:r>
              <a:rPr lang="ru-RU" sz="3600" smtClean="0"/>
              <a:t>Личностные</a:t>
            </a:r>
          </a:p>
          <a:p>
            <a:pPr eaLnBrk="1" hangingPunct="1"/>
            <a:r>
              <a:rPr lang="ru-RU" sz="3600" smtClean="0"/>
              <a:t>Регулятивные</a:t>
            </a:r>
          </a:p>
          <a:p>
            <a:pPr eaLnBrk="1" hangingPunct="1"/>
            <a:r>
              <a:rPr lang="ru-RU" sz="3600" smtClean="0"/>
              <a:t>Коммуникативные</a:t>
            </a:r>
          </a:p>
          <a:p>
            <a:pPr eaLnBrk="1" hangingPunct="1"/>
            <a:r>
              <a:rPr lang="ru-RU" sz="3600" smtClean="0"/>
              <a:t>Познавательные</a:t>
            </a:r>
          </a:p>
          <a:p>
            <a:pPr eaLnBrk="1" hangingPunct="1">
              <a:buFont typeface="Wingdings" pitchFamily="2" charset="2"/>
              <a:buNone/>
            </a:pPr>
            <a:endParaRPr lang="ru-RU" sz="3600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ru-RU" smtClean="0"/>
              <a:t>Междисциплинарные программы в составе ООП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952500" lvl="1" indent="-495300" eaLnBrk="1" hangingPunct="1">
              <a:lnSpc>
                <a:spcPct val="80000"/>
              </a:lnSpc>
            </a:pPr>
            <a:r>
              <a:rPr lang="ru-RU" sz="3300" smtClean="0"/>
              <a:t>Формирование универсальных учебных действий (МДП-1)</a:t>
            </a:r>
          </a:p>
          <a:p>
            <a:pPr marL="952500" lvl="1" indent="-495300" eaLnBrk="1" hangingPunct="1">
              <a:lnSpc>
                <a:spcPct val="80000"/>
              </a:lnSpc>
            </a:pPr>
            <a:r>
              <a:rPr lang="ru-RU" sz="3300" smtClean="0"/>
              <a:t>Формирование ИКТ-компетентности обучающихся (МДП-2)</a:t>
            </a:r>
          </a:p>
          <a:p>
            <a:pPr marL="952500" lvl="1" indent="-495300" eaLnBrk="1" hangingPunct="1">
              <a:lnSpc>
                <a:spcPct val="80000"/>
              </a:lnSpc>
            </a:pPr>
            <a:r>
              <a:rPr lang="ru-RU" sz="3300" smtClean="0"/>
              <a:t>Основы учебно-исследовательской и проектной деятельности (МДП-3)</a:t>
            </a:r>
          </a:p>
          <a:p>
            <a:pPr marL="952500" lvl="1" indent="-495300" eaLnBrk="1" hangingPunct="1">
              <a:lnSpc>
                <a:spcPct val="80000"/>
              </a:lnSpc>
            </a:pPr>
            <a:r>
              <a:rPr lang="ru-RU" sz="3300" smtClean="0"/>
              <a:t>Стратегии смыслового чтения и работа с текстом (МДП-4)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Diagram 7"/>
          <p:cNvGraphicFramePr>
            <a:graphicFrameLocks/>
          </p:cNvGraphicFramePr>
          <p:nvPr>
            <p:ph sz="half" idx="1"/>
          </p:nvPr>
        </p:nvGraphicFramePr>
        <p:xfrm>
          <a:off x="-228600" y="-533400"/>
          <a:ext cx="9677400" cy="8229600"/>
        </p:xfrm>
        <a:graphic>
          <a:graphicData uri="http://schemas.openxmlformats.org/drawingml/2006/compatibility">
            <com:legacyDrawing xmlns:com="http://schemas.openxmlformats.org/drawingml/2006/compatibility" spid="_x0000_s3074"/>
          </a:graphicData>
        </a:graphic>
      </p:graphicFrame>
      <p:graphicFrame>
        <p:nvGraphicFramePr>
          <p:cNvPr id="3091" name="Diagram 85"/>
          <p:cNvGraphicFramePr>
            <a:graphicFrameLocks/>
          </p:cNvGraphicFramePr>
          <p:nvPr>
            <p:ph sz="half" idx="2"/>
          </p:nvPr>
        </p:nvGraphicFramePr>
        <p:xfrm>
          <a:off x="1371600" y="304800"/>
          <a:ext cx="6324600" cy="6553200"/>
        </p:xfrm>
        <a:graphic>
          <a:graphicData uri="http://schemas.openxmlformats.org/drawingml/2006/compatibility">
            <com:legacyDrawing xmlns:com="http://schemas.openxmlformats.org/drawingml/2006/compatibility" spid="_x0000_s309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rganization Chart 6"/>
          <p:cNvGraphicFramePr>
            <a:graphicFrameLocks/>
          </p:cNvGraphicFramePr>
          <p:nvPr>
            <p:ph type="dgm" idx="1"/>
          </p:nvPr>
        </p:nvGraphicFramePr>
        <p:xfrm>
          <a:off x="914400" y="304800"/>
          <a:ext cx="7772400" cy="5105400"/>
        </p:xfrm>
        <a:graphic>
          <a:graphicData uri="http://schemas.openxmlformats.org/drawingml/2006/compatibility">
            <com:legacyDrawing xmlns:com="http://schemas.openxmlformats.org/drawingml/2006/compatibility" spid="_x0000_s409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>
                <a:solidFill>
                  <a:schemeClr val="hlink"/>
                </a:solidFill>
              </a:rPr>
              <a:t>Структура ООП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524000"/>
            <a:ext cx="77724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b="1" smtClean="0"/>
              <a:t>Целевой</a:t>
            </a:r>
            <a:r>
              <a:rPr lang="ru-RU" sz="2000" smtClean="0"/>
              <a:t> раздел включает планируемые результаты освоения обучающимися ООП и систему оценки их достижения.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В </a:t>
            </a:r>
            <a:r>
              <a:rPr lang="ru-RU" sz="2000" b="1" smtClean="0"/>
              <a:t>содержательном</a:t>
            </a:r>
            <a:r>
              <a:rPr lang="ru-RU" sz="2000" smtClean="0"/>
              <a:t> разделе программа развития универсальных учебных действий (которая присутствовала также в ФГОС начальной ступени) дополняется вопросами формирования компетенций в области ИКТ, учебно-исследовательской и проектной деятельности. В соответствии с целями основной ступени образования и возрастными особенностями обучающихся в программу воспитания и социализации дополнительно включены профессиональная ориентация, а также формирование экологической культуры и культуры здорового безопасного образа жизни. </a:t>
            </a:r>
            <a:endParaRPr lang="ru-RU" sz="2000" b="1" smtClean="0"/>
          </a:p>
          <a:p>
            <a:pPr eaLnBrk="1" hangingPunct="1">
              <a:lnSpc>
                <a:spcPct val="90000"/>
              </a:lnSpc>
            </a:pPr>
            <a:r>
              <a:rPr lang="ru-RU" sz="2000" b="1" smtClean="0"/>
              <a:t>Организационный</a:t>
            </a:r>
            <a:r>
              <a:rPr lang="ru-RU" sz="2000" smtClean="0"/>
              <a:t> раздел содержит учебный план и систему условий реализации ООП в соответствии с требованиями стандартов.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>
                <a:solidFill>
                  <a:schemeClr val="hlink"/>
                </a:solidFill>
              </a:rPr>
              <a:t>Ведущие принципы ФГОС — принципы преемственности и развития</a:t>
            </a:r>
            <a:r>
              <a:rPr lang="ru-RU" sz="3800">
                <a:solidFill>
                  <a:schemeClr val="tx2">
                    <a:satMod val="130000"/>
                  </a:schemeClr>
                </a:solidFill>
              </a:rPr>
              <a:t> 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solidFill>
                  <a:srgbClr val="003399"/>
                </a:solidFill>
              </a:rPr>
              <a:t>выпускник начальной школы</a:t>
            </a:r>
            <a:r>
              <a:rPr lang="ru-RU" sz="2400" smtClean="0"/>
              <a:t> — </a:t>
            </a:r>
            <a:r>
              <a:rPr lang="ru-RU" sz="2400" smtClean="0">
                <a:solidFill>
                  <a:schemeClr val="hlink"/>
                </a:solidFill>
              </a:rPr>
              <a:t>владеющий основами</a:t>
            </a:r>
            <a:r>
              <a:rPr lang="ru-RU" sz="2400" smtClean="0"/>
              <a:t> умения учиться, </a:t>
            </a:r>
            <a:r>
              <a:rPr lang="ru-RU" sz="2400" smtClean="0">
                <a:solidFill>
                  <a:schemeClr val="hlink"/>
                </a:solidFill>
              </a:rPr>
              <a:t>способный к организации</a:t>
            </a:r>
            <a:r>
              <a:rPr lang="ru-RU" sz="2400" smtClean="0"/>
              <a:t> собственной деятельности </a:t>
            </a:r>
          </a:p>
        </p:txBody>
      </p:sp>
      <p:sp>
        <p:nvSpPr>
          <p:cNvPr id="14340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solidFill>
                  <a:srgbClr val="003399"/>
                </a:solidFill>
              </a:rPr>
              <a:t>выпускник основной школы</a:t>
            </a:r>
            <a:r>
              <a:rPr lang="ru-RU" sz="2400" smtClean="0"/>
              <a:t> — </a:t>
            </a:r>
            <a:r>
              <a:rPr lang="ru-RU" sz="2400" smtClean="0">
                <a:solidFill>
                  <a:schemeClr val="hlink"/>
                </a:solidFill>
              </a:rPr>
              <a:t>умеющий учиться,</a:t>
            </a:r>
            <a:r>
              <a:rPr lang="ru-RU" sz="2400" smtClean="0"/>
              <a:t> осознающий важность образования и самообразования для жизни и деятельности, </a:t>
            </a:r>
            <a:r>
              <a:rPr lang="ru-RU" sz="2400" smtClean="0">
                <a:solidFill>
                  <a:schemeClr val="hlink"/>
                </a:solidFill>
              </a:rPr>
              <a:t>способный применять</a:t>
            </a:r>
            <a:r>
              <a:rPr lang="ru-RU" sz="2400" smtClean="0"/>
              <a:t> полученные знания на практике </a:t>
            </a:r>
          </a:p>
          <a:p>
            <a:pPr eaLnBrk="1" hangingPunct="1">
              <a:buFont typeface="Wingdings" pitchFamily="2" charset="2"/>
              <a:buNone/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800">
                <a:solidFill>
                  <a:schemeClr val="hlink"/>
                </a:solidFill>
              </a:rPr>
              <a:t>Новые образовательные стандарты</a:t>
            </a:r>
          </a:p>
        </p:txBody>
      </p:sp>
      <p:sp>
        <p:nvSpPr>
          <p:cNvPr id="15363" name="AutoShape 5"/>
          <p:cNvSpPr>
            <a:spLocks noChangeArrowheads="1"/>
          </p:cNvSpPr>
          <p:nvPr/>
        </p:nvSpPr>
        <p:spPr bwMode="auto">
          <a:xfrm>
            <a:off x="914400" y="1828800"/>
            <a:ext cx="5638800" cy="14478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3399"/>
                </a:solidFill>
              </a:rPr>
              <a:t>освоение обязательного </a:t>
            </a:r>
          </a:p>
          <a:p>
            <a:pPr algn="ctr"/>
            <a:r>
              <a:rPr lang="ru-RU" sz="2400" b="1">
                <a:solidFill>
                  <a:srgbClr val="003399"/>
                </a:solidFill>
              </a:rPr>
              <a:t>минимума содержания образования</a:t>
            </a:r>
          </a:p>
        </p:txBody>
      </p:sp>
      <p:sp>
        <p:nvSpPr>
          <p:cNvPr id="15364" name="AutoShape 6"/>
          <p:cNvSpPr>
            <a:spLocks noChangeArrowheads="1"/>
          </p:cNvSpPr>
          <p:nvPr/>
        </p:nvSpPr>
        <p:spPr bwMode="auto">
          <a:xfrm>
            <a:off x="2286000" y="4191000"/>
            <a:ext cx="6324600" cy="19050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hlink"/>
                </a:solidFill>
              </a:rPr>
              <a:t>достижение индивидуального </a:t>
            </a:r>
          </a:p>
          <a:p>
            <a:pPr algn="ctr"/>
            <a:r>
              <a:rPr lang="ru-RU" sz="2400" b="1">
                <a:solidFill>
                  <a:schemeClr val="hlink"/>
                </a:solidFill>
              </a:rPr>
              <a:t>максимума результатов</a:t>
            </a:r>
          </a:p>
        </p:txBody>
      </p:sp>
      <p:sp>
        <p:nvSpPr>
          <p:cNvPr id="15365" name="AutoShape 7"/>
          <p:cNvSpPr>
            <a:spLocks noChangeArrowheads="1"/>
          </p:cNvSpPr>
          <p:nvPr/>
        </p:nvSpPr>
        <p:spPr bwMode="auto">
          <a:xfrm>
            <a:off x="7239000" y="22098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Diagram 7"/>
          <p:cNvGraphicFramePr>
            <a:graphicFrameLocks/>
          </p:cNvGraphicFramePr>
          <p:nvPr>
            <p:ph type="dgm" idx="1"/>
          </p:nvPr>
        </p:nvGraphicFramePr>
        <p:xfrm>
          <a:off x="0" y="457200"/>
          <a:ext cx="9296400" cy="59436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rganization Chart 6"/>
          <p:cNvGraphicFramePr>
            <a:graphicFrameLocks/>
          </p:cNvGraphicFramePr>
          <p:nvPr>
            <p:ph type="dgm" idx="1"/>
          </p:nvPr>
        </p:nvGraphicFramePr>
        <p:xfrm>
          <a:off x="914400" y="304800"/>
          <a:ext cx="7772400" cy="3276600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  <p:cxnSp>
        <p:nvCxnSpPr>
          <p:cNvPr id="2059" name="_s1028"/>
          <p:cNvCxnSpPr>
            <a:cxnSpLocks noChangeShapeType="1"/>
          </p:cNvCxnSpPr>
          <p:nvPr/>
        </p:nvCxnSpPr>
        <p:spPr bwMode="auto">
          <a:xfrm rot="5400000" flipH="1">
            <a:off x="5834063" y="582612"/>
            <a:ext cx="654050" cy="2720975"/>
          </a:xfrm>
          <a:prstGeom prst="bentConnector3">
            <a:avLst>
              <a:gd name="adj1" fmla="val 12722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0" name="_s1029"/>
          <p:cNvCxnSpPr>
            <a:cxnSpLocks noChangeShapeType="1"/>
          </p:cNvCxnSpPr>
          <p:nvPr/>
        </p:nvCxnSpPr>
        <p:spPr bwMode="auto">
          <a:xfrm rot="-5400000">
            <a:off x="4475163" y="1941512"/>
            <a:ext cx="654050" cy="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61" name="_s1030"/>
          <p:cNvCxnSpPr>
            <a:cxnSpLocks noChangeShapeType="1"/>
          </p:cNvCxnSpPr>
          <p:nvPr/>
        </p:nvCxnSpPr>
        <p:spPr bwMode="auto">
          <a:xfrm rot="-5400000">
            <a:off x="3113088" y="582612"/>
            <a:ext cx="654050" cy="2720975"/>
          </a:xfrm>
          <a:prstGeom prst="bentConnector3">
            <a:avLst>
              <a:gd name="adj1" fmla="val 12722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2" name="_s1028"/>
          <p:cNvCxnSpPr>
            <a:cxnSpLocks noChangeShapeType="1"/>
          </p:cNvCxnSpPr>
          <p:nvPr/>
        </p:nvCxnSpPr>
        <p:spPr bwMode="auto">
          <a:xfrm rot="5400000" flipH="1">
            <a:off x="5813425" y="2620963"/>
            <a:ext cx="650875" cy="2724150"/>
          </a:xfrm>
          <a:prstGeom prst="bentConnector3">
            <a:avLst>
              <a:gd name="adj1" fmla="val 12722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063" name="_s1029"/>
          <p:cNvCxnSpPr>
            <a:cxnSpLocks noChangeShapeType="1"/>
          </p:cNvCxnSpPr>
          <p:nvPr/>
        </p:nvCxnSpPr>
        <p:spPr bwMode="auto">
          <a:xfrm rot="-5400000">
            <a:off x="4454525" y="3979863"/>
            <a:ext cx="650875" cy="63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64" name="_s1030"/>
          <p:cNvCxnSpPr>
            <a:cxnSpLocks noChangeShapeType="1"/>
          </p:cNvCxnSpPr>
          <p:nvPr/>
        </p:nvCxnSpPr>
        <p:spPr bwMode="auto">
          <a:xfrm rot="-5400000">
            <a:off x="3091656" y="2623344"/>
            <a:ext cx="650875" cy="2719388"/>
          </a:xfrm>
          <a:prstGeom prst="bentConnector3">
            <a:avLst>
              <a:gd name="adj1" fmla="val 12722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065" name="_s1032"/>
          <p:cNvSpPr>
            <a:spLocks noChangeArrowheads="1"/>
          </p:cNvSpPr>
          <p:nvPr/>
        </p:nvSpPr>
        <p:spPr bwMode="auto">
          <a:xfrm>
            <a:off x="914400" y="2270125"/>
            <a:ext cx="2332038" cy="13112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ru-RU" sz="2000" b="1">
                <a:solidFill>
                  <a:srgbClr val="003399"/>
                </a:solidFill>
              </a:rPr>
              <a:t>личностные</a:t>
            </a:r>
          </a:p>
        </p:txBody>
      </p:sp>
      <p:sp>
        <p:nvSpPr>
          <p:cNvPr id="2066" name="_s1032"/>
          <p:cNvSpPr>
            <a:spLocks noChangeArrowheads="1"/>
          </p:cNvSpPr>
          <p:nvPr/>
        </p:nvSpPr>
        <p:spPr bwMode="auto">
          <a:xfrm>
            <a:off x="990600" y="4343400"/>
            <a:ext cx="3657600" cy="13112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ru-RU" b="1"/>
              <a:t>планируемые результаты </a:t>
            </a:r>
          </a:p>
          <a:p>
            <a:pPr algn="ctr"/>
            <a:r>
              <a:rPr lang="ru-RU" b="1"/>
              <a:t>по учебным предметам </a:t>
            </a:r>
            <a:endParaRPr lang="ru-RU" sz="2000" b="1">
              <a:solidFill>
                <a:srgbClr val="003399"/>
              </a:solidFill>
            </a:endParaRPr>
          </a:p>
        </p:txBody>
      </p:sp>
      <p:sp>
        <p:nvSpPr>
          <p:cNvPr id="2067" name="_s1032"/>
          <p:cNvSpPr>
            <a:spLocks noChangeArrowheads="1"/>
          </p:cNvSpPr>
          <p:nvPr/>
        </p:nvSpPr>
        <p:spPr bwMode="auto">
          <a:xfrm>
            <a:off x="4953000" y="4343400"/>
            <a:ext cx="3779838" cy="1311275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endParaRPr lang="ru-RU" b="1"/>
          </a:p>
          <a:p>
            <a:pPr algn="ctr"/>
            <a:r>
              <a:rPr lang="ru-RU" b="1">
                <a:solidFill>
                  <a:srgbClr val="FFFF00"/>
                </a:solidFill>
              </a:rPr>
              <a:t>результаты освоения </a:t>
            </a:r>
          </a:p>
          <a:p>
            <a:pPr algn="ctr"/>
            <a:r>
              <a:rPr lang="ru-RU" b="1">
                <a:solidFill>
                  <a:srgbClr val="FFFF00"/>
                </a:solidFill>
              </a:rPr>
              <a:t>междисциплинарных программ</a:t>
            </a:r>
          </a:p>
          <a:p>
            <a:pPr algn="ctr"/>
            <a:endParaRPr lang="ru-RU" sz="2000" b="1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3810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/>
              <a:t>Планируемые результаты освоения:</a:t>
            </a:r>
            <a:br>
              <a:rPr lang="ru-RU" smtClean="0"/>
            </a:br>
            <a:endParaRPr lang="ru-RU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4294967295"/>
          </p:nvPr>
        </p:nvSpPr>
        <p:spPr>
          <a:xfrm>
            <a:off x="1644650" y="1447800"/>
            <a:ext cx="7499350" cy="4800600"/>
          </a:xfrm>
        </p:spPr>
        <p:txBody>
          <a:bodyPr/>
          <a:lstStyle/>
          <a:p>
            <a:pPr eaLnBrk="1" hangingPunct="1"/>
            <a:r>
              <a:rPr lang="ru-RU" sz="2800" smtClean="0"/>
              <a:t>четырёх </a:t>
            </a:r>
            <a:r>
              <a:rPr lang="ru-RU" sz="2800" b="1" i="1" smtClean="0"/>
              <a:t>междисциплинарных учебных программ</a:t>
            </a:r>
            <a:r>
              <a:rPr lang="ru-RU" sz="2800" smtClean="0"/>
              <a:t> — «Формирование универсальных учебных действий», «Формирование ИКТ-компетентности обучающихся», «Основы учебно-исследовательской и проектной деятель-ности» и «Основы смыслового чтения и работа с текстом»</a:t>
            </a:r>
          </a:p>
          <a:p>
            <a:pPr eaLnBrk="1" hangingPunct="1"/>
            <a:r>
              <a:rPr lang="ru-RU" sz="2800" b="1" i="1" smtClean="0"/>
              <a:t>учебных программ по всем предметам</a:t>
            </a:r>
            <a:r>
              <a:rPr lang="ru-RU" sz="2800" smtClean="0"/>
              <a:t> </a:t>
            </a:r>
          </a:p>
          <a:p>
            <a:pPr eaLnBrk="1" hangingPunct="1"/>
            <a:endParaRPr lang="ru-RU" sz="28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От кого зависят результаты?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182688" y="2293938"/>
            <a:ext cx="7772400" cy="383857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i="1" smtClean="0"/>
              <a:t>Предметные</a:t>
            </a:r>
            <a:r>
              <a:rPr lang="ru-RU" sz="3600" smtClean="0"/>
              <a:t> – в основном от ученика и его учителя-предметника</a:t>
            </a:r>
          </a:p>
          <a:p>
            <a:pPr eaLnBrk="1" hangingPunct="1"/>
            <a:r>
              <a:rPr lang="ru-RU" sz="3600" b="1" i="1" smtClean="0"/>
              <a:t>Метапредметные</a:t>
            </a:r>
            <a:r>
              <a:rPr lang="ru-RU" sz="3600" smtClean="0"/>
              <a:t> и </a:t>
            </a:r>
            <a:r>
              <a:rPr lang="ru-RU" sz="3600" b="1" i="1" smtClean="0"/>
              <a:t>личностные </a:t>
            </a:r>
            <a:r>
              <a:rPr lang="ru-RU" sz="3600" smtClean="0"/>
              <a:t>– от всей команды учителей, работающих в данном классе с конкретным учеником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14313"/>
            <a:ext cx="7800975" cy="100488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Личностные результаты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Социально и нравственно обусловленные внешние (поведенческие) и внутренние качества человека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Метапредметные результаты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Освоенные учащимися межпредметные, надпредметные умения и УУД (общеучебные умения), способность выпускника к построению индивидуальной образовательной траектории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400</Words>
  <Application>Microsoft Office PowerPoint</Application>
  <PresentationFormat>Экран (4:3)</PresentationFormat>
  <Paragraphs>87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Corbel</vt:lpstr>
      <vt:lpstr>Wingdings 2</vt:lpstr>
      <vt:lpstr>Verdana</vt:lpstr>
      <vt:lpstr>Calibri</vt:lpstr>
      <vt:lpstr>Gill Sans MT</vt:lpstr>
      <vt:lpstr>Wingdings</vt:lpstr>
      <vt:lpstr>Times New Roman</vt:lpstr>
      <vt:lpstr>Тема Office</vt:lpstr>
      <vt:lpstr>Анализ структуры и содержания ФГОС ООО. Требования ФГОС ООО к результатам освоения основной образовательной программы </vt:lpstr>
      <vt:lpstr>Ведущие принципы ФГОС — принципы преемственности и развития </vt:lpstr>
      <vt:lpstr>Новые образовательные стандарты</vt:lpstr>
      <vt:lpstr>Слайд 4</vt:lpstr>
      <vt:lpstr>Слайд 5</vt:lpstr>
      <vt:lpstr>Планируемые результаты освоения: </vt:lpstr>
      <vt:lpstr>От кого зависят результаты?</vt:lpstr>
      <vt:lpstr>Личностные результаты</vt:lpstr>
      <vt:lpstr>Метапредметные результаты</vt:lpstr>
      <vt:lpstr>МДП «ФОРМИРОВАНИЕ УНИВЕРСАЛЬНЫХ УЧЕБНЫХ ДЕЙСТВИЙ» </vt:lpstr>
      <vt:lpstr>Междисциплинарные программы в составе ООП</vt:lpstr>
      <vt:lpstr>Слайд 12</vt:lpstr>
      <vt:lpstr>Слайд 13</vt:lpstr>
      <vt:lpstr>Структура ООП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Юрий</cp:lastModifiedBy>
  <cp:revision>7</cp:revision>
  <cp:lastPrinted>1601-01-01T00:00:00Z</cp:lastPrinted>
  <dcterms:created xsi:type="dcterms:W3CDTF">2013-01-07T17:02:36Z</dcterms:created>
  <dcterms:modified xsi:type="dcterms:W3CDTF">2015-11-03T13:19:55Z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