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76" r:id="rId4"/>
    <p:sldId id="277" r:id="rId5"/>
    <p:sldId id="278" r:id="rId6"/>
    <p:sldId id="275" r:id="rId7"/>
    <p:sldId id="267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31432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Картотека</a:t>
            </a:r>
            <a:br>
              <a:rPr lang="ru-RU" dirty="0" smtClean="0"/>
            </a:br>
            <a:r>
              <a:rPr lang="ru-RU" dirty="0" smtClean="0"/>
              <a:t>еженедельных рекомендаций для родителей дошкольников с ЗПР</a:t>
            </a:r>
            <a:br>
              <a:rPr lang="ru-RU" dirty="0" smtClean="0"/>
            </a:br>
            <a:r>
              <a:rPr lang="ru-RU" dirty="0" smtClean="0"/>
              <a:t>(с 6  до 7 лет)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214818"/>
            <a:ext cx="7972452" cy="2000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Цель  заданий:</a:t>
            </a:r>
          </a:p>
          <a:p>
            <a:r>
              <a:rPr lang="ru-RU" i="1" dirty="0" smtClean="0">
                <a:solidFill>
                  <a:sysClr val="windowText" lastClr="000000"/>
                </a:solidFill>
              </a:rPr>
              <a:t>Развиваем  мышление, память, внимание.</a:t>
            </a:r>
            <a:endParaRPr lang="ru-RU" dirty="0" smtClean="0">
              <a:solidFill>
                <a:sysClr val="windowText" lastClr="000000"/>
              </a:solidFill>
            </a:endParaRPr>
          </a:p>
          <a:p>
            <a:r>
              <a:rPr lang="ru-RU" dirty="0" smtClean="0">
                <a:solidFill>
                  <a:sysClr val="windowText" lastClr="000000"/>
                </a:solidFill>
              </a:rPr>
              <a:t> </a:t>
            </a:r>
            <a:r>
              <a:rPr lang="ru-RU" i="1" dirty="0" smtClean="0">
                <a:solidFill>
                  <a:sysClr val="windowText" lastClr="000000"/>
                </a:solidFill>
              </a:rPr>
              <a:t>Формируем грамматический строй речи.</a:t>
            </a:r>
          </a:p>
          <a:p>
            <a:r>
              <a:rPr lang="ru-RU" i="1" dirty="0" smtClean="0">
                <a:solidFill>
                  <a:sysClr val="windowText" lastClr="000000"/>
                </a:solidFill>
              </a:rPr>
              <a:t>Расширяем,  уточняем  словарный  запас  ребёнка.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Одежда. Обувь. Головные уборы</a:t>
            </a:r>
            <a:r>
              <a:rPr lang="ru-RU" b="1" dirty="0" smtClean="0">
                <a:solidFill>
                  <a:sysClr val="windowText" lastClr="000000"/>
                </a:solidFill>
              </a:rPr>
              <a:t>.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428736"/>
            <a:ext cx="77867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8125" fontAlgn="base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Помогите ребенку вспомнить, какие у него есть одежда, обувь, головные уборы, и ответить на вопрос: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	Почему в разные сезоны люди носят разные обувь, одежду, головные уборы?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Одежда, обувь, головные уборы должны соответствовать сезону и погоде.)</a:t>
            </a: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Проверьте, использует ли ваш ребенок в речи сложноподчиненные предложения. Пусть даст полные ответы на вопросы: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	Почему осенью тебе нужны резиновые сапожки?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Осенью я ношу резиновые сапожки, потому что идут дожди, кругом лужи, можно промочить ноги.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7825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летом ты не носишь шубу?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7825" algn="l"/>
              </a:tabLs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не ношу летом шубу, потому что жарко.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7825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ты не пойдешь зимой гулять в босоножках?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	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Зимой не носят босоножки, потому что в них замерзнут ноги.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392909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Одежда. Обувь. Головные уборы</a:t>
            </a:r>
            <a:endParaRPr lang="ru-RU" sz="2000" b="1" dirty="0"/>
          </a:p>
        </p:txBody>
      </p:sp>
      <p:pic>
        <p:nvPicPr>
          <p:cNvPr id="2050" name="Picture 2" descr="C:\Users\Lenovo\Desktop\курт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928670"/>
            <a:ext cx="2058225" cy="1800000"/>
          </a:xfrm>
          <a:prstGeom prst="rect">
            <a:avLst/>
          </a:prstGeom>
          <a:noFill/>
        </p:spPr>
      </p:pic>
      <p:pic>
        <p:nvPicPr>
          <p:cNvPr id="2051" name="Picture 3" descr="C:\Users\Lenovo\Desktop\1400877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857496"/>
            <a:ext cx="1799975" cy="1800000"/>
          </a:xfrm>
          <a:prstGeom prst="rect">
            <a:avLst/>
          </a:prstGeom>
          <a:noFill/>
        </p:spPr>
      </p:pic>
      <p:pic>
        <p:nvPicPr>
          <p:cNvPr id="2052" name="Picture 4" descr="C:\Users\Lenovo\Desktop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928670"/>
            <a:ext cx="1942105" cy="1800000"/>
          </a:xfrm>
          <a:prstGeom prst="rect">
            <a:avLst/>
          </a:prstGeom>
          <a:noFill/>
        </p:spPr>
      </p:pic>
      <p:pic>
        <p:nvPicPr>
          <p:cNvPr id="2053" name="Picture 5" descr="C:\Users\Lenovo\Desktop\0097349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4286256"/>
            <a:ext cx="1800000" cy="1800000"/>
          </a:xfrm>
          <a:prstGeom prst="rect">
            <a:avLst/>
          </a:prstGeom>
          <a:noFill/>
        </p:spPr>
      </p:pic>
      <p:pic>
        <p:nvPicPr>
          <p:cNvPr id="2056" name="Picture 8" descr="C:\Users\Lenovo\Desktop\11226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857496"/>
            <a:ext cx="1357322" cy="1800000"/>
          </a:xfrm>
          <a:prstGeom prst="rect">
            <a:avLst/>
          </a:prstGeom>
          <a:noFill/>
        </p:spPr>
      </p:pic>
      <p:pic>
        <p:nvPicPr>
          <p:cNvPr id="2058" name="Picture 10" descr="C:\Users\Lenovo\Desktop\81ec63b1440f60150db93c49b778b45b613f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43240" y="2000240"/>
            <a:ext cx="2600452" cy="1800000"/>
          </a:xfrm>
          <a:prstGeom prst="rect">
            <a:avLst/>
          </a:prstGeom>
          <a:noFill/>
        </p:spPr>
      </p:pic>
      <p:pic>
        <p:nvPicPr>
          <p:cNvPr id="2059" name="Picture 11" descr="C:\Users\Lenovo\Desktop\32055aac412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2910" y="4786322"/>
            <a:ext cx="2390052" cy="1800000"/>
          </a:xfrm>
          <a:prstGeom prst="rect">
            <a:avLst/>
          </a:prstGeom>
          <a:noFill/>
        </p:spPr>
      </p:pic>
      <p:pic>
        <p:nvPicPr>
          <p:cNvPr id="2060" name="Picture 12" descr="C:\Users\Lenovo\Desktop\MTK5yIgbQdE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929322" y="4786322"/>
            <a:ext cx="2910000" cy="180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Lenovo\Desktop\комбинез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571744"/>
            <a:ext cx="1520473" cy="2160000"/>
          </a:xfrm>
          <a:prstGeom prst="rect">
            <a:avLst/>
          </a:prstGeom>
          <a:noFill/>
        </p:spPr>
      </p:pic>
      <p:pic>
        <p:nvPicPr>
          <p:cNvPr id="5" name="Picture 7" descr="C:\Users\Lenovo\Desktop\large_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83125" y="928670"/>
            <a:ext cx="2394788" cy="1620000"/>
          </a:xfrm>
          <a:prstGeom prst="rect">
            <a:avLst/>
          </a:prstGeom>
          <a:noFill/>
        </p:spPr>
      </p:pic>
      <p:pic>
        <p:nvPicPr>
          <p:cNvPr id="6" name="Picture 6" descr="C:\Users\Lenovo\Desktop\fc3b1f1c-fabf-11e3-9183-50e54927f97b_2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571480"/>
            <a:ext cx="1800000" cy="1800000"/>
          </a:xfrm>
          <a:prstGeom prst="rect">
            <a:avLst/>
          </a:prstGeom>
          <a:noFill/>
        </p:spPr>
      </p:pic>
      <p:pic>
        <p:nvPicPr>
          <p:cNvPr id="3074" name="Picture 2" descr="C:\Users\Lenovo\Desktop\13116575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785794"/>
            <a:ext cx="2361678" cy="1620000"/>
          </a:xfrm>
          <a:prstGeom prst="rect">
            <a:avLst/>
          </a:prstGeom>
          <a:noFill/>
        </p:spPr>
      </p:pic>
      <p:pic>
        <p:nvPicPr>
          <p:cNvPr id="3075" name="Picture 3" descr="C:\Users\Lenovo\Desktop\126838_unkn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85918" y="4857760"/>
            <a:ext cx="1603625" cy="1800000"/>
          </a:xfrm>
          <a:prstGeom prst="rect">
            <a:avLst/>
          </a:prstGeom>
          <a:noFill/>
        </p:spPr>
      </p:pic>
      <p:pic>
        <p:nvPicPr>
          <p:cNvPr id="3076" name="Picture 4" descr="C:\Users\Lenovo\Desktop\19836_big_w1024_h698_56e0429_4d7ee_53ad680c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00826" y="4714884"/>
            <a:ext cx="2376608" cy="1620000"/>
          </a:xfrm>
          <a:prstGeom prst="rect">
            <a:avLst/>
          </a:prstGeom>
          <a:noFill/>
        </p:spPr>
      </p:pic>
      <p:pic>
        <p:nvPicPr>
          <p:cNvPr id="3077" name="Picture 5" descr="C:\Users\Lenovo\Desktop\61U2_enl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15009" y="2786058"/>
            <a:ext cx="2413418" cy="1620000"/>
          </a:xfrm>
          <a:prstGeom prst="rect">
            <a:avLst/>
          </a:prstGeom>
          <a:noFill/>
        </p:spPr>
      </p:pic>
      <p:pic>
        <p:nvPicPr>
          <p:cNvPr id="3078" name="Picture 6" descr="C:\Users\Lenovo\Desktop\c5876454-2309-40b3-8a40-7035bba16766_x365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429124" y="4857760"/>
            <a:ext cx="1800000" cy="1800000"/>
          </a:xfrm>
          <a:prstGeom prst="rect">
            <a:avLst/>
          </a:prstGeom>
          <a:noFill/>
        </p:spPr>
      </p:pic>
      <p:pic>
        <p:nvPicPr>
          <p:cNvPr id="3079" name="Picture 7" descr="C:\Users\Lenovo\Desktop\247sbjpg_1758482_13991645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86116" y="2571744"/>
            <a:ext cx="1491432" cy="21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ovo\Desktop\A090y1j33468K3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857232"/>
            <a:ext cx="1323024" cy="2160000"/>
          </a:xfrm>
          <a:prstGeom prst="rect">
            <a:avLst/>
          </a:prstGeom>
          <a:noFill/>
        </p:spPr>
      </p:pic>
      <p:pic>
        <p:nvPicPr>
          <p:cNvPr id="4099" name="Picture 3" descr="C:\Users\Lenovo\Desktop\36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642918"/>
            <a:ext cx="1675017" cy="2160000"/>
          </a:xfrm>
          <a:prstGeom prst="rect">
            <a:avLst/>
          </a:prstGeom>
          <a:noFill/>
        </p:spPr>
      </p:pic>
      <p:pic>
        <p:nvPicPr>
          <p:cNvPr id="4100" name="Picture 4" descr="C:\Users\Lenovo\Desktop\a021af40d2d00530cb9c10685aec32c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428736"/>
            <a:ext cx="2494234" cy="2160000"/>
          </a:xfrm>
          <a:prstGeom prst="rect">
            <a:avLst/>
          </a:prstGeom>
          <a:noFill/>
        </p:spPr>
      </p:pic>
      <p:pic>
        <p:nvPicPr>
          <p:cNvPr id="4101" name="Picture 5" descr="C:\Users\Lenovo\Desktop\reklamna_basebolna_shapka_280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143248"/>
            <a:ext cx="1800000" cy="1800000"/>
          </a:xfrm>
          <a:prstGeom prst="rect">
            <a:avLst/>
          </a:prstGeom>
          <a:noFill/>
        </p:spPr>
      </p:pic>
      <p:pic>
        <p:nvPicPr>
          <p:cNvPr id="4102" name="Picture 6" descr="C:\Users\Lenovo\Desktop\3hvg5pz6wrk5.jpg"/>
          <p:cNvPicPr>
            <a:picLocks noChangeAspect="1" noChangeArrowheads="1"/>
          </p:cNvPicPr>
          <p:nvPr/>
        </p:nvPicPr>
        <p:blipFill>
          <a:blip r:embed="rId6"/>
          <a:srcRect l="11250" t="10000" r="11250"/>
          <a:stretch>
            <a:fillRect/>
          </a:stretch>
        </p:blipFill>
        <p:spPr bwMode="auto">
          <a:xfrm>
            <a:off x="500034" y="5058000"/>
            <a:ext cx="1550017" cy="1800000"/>
          </a:xfrm>
          <a:prstGeom prst="rect">
            <a:avLst/>
          </a:prstGeom>
          <a:noFill/>
        </p:spPr>
      </p:pic>
      <p:pic>
        <p:nvPicPr>
          <p:cNvPr id="4103" name="Picture 7" descr="C:\Users\Lenovo\Desktop\812e7e0154b06e75f9f6984b78a378d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928670"/>
            <a:ext cx="1438525" cy="1800000"/>
          </a:xfrm>
          <a:prstGeom prst="rect">
            <a:avLst/>
          </a:prstGeom>
          <a:noFill/>
        </p:spPr>
      </p:pic>
      <p:pic>
        <p:nvPicPr>
          <p:cNvPr id="4104" name="Picture 8" descr="C:\Users\Lenovo\Desktop\11128981-large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86116" y="2928934"/>
            <a:ext cx="1620000" cy="1620000"/>
          </a:xfrm>
          <a:prstGeom prst="rect">
            <a:avLst/>
          </a:prstGeom>
          <a:noFill/>
        </p:spPr>
      </p:pic>
      <p:pic>
        <p:nvPicPr>
          <p:cNvPr id="4105" name="Picture 9" descr="C:\Users\Lenovo\Desktop\7335128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143240" y="4857760"/>
            <a:ext cx="2160000" cy="1800000"/>
          </a:xfrm>
          <a:prstGeom prst="rect">
            <a:avLst/>
          </a:prstGeom>
          <a:noFill/>
        </p:spPr>
      </p:pic>
      <p:pic>
        <p:nvPicPr>
          <p:cNvPr id="4106" name="Picture 10" descr="C:\Users\Lenovo\Desktop\0b9f021e_middle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26" y="4357694"/>
            <a:ext cx="2016000" cy="201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3. Игра «Хлопушки»</a:t>
            </a:r>
            <a:r>
              <a:rPr lang="ru-RU" sz="1800" dirty="0" smtClean="0"/>
              <a:t> -совершенствование навыков звукового анализа слова.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5072098" cy="1000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err="1" smtClean="0"/>
              <a:t>Сви-тер</a:t>
            </a:r>
            <a:r>
              <a:rPr lang="ru-RU" sz="1600" dirty="0" smtClean="0"/>
              <a:t>, в этом слове два слога.</a:t>
            </a:r>
          </a:p>
          <a:p>
            <a:pPr>
              <a:buNone/>
            </a:pPr>
            <a:r>
              <a:rPr lang="ru-RU" sz="1600" dirty="0" smtClean="0"/>
              <a:t> И так с остальными словами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шап-ка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паль-то, </a:t>
            </a:r>
            <a:r>
              <a:rPr lang="ru-RU" sz="16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бе-рет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са-по-ги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рубашка, плащ.</a:t>
            </a: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endParaRPr lang="ru-RU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enovo\Desktop\4743fee0d5e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357430"/>
            <a:ext cx="2755475" cy="1800000"/>
          </a:xfrm>
          <a:prstGeom prst="rect">
            <a:avLst/>
          </a:prstGeom>
          <a:noFill/>
        </p:spPr>
      </p:pic>
      <p:pic>
        <p:nvPicPr>
          <p:cNvPr id="1027" name="Picture 3" descr="C:\Users\Lenovo\Desktop\30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86644" y="4357694"/>
            <a:ext cx="1594356" cy="1800000"/>
          </a:xfrm>
          <a:prstGeom prst="rect">
            <a:avLst/>
          </a:prstGeom>
          <a:noFill/>
        </p:spPr>
      </p:pic>
      <p:pic>
        <p:nvPicPr>
          <p:cNvPr id="1028" name="Picture 4" descr="C:\Users\Lenovo\Desktop\пальт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1357298"/>
            <a:ext cx="1561050" cy="2160000"/>
          </a:xfrm>
          <a:prstGeom prst="rect">
            <a:avLst/>
          </a:prstGeom>
          <a:noFill/>
        </p:spPr>
      </p:pic>
      <p:pic>
        <p:nvPicPr>
          <p:cNvPr id="1029" name="Picture 5" descr="C:\Users\Lenovo\Desktop\берет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714884"/>
            <a:ext cx="2023294" cy="1440000"/>
          </a:xfrm>
          <a:prstGeom prst="rect">
            <a:avLst/>
          </a:prstGeom>
          <a:noFill/>
        </p:spPr>
      </p:pic>
      <p:pic>
        <p:nvPicPr>
          <p:cNvPr id="1030" name="Picture 6" descr="C:\Users\Lenovo\Desktop\tn_item_495nu__sireneviy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71736" y="4286256"/>
            <a:ext cx="2160000" cy="2160000"/>
          </a:xfrm>
          <a:prstGeom prst="rect">
            <a:avLst/>
          </a:prstGeom>
          <a:noFill/>
        </p:spPr>
      </p:pic>
      <p:pic>
        <p:nvPicPr>
          <p:cNvPr id="1031" name="Picture 7" descr="C:\Users\Lenovo\Desktop\79501.97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43240" y="2285992"/>
            <a:ext cx="2969375" cy="1800000"/>
          </a:xfrm>
          <a:prstGeom prst="rect">
            <a:avLst/>
          </a:prstGeom>
          <a:noFill/>
        </p:spPr>
      </p:pic>
      <p:pic>
        <p:nvPicPr>
          <p:cNvPr id="1032" name="Picture 8" descr="C:\Users\Lenovo\Desktop\плащ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29256" y="4214818"/>
            <a:ext cx="1431579" cy="21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642919"/>
            <a:ext cx="81439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endParaRPr lang="ru-RU" sz="1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А теперь пусть ребенок вспомнит названия одежды, начинающиеся с твердого согласного звука [П]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(пальто, платье, плащ),</a:t>
            </a: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твердого согласного звука [III]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(шарф, шапка, шорты);</a:t>
            </a: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названия обуви, начинающиеся с твердого согласного звука [Б]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(ботинки, босоножки),</a:t>
            </a: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твердого согласного звука [С] </a:t>
            </a:r>
            <a:r>
              <a:rPr lang="ru-RU" sz="1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(сапоги, сандалии);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названия головных уборов, содержащие твердый согласный звук [К]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(платок, шапка, косынка, бейсболка).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214554"/>
            <a:ext cx="742955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Проверьте, знает ли ребенок, как называются некоторые детали одежды. Это задание позволит проверить соответствие уровня развития словаря ребенка возрастной норме.</a:t>
            </a:r>
          </a:p>
          <a:p>
            <a:pPr lvl="0" indent="24130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Поиграйте в игру «Подскажи словечко».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нем ношу платок, монетки,                                                                                                  </a:t>
            </a: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сестренки две конфетки,                                                                                                    Болтик, гвоздь, один банан.     </a:t>
            </a: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Назови его!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(Карман)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 у юбки и у майки,                                                                                                       </a:t>
            </a: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Есть у платья и фуфайки.                                                                                                             У плаща их тоже два.                                                             </a:t>
            </a: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Догадались?..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(Рукава)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Есть, ребята, он у куртки.                                                                                                            Мне он нужен на прогулке.                                                                                                                                От дождя спасает он.                                                                                                                               Что же это?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4130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377825" algn="l"/>
              </a:tabLst>
            </a:pPr>
            <a:r>
              <a:rPr lang="ru-RU" sz="15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(Капюшон)</a:t>
            </a:r>
            <a:endParaRPr lang="ru-RU" sz="15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642942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dirty="0" smtClean="0">
                <a:solidFill>
                  <a:sysClr val="windowText" lastClr="000000"/>
                </a:solidFill>
              </a:rPr>
              <a:t>6. Конструирование из счётных палочек, развитие логического мышления.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428596" y="2000240"/>
            <a:ext cx="4357718" cy="23574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714348" y="2357430"/>
            <a:ext cx="3900486" cy="3141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785786" y="2285992"/>
            <a:ext cx="3900486" cy="2712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71604" y="1571612"/>
            <a:ext cx="2465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Отгадай загадки.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D:\ноут диск д\КНИГИ\мелкая моторика\весёлые палочки!!!!!!!\06.04.2011 20;42;28.jpg"/>
          <p:cNvPicPr/>
          <p:nvPr/>
        </p:nvPicPr>
        <p:blipFill>
          <a:blip r:embed="rId2"/>
          <a:srcRect l="58179" t="22099" r="7761" b="31009"/>
          <a:stretch>
            <a:fillRect/>
          </a:stretch>
        </p:blipFill>
        <p:spPr bwMode="auto">
          <a:xfrm>
            <a:off x="5643570" y="1500174"/>
            <a:ext cx="2428892" cy="22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ноут диск д\КНИГИ\мелкая моторика\весёлые палочки!!!!!!!\06.04.2011 20;42;58.jpg"/>
          <p:cNvPicPr/>
          <p:nvPr/>
        </p:nvPicPr>
        <p:blipFill>
          <a:blip r:embed="rId3"/>
          <a:srcRect l="60213" t="14014" r="6489" b="26878"/>
          <a:stretch>
            <a:fillRect/>
          </a:stretch>
        </p:blipFill>
        <p:spPr bwMode="auto">
          <a:xfrm>
            <a:off x="5643570" y="3786190"/>
            <a:ext cx="2155739" cy="271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ноут диск д\КНИГИ\мелкая моторика\весёлые палочки!!!!!!!\06.04.2011 20;42;58.jpg"/>
          <p:cNvPicPr/>
          <p:nvPr/>
        </p:nvPicPr>
        <p:blipFill>
          <a:blip r:embed="rId3"/>
          <a:srcRect l="17884" t="21403" r="60173" b="68525"/>
          <a:stretch>
            <a:fillRect/>
          </a:stretch>
        </p:blipFill>
        <p:spPr bwMode="auto">
          <a:xfrm>
            <a:off x="714348" y="2000240"/>
            <a:ext cx="3929090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ноут диск д\КНИГИ\мелкая моторика\весёлые палочки!!!!!!!\06.04.2011 20;43;26.jpg"/>
          <p:cNvPicPr/>
          <p:nvPr/>
        </p:nvPicPr>
        <p:blipFill>
          <a:blip r:embed="rId4"/>
          <a:srcRect l="17629" t="22122" r="59494" b="61151"/>
          <a:stretch>
            <a:fillRect/>
          </a:stretch>
        </p:blipFill>
        <p:spPr bwMode="auto">
          <a:xfrm>
            <a:off x="714348" y="4071942"/>
            <a:ext cx="350046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Lenovo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7827169" cy="5508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340</TotalTime>
  <Words>279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Картотека еженедельных рекомендаций для родителей дошкольников с ЗПР (с 6  до 7 лет)</vt:lpstr>
      <vt:lpstr>Одежда. Обувь. Головные уборы. </vt:lpstr>
      <vt:lpstr>Одежда. Обувь. Головные уборы</vt:lpstr>
      <vt:lpstr>Слайд 4</vt:lpstr>
      <vt:lpstr>Слайд 5</vt:lpstr>
      <vt:lpstr>3. Игра «Хлопушки» -совершенствование навыков звукового анализа слова.</vt:lpstr>
      <vt:lpstr>Слайд 7</vt:lpstr>
      <vt:lpstr>6. Конструирование из счётных палочек, развитие логического мышления. 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еженедельных рекомендаций для родителей дошкольников с ЗПР (с 6  до 7 лет)</dc:title>
  <dc:creator>Lenovo</dc:creator>
  <cp:lastModifiedBy>Lenovo</cp:lastModifiedBy>
  <cp:revision>79</cp:revision>
  <dcterms:created xsi:type="dcterms:W3CDTF">2015-10-18T11:24:35Z</dcterms:created>
  <dcterms:modified xsi:type="dcterms:W3CDTF">2015-11-08T14:49:37Z</dcterms:modified>
</cp:coreProperties>
</file>