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9" r:id="rId4"/>
    <p:sldId id="280" r:id="rId5"/>
    <p:sldId id="284" r:id="rId6"/>
    <p:sldId id="281" r:id="rId7"/>
    <p:sldId id="282" r:id="rId8"/>
    <p:sldId id="283" r:id="rId9"/>
    <p:sldId id="287" r:id="rId10"/>
    <p:sldId id="288" r:id="rId11"/>
    <p:sldId id="289" r:id="rId12"/>
    <p:sldId id="285" r:id="rId13"/>
    <p:sldId id="28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E08"/>
    <a:srgbClr val="B92D14"/>
    <a:srgbClr val="35759D"/>
    <a:srgbClr val="35B19D"/>
    <a:srgbClr val="000000"/>
    <a:srgbClr val="FFFF00"/>
    <a:srgbClr val="491403"/>
    <a:srgbClr val="3A100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01" autoAdjust="0"/>
    <p:restoredTop sz="95596" autoAdjust="0"/>
  </p:normalViewPr>
  <p:slideViewPr>
    <p:cSldViewPr>
      <p:cViewPr>
        <p:scale>
          <a:sx n="100" d="100"/>
          <a:sy n="100" d="100"/>
        </p:scale>
        <p:origin x="-600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301FF5-4E17-42F7-8685-988205E50A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F4343-F197-41A4-B3A4-6ED13F951F8C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11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6751D6-78AC-4828-9283-B46C35C19020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0F955-5E74-499F-B187-772AD525FDA5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0525" y="5505450"/>
            <a:ext cx="8305800" cy="70485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0525" y="6191250"/>
            <a:ext cx="8305800" cy="457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257175"/>
            <a:ext cx="1752600" cy="61531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57175"/>
            <a:ext cx="5105400" cy="61531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990725"/>
            <a:ext cx="3238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72100" y="1990725"/>
            <a:ext cx="32385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571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990725"/>
            <a:ext cx="6629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0525" y="1071546"/>
            <a:ext cx="8305800" cy="5138754"/>
          </a:xfrm>
        </p:spPr>
        <p:txBody>
          <a:bodyPr/>
          <a:lstStyle/>
          <a:p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КАРТОТЕКА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 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Еженедельных  методических  рекомендаций  для  </a:t>
            </a:r>
            <a:r>
              <a:rPr lang="ru-RU" dirty="0" smtClean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родителей</a:t>
            </a:r>
            <a:r>
              <a:rPr lang="ru-RU" dirty="0" smtClean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дошкольников  с  ЗПР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 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ПОДГОТОВИТЕЛЬНАЯ  К  ШКОЛЕ  ГРУППА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(с  6 до  7  лет)</a:t>
            </a:r>
            <a:br>
              <a:rPr lang="ru-RU" dirty="0">
                <a:ln w="18415" cmpd="sng">
                  <a:solidFill>
                    <a:srgbClr val="040E0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dirty="0">
              <a:ln w="18415" cmpd="sng">
                <a:solidFill>
                  <a:srgbClr val="040E08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621508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– логопед: Романова Ксения Александровна</a:t>
            </a:r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28794" y="285728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10. «Кто лишний?»</a:t>
            </a:r>
            <a:endParaRPr lang="ru-RU" sz="1200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Найди «лишнюю» картинку, и объясни, почему она «лишняя»  </a:t>
            </a:r>
            <a:r>
              <a:rPr lang="ru-RU" sz="800" i="1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( по цвету).</a:t>
            </a:r>
            <a:endParaRPr lang="ru-RU" sz="800" i="1" dirty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Lenovo\Desktop\big-and-yello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7" y="1000108"/>
            <a:ext cx="2357138" cy="1800000"/>
          </a:xfrm>
          <a:prstGeom prst="rect">
            <a:avLst/>
          </a:prstGeom>
          <a:noFill/>
        </p:spPr>
      </p:pic>
      <p:pic>
        <p:nvPicPr>
          <p:cNvPr id="4" name="Picture 2" descr="C:\Users\Lenovo\Desktop\big-and-yello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9" y="3214686"/>
            <a:ext cx="2357138" cy="1800000"/>
          </a:xfrm>
          <a:prstGeom prst="rect">
            <a:avLst/>
          </a:prstGeom>
          <a:noFill/>
        </p:spPr>
      </p:pic>
      <p:pic>
        <p:nvPicPr>
          <p:cNvPr id="5" name="Picture 2" descr="C:\Users\Lenovo\Desktop\big-and-yello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13" y="1000108"/>
            <a:ext cx="2357138" cy="1800000"/>
          </a:xfrm>
          <a:prstGeom prst="rect">
            <a:avLst/>
          </a:prstGeom>
          <a:noFill/>
        </p:spPr>
      </p:pic>
      <p:pic>
        <p:nvPicPr>
          <p:cNvPr id="36867" name="Picture 3" descr="C:\Users\Lenovo\Desktop\0cz2zupp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3429000"/>
            <a:ext cx="2316425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28794" y="285728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10. «Кто лишний?»</a:t>
            </a:r>
            <a:endParaRPr lang="ru-RU" sz="1200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Найди «лишнюю» картинку, и объясни, почему она «лишняя» </a:t>
            </a:r>
            <a:r>
              <a:rPr lang="ru-RU" sz="800" i="1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(по величине)</a:t>
            </a:r>
            <a:endParaRPr lang="ru-RU" sz="800" i="1" dirty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Lenovo\Desktop\dekoratsiya-na-lipuchk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6578" y="5000636"/>
            <a:ext cx="1514724" cy="1080000"/>
          </a:xfrm>
          <a:prstGeom prst="rect">
            <a:avLst/>
          </a:prstGeom>
          <a:noFill/>
        </p:spPr>
      </p:pic>
      <p:pic>
        <p:nvPicPr>
          <p:cNvPr id="37891" name="Picture 3" descr="C:\Users\Lenovo\Desktop\dekoratsiya-na-lipuch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71670" y="4214818"/>
            <a:ext cx="3029454" cy="2160000"/>
          </a:xfrm>
          <a:prstGeom prst="rect">
            <a:avLst/>
          </a:prstGeom>
          <a:noFill/>
        </p:spPr>
      </p:pic>
      <p:pic>
        <p:nvPicPr>
          <p:cNvPr id="37892" name="Picture 4" descr="C:\Users\Lenovo\Desktop\dekoratsiya-na-lipuch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1214422"/>
            <a:ext cx="3029454" cy="2160000"/>
          </a:xfrm>
          <a:prstGeom prst="rect">
            <a:avLst/>
          </a:prstGeom>
          <a:noFill/>
        </p:spPr>
      </p:pic>
      <p:pic>
        <p:nvPicPr>
          <p:cNvPr id="37893" name="Picture 5" descr="C:\Users\Lenovo\Desktop\dekoratsiya-na-lipuch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71670" y="1142984"/>
            <a:ext cx="3029454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000232" y="642918"/>
            <a:ext cx="642942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Предложите  ребёнку  разделить  названия  известных  ему  насекомых  на  слоги: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ба-боч-ка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стре-ко-за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му-ра-вей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ко-мар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му-ха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гу-се-ни-ца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Пусть  ребёнок  попробует  произвести  звуковой  анализ  слова  жук  с  помощью  вопросов: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 какого  звука  начинается  слово 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жук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 звук  следует  за  первым?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звук  последний  в  слове 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жук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 всего  звуков  в  этом  слове?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 гласных  звуков?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Сколько  слогов? 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457200" algn="l"/>
              </a:tabLst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357298"/>
            <a:ext cx="6929486" cy="46166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4818" name="Picture 2" descr="C:\Users\Lenovo\Desktop\img12.jpg"/>
          <p:cNvPicPr>
            <a:picLocks noChangeAspect="1" noChangeArrowheads="1"/>
          </p:cNvPicPr>
          <p:nvPr/>
        </p:nvPicPr>
        <p:blipFill>
          <a:blip r:embed="rId2"/>
          <a:srcRect l="24219" t="15625" r="23047" b="15625"/>
          <a:stretch>
            <a:fillRect/>
          </a:stretch>
        </p:blipFill>
        <p:spPr bwMode="auto">
          <a:xfrm>
            <a:off x="3214678" y="2500306"/>
            <a:ext cx="3214710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8794" y="1142984"/>
            <a:ext cx="6429420" cy="53310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Насекомые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осенью.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357430"/>
            <a:ext cx="60722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Цель  заданий: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ysClr val="windowText" lastClr="000000"/>
                </a:solidFill>
              </a:rPr>
              <a:t>Развиваем  мышление, память, внимание.</a:t>
            </a:r>
          </a:p>
          <a:p>
            <a:endParaRPr lang="ru-RU" dirty="0" smtClean="0">
              <a:solidFill>
                <a:sysClr val="windowText" lastClr="00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ysClr val="windowText" lastClr="000000"/>
                </a:solidFill>
              </a:rPr>
              <a:t> </a:t>
            </a:r>
            <a:r>
              <a:rPr lang="ru-RU" i="1" dirty="0" smtClean="0">
                <a:solidFill>
                  <a:sysClr val="windowText" lastClr="000000"/>
                </a:solidFill>
              </a:rPr>
              <a:t>Формируем грамматический строй речи.</a:t>
            </a:r>
          </a:p>
          <a:p>
            <a:endParaRPr lang="ru-RU" i="1" dirty="0" smtClean="0">
              <a:solidFill>
                <a:sysClr val="windowText" lastClr="0000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ysClr val="windowText" lastClr="000000"/>
                </a:solidFill>
              </a:rPr>
              <a:t>Расширяем,  уточняем  словарный  запас  ребёнка.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00298" y="3000372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28794" y="428604"/>
            <a:ext cx="6715172" cy="276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РЕЧЕВОГО ДЫХАНИЯ.</a:t>
            </a:r>
          </a:p>
          <a:p>
            <a:pPr marL="0" marR="0" lvl="0" indent="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lang="ru-RU" sz="1000" b="1" dirty="0" smtClean="0">
              <a:solidFill>
                <a:srgbClr val="040E08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Пчелы жужжат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И.п.: ноги на ширине плеч, руки опущены. 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— руки через стороны вверх, подняться на носки (вдох); 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— и.п., на выдохе произносить: «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ДЖ-ж-ж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!». Повторить 3—4 раза.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Комар звенит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И.п.: ноги на ширине плеч, руки опущены. 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— руки через стороны вверх, подняться на носки (вдох);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 — и.п., на выдохе произносить: «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ДЗ-з-з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!». Повторить 3—4 раза.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7" name="Picture 5" descr="C:\Users\Lenovo\Desktop\pcthel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143380"/>
            <a:ext cx="3643338" cy="1800000"/>
          </a:xfrm>
          <a:prstGeom prst="rect">
            <a:avLst/>
          </a:prstGeom>
          <a:ln w="889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8" name="Picture 6" descr="C:\Users\Lenovo\Desktop\1339828491_002257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143380"/>
            <a:ext cx="2240668" cy="1800000"/>
          </a:xfrm>
          <a:prstGeom prst="rect">
            <a:avLst/>
          </a:prstGeom>
          <a:ln w="889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40E08"/>
                </a:solidFill>
              </a:rPr>
              <a:t>2. АРТИКУЛЯЦИОННАЯ ГИМНАСТИКА «КОМАРИК</a:t>
            </a:r>
            <a:r>
              <a:rPr lang="ru-RU" sz="1200" b="1" dirty="0" smtClean="0">
                <a:solidFill>
                  <a:srgbClr val="040E08"/>
                </a:solidFill>
              </a:rPr>
              <a:t>»</a:t>
            </a:r>
          </a:p>
          <a:p>
            <a:endParaRPr lang="ru-RU" sz="1200" b="1" dirty="0" smtClean="0">
              <a:solidFill>
                <a:srgbClr val="040E08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200" b="1" dirty="0" smtClean="0">
                <a:solidFill>
                  <a:srgbClr val="040E08"/>
                </a:solidFill>
              </a:rPr>
              <a:t> </a:t>
            </a:r>
            <a:r>
              <a:rPr lang="ru-RU" sz="1200" dirty="0" smtClean="0">
                <a:solidFill>
                  <a:srgbClr val="040E08"/>
                </a:solidFill>
              </a:rPr>
              <a:t>Улыбнуться, открыть широко рот, поднять язык вверх и упереть его в бугорки (альвеолы). Пытаться произнести «ДЗЗЗЗ», но не отрывисто, а протяжно, в течение 10 -15 секунд. Помнить, что комар злой, поэтому нажимать языком на бугорки энергично</a:t>
            </a:r>
            <a:endParaRPr lang="ru-RU" sz="1200" dirty="0">
              <a:solidFill>
                <a:srgbClr val="040E08"/>
              </a:solidFill>
            </a:endParaRPr>
          </a:p>
        </p:txBody>
      </p:sp>
      <p:pic>
        <p:nvPicPr>
          <p:cNvPr id="1026" name="Picture 2" descr="C:\Users\Lenovo\Desktop\img4.jpg"/>
          <p:cNvPicPr>
            <a:picLocks noChangeAspect="1" noChangeArrowheads="1"/>
          </p:cNvPicPr>
          <p:nvPr/>
        </p:nvPicPr>
        <p:blipFill>
          <a:blip r:embed="rId4">
            <a:lum bright="-20000" contrast="30000"/>
          </a:blip>
          <a:srcRect/>
          <a:stretch>
            <a:fillRect/>
          </a:stretch>
        </p:blipFill>
        <p:spPr bwMode="auto">
          <a:xfrm>
            <a:off x="2428860" y="3857628"/>
            <a:ext cx="5533045" cy="2520000"/>
          </a:xfrm>
          <a:prstGeom prst="rect">
            <a:avLst/>
          </a:prstGeom>
          <a:ln w="889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357554" y="221455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040E08"/>
                </a:solidFill>
              </a:rPr>
              <a:t>Прилетает по ночам,</a:t>
            </a:r>
          </a:p>
          <a:p>
            <a:r>
              <a:rPr lang="ru-RU" sz="1800" dirty="0" smtClean="0">
                <a:solidFill>
                  <a:srgbClr val="040E08"/>
                </a:solidFill>
              </a:rPr>
              <a:t>Не даёт заснуть он нам:</a:t>
            </a:r>
          </a:p>
          <a:p>
            <a:r>
              <a:rPr lang="ru-RU" sz="1800" dirty="0" smtClean="0">
                <a:solidFill>
                  <a:srgbClr val="040E08"/>
                </a:solidFill>
              </a:rPr>
              <a:t>Зло звенит, над ухом вьётся, Только в руки не даётся.</a:t>
            </a:r>
            <a:endParaRPr lang="ru-RU" sz="1800" dirty="0">
              <a:solidFill>
                <a:srgbClr val="040E08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857356" y="285729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ea typeface="Times New Roman" pitchFamily="18" charset="0"/>
                <a:cs typeface="Arial" pitchFamily="34" charset="0"/>
              </a:rPr>
              <a:t>. Выучить с детьми  следующий текст и проведите пальчиковую гимнастику.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429124" y="571480"/>
            <a:ext cx="1214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00232" y="1000108"/>
          <a:ext cx="6096000" cy="2071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207170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Дружно пальчики считаем-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Насекомых называем: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Бабочка, кузнечик, муха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Это жук с зелёным брюхом.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Это кто же тут звенит?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Ой, сюда комар летит!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Прячьтесь!</a:t>
                      </a:r>
                      <a:endParaRPr lang="ru-RU" sz="1200" dirty="0">
                        <a:solidFill>
                          <a:srgbClr val="040E0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Сжимать и разжимать пальцы.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Поочерёдно сгибать пальцы в кулачок, начиная с большого.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Вращать мизинцем.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200" kern="1200" dirty="0" smtClean="0">
                        <a:solidFill>
                          <a:srgbClr val="040E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i="1" kern="1200" dirty="0" smtClean="0">
                          <a:solidFill>
                            <a:srgbClr val="040E08"/>
                          </a:solidFill>
                          <a:latin typeface="+mn-lt"/>
                          <a:ea typeface="+mn-ea"/>
                          <a:cs typeface="+mn-cs"/>
                        </a:rPr>
                        <a:t>Спрятать руки за спину.</a:t>
                      </a:r>
                      <a:endParaRPr lang="ru-RU" sz="1200" dirty="0">
                        <a:solidFill>
                          <a:srgbClr val="040E0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699" name="Picture 3" descr="C:\Users\Lenovo\Desktop\test-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3429000"/>
            <a:ext cx="1778584" cy="1260000"/>
          </a:xfrm>
          <a:prstGeom prst="rect">
            <a:avLst/>
          </a:prstGeom>
          <a:noFill/>
        </p:spPr>
      </p:pic>
      <p:pic>
        <p:nvPicPr>
          <p:cNvPr id="29700" name="Picture 4" descr="C:\Users\Lenovo\Desktop\4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3714752"/>
            <a:ext cx="1532148" cy="792000"/>
          </a:xfrm>
          <a:prstGeom prst="rect">
            <a:avLst/>
          </a:prstGeom>
          <a:noFill/>
        </p:spPr>
      </p:pic>
      <p:pic>
        <p:nvPicPr>
          <p:cNvPr id="29701" name="Picture 5" descr="C:\Users\Lenovo\Desktop\54945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3500438"/>
            <a:ext cx="1182375" cy="1080000"/>
          </a:xfrm>
          <a:prstGeom prst="rect">
            <a:avLst/>
          </a:prstGeom>
          <a:noFill/>
        </p:spPr>
      </p:pic>
      <p:pic>
        <p:nvPicPr>
          <p:cNvPr id="29702" name="Picture 6" descr="C:\Users\Lenovo\Desktop\redbru_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5984" y="5143512"/>
            <a:ext cx="1698880" cy="1260000"/>
          </a:xfrm>
          <a:prstGeom prst="rect">
            <a:avLst/>
          </a:prstGeom>
          <a:noFill/>
        </p:spPr>
      </p:pic>
      <p:pic>
        <p:nvPicPr>
          <p:cNvPr id="29703" name="Picture 7" descr="C:\Users\Lenovo\Desktop\счастье-Комиксы-а-давайте-жить-в-лесу-умиротворение-1136936.jpe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57818" y="5143512"/>
            <a:ext cx="2055224" cy="118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ут диск д\КНИГИ\косинова\Моя первая книга знаний\115217908_razvitiepage0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571480"/>
            <a:ext cx="4018377" cy="5040000"/>
          </a:xfrm>
          <a:prstGeom prst="rect">
            <a:avLst/>
          </a:prstGeom>
          <a:ln w="88900" cap="sq" cmpd="thickThin">
            <a:solidFill>
              <a:schemeClr val="bg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286512" y="500042"/>
            <a:ext cx="250029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Вспомните  вместе  с  ребёнком  всё,  что  ему  известно  о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насекомых.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Побеседуйте  о  том,  что  насекомые могут  быть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полезными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(пчела,  муравей,  божья  коровка)  и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вредными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(комар,  муха..).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1200" dirty="0" smtClean="0">
              <a:solidFill>
                <a:srgbClr val="040E0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Загадки.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1200" dirty="0" smtClean="0">
              <a:solidFill>
                <a:srgbClr val="040E0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1200" dirty="0" smtClean="0">
              <a:solidFill>
                <a:srgbClr val="040E0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1200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57254" y="3198168"/>
            <a:ext cx="3465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Tx/>
              <a:buChar char="•"/>
              <a:tabLst>
                <a:tab pos="457200" algn="l"/>
              </a:tabLs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•"/>
              <a:tabLst>
                <a:tab pos="457200" algn="l"/>
              </a:tabLst>
            </a:pPr>
            <a:endParaRPr lang="ru-RU" sz="3600" dirty="0" smtClean="0"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286512" y="2285993"/>
            <a:ext cx="271461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 увалень  мохнатый,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Сладкоежка  полосатый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Опускает  хоботок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распустившийся  цветок.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(Шмель)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листочку  проползает,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всюду  дырки  оставляет.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 прожорливая  штучка!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свернулась  закорючкой.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(Гусеница)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429388" y="4214818"/>
            <a:ext cx="24288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Злюка  тощая  такая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 мной  весь  день  летает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ужалит  ненароком,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 я  измажусь  соком.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(Оса)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28794" y="214290"/>
            <a:ext cx="45005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Предложите  поиграть в  игру «Подскажи  словечко»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развитие фонематического восприятия)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43108" y="857232"/>
            <a:ext cx="2357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 пера,  и  три  былинки,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листочек,  и  травинку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муравейник  принесли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Работяги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(муравьи).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5643570" y="857232"/>
            <a:ext cx="24288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Звон  весь день  в  ушах  стоит.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 мною  кто  звенит?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Прилетел  он  со  двора.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Длинный  нос у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(комара).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928794" y="2357430"/>
            <a:ext cx="6858048" cy="365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Попробуйте  вместе  с  ребёнком  составить  рассказы  о  насекомых  по  плану: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 это?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Какого  он (она)  размера?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 части  тела  у  него (у  неё)  есть?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 он (она)  передвигается?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 питается?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Приносит  пользу  или  вред?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 бабочка  называется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крапивница.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Она  небольшая.  У  неё продолговатое  туловище,  маленькая  головка  с  длинными  усиками,  две  пары  ножек  и красивые  шелковистые  крылья  коричневого  цвета  с  красными,  белыми  и  чёрными  узорами.  Крапивница  хорошо  летает.  Бабочка  питается  цветочной  пыльцой.  Гусеница  бабочки  питается  листьями растений и  наносит  растениям вред.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28794" y="214290"/>
            <a:ext cx="685804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Если  ребёнок  легко  справляется  с  этим  заданием,  можно  предложить  ему  придумать  загадки-описания о  насекомых  по  образцу: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маленькое  насекомое.  У  него  круглое  тело,  маленькая  головка  с  большими  глазами  и  короткими  усиками,  три  пары  ног.  Надкрылья  насекомого – красного  цвета  с  чёрными  точками.  Под  ними – пара  прозрачных  крылышек. Насекомое  хорошо  летает.  Оно  приносит  пользу,  потому  что  уничтожает  тлю.  Кто  это? (Это  божья  коровка.)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40E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Выучите  с  ребёнком  четверостишия  о  насекомых.  Покажите  ребёнку,  как  можно  рассказать  выразительно.  Следите  за  правильностью произношения  звуков.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40E0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928794" y="2143116"/>
            <a:ext cx="2000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Фигуристка 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водомерка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воде, как  по  фанерке,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Пробежала,  проскочила,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 ног  не  замочила.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072198" y="2071678"/>
            <a:ext cx="24288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 большое  коромысло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 речушкою  зависло.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Стрекозу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 называют.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каждый  школьник  знает.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000232" y="3643314"/>
            <a:ext cx="2571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Майский  жук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рыцарь в  латах,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 страшный  и  усатый.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Жук  над  веткою  кружит,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 жужжанья  весь  дрожит.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929322" y="3500438"/>
            <a:ext cx="27146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Зелёный  кузнечик 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кобылкой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зовётся.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стрекот  кобылки  в  траве  раздаётся.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скачет кобылка  как  заводная.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 более  прыткой  букашки  не  знаю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571868" y="4929198"/>
            <a:ext cx="28575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Нектар  и пыльцу  собирает 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 утра  до  заката  у  пчёлки  дела.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Пчела – хлопотунья,  пчела – непоседа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Накопит нам  мёду  на  пасеке  деда.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28794" y="285728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10. «Кто лишний?»</a:t>
            </a:r>
            <a:endParaRPr lang="ru-RU" sz="1200" dirty="0" smtClean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40E08"/>
                </a:solidFill>
                <a:latin typeface="Times New Roman" pitchFamily="18" charset="0"/>
                <a:cs typeface="Times New Roman" pitchFamily="18" charset="0"/>
              </a:rPr>
              <a:t>Найди «лишнюю» картинку и объясни, почему она «лишняя».</a:t>
            </a:r>
            <a:endParaRPr lang="ru-RU" sz="1200" dirty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Lenovo\Desktop\test-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1357298"/>
            <a:ext cx="2540839" cy="1800000"/>
          </a:xfrm>
          <a:prstGeom prst="rect">
            <a:avLst/>
          </a:prstGeom>
          <a:noFill/>
        </p:spPr>
      </p:pic>
      <p:pic>
        <p:nvPicPr>
          <p:cNvPr id="10" name="Picture 7" descr="C:\Users\Lenovo\Desktop\счастье-Комиксы-а-давайте-жить-в-лесу-умиротворение-1136936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071942"/>
            <a:ext cx="3736784" cy="2160000"/>
          </a:xfrm>
          <a:prstGeom prst="rect">
            <a:avLst/>
          </a:prstGeom>
          <a:noFill/>
        </p:spPr>
      </p:pic>
      <p:pic>
        <p:nvPicPr>
          <p:cNvPr id="11" name="Picture 5" descr="C:\Users\Lenovo\Desktop\54945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4214818"/>
            <a:ext cx="2364765" cy="2160000"/>
          </a:xfrm>
          <a:prstGeom prst="rect">
            <a:avLst/>
          </a:prstGeom>
          <a:noFill/>
        </p:spPr>
      </p:pic>
      <p:pic>
        <p:nvPicPr>
          <p:cNvPr id="35842" name="Picture 2" descr="C:\Users\Lenovo\Desktop\8841026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86446" y="1214422"/>
            <a:ext cx="2196030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0">
      <a:dk1>
        <a:srgbClr val="4D4D4D"/>
      </a:dk1>
      <a:lt1>
        <a:srgbClr val="FFFFFF"/>
      </a:lt1>
      <a:dk2>
        <a:srgbClr val="4D4D4D"/>
      </a:dk2>
      <a:lt2>
        <a:srgbClr val="DD6705"/>
      </a:lt2>
      <a:accent1>
        <a:srgbClr val="EB8B09"/>
      </a:accent1>
      <a:accent2>
        <a:srgbClr val="F5A437"/>
      </a:accent2>
      <a:accent3>
        <a:srgbClr val="FFFFFF"/>
      </a:accent3>
      <a:accent4>
        <a:srgbClr val="404040"/>
      </a:accent4>
      <a:accent5>
        <a:srgbClr val="F3C4AA"/>
      </a:accent5>
      <a:accent6>
        <a:srgbClr val="DE9431"/>
      </a:accent6>
      <a:hlink>
        <a:srgbClr val="FAB55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E5C16"/>
        </a:lt2>
        <a:accent1>
          <a:srgbClr val="E3852B"/>
        </a:accent1>
        <a:accent2>
          <a:srgbClr val="E79235"/>
        </a:accent2>
        <a:accent3>
          <a:srgbClr val="FFFFFF"/>
        </a:accent3>
        <a:accent4>
          <a:srgbClr val="404040"/>
        </a:accent4>
        <a:accent5>
          <a:srgbClr val="EFC2AC"/>
        </a:accent5>
        <a:accent6>
          <a:srgbClr val="D1842F"/>
        </a:accent6>
        <a:hlink>
          <a:srgbClr val="F09E3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D5D16"/>
        </a:lt2>
        <a:accent1>
          <a:srgbClr val="ED5B10"/>
        </a:accent1>
        <a:accent2>
          <a:srgbClr val="F5A526"/>
        </a:accent2>
        <a:accent3>
          <a:srgbClr val="FFFFFF"/>
        </a:accent3>
        <a:accent4>
          <a:srgbClr val="404040"/>
        </a:accent4>
        <a:accent5>
          <a:srgbClr val="F4B5AA"/>
        </a:accent5>
        <a:accent6>
          <a:srgbClr val="DE9521"/>
        </a:accent6>
        <a:hlink>
          <a:srgbClr val="FABD4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33617"/>
        </a:lt2>
        <a:accent1>
          <a:srgbClr val="DC6900"/>
        </a:accent1>
        <a:accent2>
          <a:srgbClr val="ED9500"/>
        </a:accent2>
        <a:accent3>
          <a:srgbClr val="FFFFFF"/>
        </a:accent3>
        <a:accent4>
          <a:srgbClr val="404040"/>
        </a:accent4>
        <a:accent5>
          <a:srgbClr val="EBB9AA"/>
        </a:accent5>
        <a:accent6>
          <a:srgbClr val="D78700"/>
        </a:accent6>
        <a:hlink>
          <a:srgbClr val="F8BE1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FE3902"/>
        </a:lt2>
        <a:accent1>
          <a:srgbClr val="FF6B03"/>
        </a:accent1>
        <a:accent2>
          <a:srgbClr val="FF8308"/>
        </a:accent2>
        <a:accent3>
          <a:srgbClr val="FFFFFF"/>
        </a:accent3>
        <a:accent4>
          <a:srgbClr val="404040"/>
        </a:accent4>
        <a:accent5>
          <a:srgbClr val="FFBAAA"/>
        </a:accent5>
        <a:accent6>
          <a:srgbClr val="E77606"/>
        </a:accent6>
        <a:hlink>
          <a:srgbClr val="FFA90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E5930D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CF850B"/>
        </a:accent6>
        <a:hlink>
          <a:srgbClr val="F99F1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D6705"/>
        </a:lt2>
        <a:accent1>
          <a:srgbClr val="EB8B09"/>
        </a:accent1>
        <a:accent2>
          <a:srgbClr val="F5A437"/>
        </a:accent2>
        <a:accent3>
          <a:srgbClr val="FFFFFF"/>
        </a:accent3>
        <a:accent4>
          <a:srgbClr val="404040"/>
        </a:accent4>
        <a:accent5>
          <a:srgbClr val="F3C4AA"/>
        </a:accent5>
        <a:accent6>
          <a:srgbClr val="DE9431"/>
        </a:accent6>
        <a:hlink>
          <a:srgbClr val="FAB55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148</TotalTime>
  <Words>840</Words>
  <Application>Microsoft Office PowerPoint</Application>
  <PresentationFormat>Экран (4:3)</PresentationFormat>
  <Paragraphs>152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</vt:lpstr>
      <vt:lpstr>КАРТОТЕКА   Еженедельных  методических  рекомендаций  для  родителей  дошкольников  с  ЗПР   ПОДГОТОВИТЕЛЬНАЯ  К  ШКОЛЕ  ГРУППА (с  6 до  7  лет)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  Еженедельных  методических  рекомендаций  для  родителей  дошкольников  с  ЗПР   ПОДГОТОВИТЕЛЬНАЯ  К  ШКОЛЕ  ГРУППА (с  6 до  7  лет) </dc:title>
  <dc:creator>Lenovo</dc:creator>
  <cp:lastModifiedBy>Lenovo</cp:lastModifiedBy>
  <cp:revision>26</cp:revision>
  <dcterms:created xsi:type="dcterms:W3CDTF">2015-11-08T11:29:15Z</dcterms:created>
  <dcterms:modified xsi:type="dcterms:W3CDTF">2015-11-08T14:39:33Z</dcterms:modified>
</cp:coreProperties>
</file>