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9" r:id="rId4"/>
    <p:sldId id="264" r:id="rId5"/>
    <p:sldId id="265" r:id="rId6"/>
    <p:sldId id="270" r:id="rId7"/>
    <p:sldId id="272" r:id="rId8"/>
    <p:sldId id="273" r:id="rId9"/>
    <p:sldId id="274" r:id="rId10"/>
    <p:sldId id="268" r:id="rId11"/>
    <p:sldId id="276" r:id="rId12"/>
    <p:sldId id="267" r:id="rId13"/>
    <p:sldId id="278" r:id="rId14"/>
    <p:sldId id="279" r:id="rId15"/>
    <p:sldId id="281" r:id="rId16"/>
    <p:sldId id="283" r:id="rId17"/>
    <p:sldId id="293" r:id="rId18"/>
    <p:sldId id="284" r:id="rId19"/>
    <p:sldId id="286" r:id="rId20"/>
    <p:sldId id="287" r:id="rId21"/>
    <p:sldId id="288" r:id="rId22"/>
    <p:sldId id="294" r:id="rId23"/>
    <p:sldId id="295" r:id="rId24"/>
    <p:sldId id="289" r:id="rId25"/>
    <p:sldId id="29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11C1FF"/>
    <a:srgbClr val="00B9FA"/>
    <a:srgbClr val="0000CC"/>
    <a:srgbClr val="FF00FF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5041F-87EA-4930-8B9A-921CBF379B4A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AFACC354-8913-4A05-B52B-AF1F37593C0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8B532-63D2-48A3-A507-988A9F1F4E8D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DFA1D-A0AB-45C9-A6A6-999A72A0F552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85A1-7378-4735-9F90-EC32D2ED90D4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DA10C-C28B-4860-BFBC-FE68B5DFBFD0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19C9-DF37-400B-9A0D-F511B0AFE512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7FD4C-4B26-49A6-9847-DF9236D7752E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EC39E-F720-468D-AC4D-E6E22624429F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55DD3-630E-4320-8079-4E9FD4515DAC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82621-6043-4CE3-A5F1-CD744A0B534E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0CD7-BD1E-468C-91ED-3F7812C45416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ADDE8-8BAE-40FF-AC3A-3C1EC08F5608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>
                <a:alpha val="5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309D5-8046-4FEE-A519-D9C2BFB10FB8}" type="datetime1">
              <a:rPr lang="ru-RU" smtClean="0"/>
              <a:pPr/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C3634-12A4-4AE3-B1E0-5C1F8CCAEF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3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http://www.rusempire.ru/gallery/pictures/50/30041E77CD1D-50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i-main-pic" descr="Картинка 28 из 1338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4346" y="-357214"/>
            <a:ext cx="9832468" cy="721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Блок-схема: перфолента 10"/>
          <p:cNvSpPr/>
          <p:nvPr/>
        </p:nvSpPr>
        <p:spPr>
          <a:xfrm>
            <a:off x="357158" y="2500306"/>
            <a:ext cx="8786842" cy="2500330"/>
          </a:xfrm>
          <a:prstGeom prst="flowChartPunchedTape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2700000" scaled="1"/>
            <a:tileRect/>
          </a:gradFill>
          <a:ln w="76200">
            <a:solidFill>
              <a:schemeClr val="bg1"/>
            </a:solidFill>
            <a:bevel/>
          </a:ln>
          <a:effectLst>
            <a:glow rad="101600">
              <a:schemeClr val="bg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214686"/>
            <a:ext cx="8072494" cy="107157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n w="28575">
                  <a:solidFill>
                    <a:srgbClr val="C00000"/>
                  </a:solidFill>
                </a:ln>
                <a:solidFill>
                  <a:schemeClr val="bg1"/>
                </a:solidFill>
                <a:latin typeface="Monotype Corsiva" pitchFamily="66" charset="0"/>
              </a:rPr>
              <a:t> Я </a:t>
            </a:r>
            <a:r>
              <a:rPr lang="ru-RU" sz="9600" b="1">
                <a:ln w="28575">
                  <a:solidFill>
                    <a:srgbClr val="C00000"/>
                  </a:solidFill>
                </a:ln>
                <a:solidFill>
                  <a:schemeClr val="bg1"/>
                </a:solidFill>
                <a:latin typeface="Monotype Corsiva" pitchFamily="66" charset="0"/>
              </a:rPr>
              <a:t>к </a:t>
            </a:r>
            <a:r>
              <a:rPr lang="ru-RU" sz="9600" b="1" smtClean="0">
                <a:ln w="28575">
                  <a:solidFill>
                    <a:srgbClr val="C00000"/>
                  </a:solidFill>
                </a:ln>
                <a:solidFill>
                  <a:schemeClr val="bg1"/>
                </a:solidFill>
                <a:latin typeface="Monotype Corsiva" pitchFamily="66" charset="0"/>
              </a:rPr>
              <a:t>Вам </a:t>
            </a:r>
            <a:r>
              <a:rPr lang="ru-RU" sz="9600" b="1" dirty="0">
                <a:ln w="28575">
                  <a:solidFill>
                    <a:srgbClr val="C00000"/>
                  </a:solidFill>
                </a:ln>
                <a:solidFill>
                  <a:schemeClr val="bg1"/>
                </a:solidFill>
                <a:latin typeface="Monotype Corsiva" pitchFamily="66" charset="0"/>
              </a:rPr>
              <a:t>пишу…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000101" y="1500174"/>
            <a:ext cx="7286676" cy="32861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751"/>
              </a:avLst>
            </a:prstTxWarp>
          </a:bodyPr>
          <a:lstStyle/>
          <a:p>
            <a:pPr algn="ctr" rtl="0"/>
            <a:endParaRPr lang="ru-RU" sz="3600" kern="10" spc="0" dirty="0">
              <a:ln w="381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107763" dir="18900000" algn="ctr" rotWithShape="0">
                  <a:srgbClr val="9999FF">
                    <a:alpha val="5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57818" y="4714884"/>
            <a:ext cx="4000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</a:rPr>
              <a:t>Работу выполнила</a:t>
            </a:r>
          </a:p>
          <a:p>
            <a:r>
              <a:rPr lang="ru-RU" sz="2400" b="1" dirty="0">
                <a:solidFill>
                  <a:srgbClr val="0000CC"/>
                </a:solidFill>
              </a:rPr>
              <a:t>учитель начальных классов</a:t>
            </a:r>
          </a:p>
          <a:p>
            <a:r>
              <a:rPr lang="ru-RU" sz="2400" b="1" dirty="0">
                <a:solidFill>
                  <a:srgbClr val="0000CC"/>
                </a:solidFill>
              </a:rPr>
              <a:t>МОУ СОШ № 37</a:t>
            </a:r>
          </a:p>
          <a:p>
            <a:r>
              <a:rPr lang="ru-RU" sz="2400" b="1" dirty="0">
                <a:solidFill>
                  <a:srgbClr val="0000CC"/>
                </a:solidFill>
              </a:rPr>
              <a:t>Шершнева Лариса Владимировна</a:t>
            </a:r>
          </a:p>
        </p:txBody>
      </p:sp>
      <p:pic>
        <p:nvPicPr>
          <p:cNvPr id="12" name="i-main-pic" descr="Картинка 170 из 3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14338"/>
            <a:ext cx="4143372" cy="3071834"/>
          </a:xfrm>
          <a:prstGeom prst="ellipse">
            <a:avLst/>
          </a:prstGeom>
          <a:ln w="190500" cap="rnd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500562" y="0"/>
            <a:ext cx="464343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Прошу тебя, пиши мне письма!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наш громкий век им нет цены…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Н.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Кузовлёва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45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5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i-main-pic" descr="Картинка 180 из 507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5357826"/>
            <a:ext cx="9144000" cy="14773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Вскоре были изобретены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мешочки для вкладывания в них писем </a:t>
            </a:r>
            <a:r>
              <a:rPr lang="ru-RU" b="1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 Они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имели громадный успех и получили название “конверт”.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 дня изобретения конверта прошло почти двести лет. За это время менялись его формат, оформление, качество бумаги, но суть остается прежней - нести по почте вести людям”.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16004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тобы отправить письмо по почте, требовалось написать адрес получателя, а так как о конвертах никто не имел ни малейшего представления, то адрес писался на том же листе бумаги, что и само письмо. Для этого письмо складывалось с таким расчетом, чтобы оставалось свободное место для адреса. На маленьком листке этого свободного места не оставалось.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7" grpId="0" animBg="1"/>
      <p:bldP spid="409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44E11-38D6-4B89-9277-E36296C05692}" type="slidenum">
              <a:rPr lang="ru-RU"/>
              <a:pPr/>
              <a:t>11</a:t>
            </a:fld>
            <a:endParaRPr lang="ru-RU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85794"/>
            <a:ext cx="4857752" cy="5340368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80000"/>
              </a:lnSpc>
            </a:pPr>
            <a:r>
              <a:rPr lang="ru-RU" sz="4000" dirty="0" smtClean="0">
                <a:solidFill>
                  <a:schemeClr val="bg1"/>
                </a:solidFill>
              </a:rPr>
              <a:t>В XIX веке рожок  стал символом российской почты, его изображения появились на почтовом флаге, вывесках, печатях, но почтовый рожок и лихая почтовая тройка так и не смогли соединиться на бескрайних российских просторах.</a:t>
            </a:r>
          </a:p>
          <a:p>
            <a:pPr>
              <a:lnSpc>
                <a:spcPct val="80000"/>
              </a:lnSpc>
            </a:pPr>
            <a:endParaRPr lang="ru-RU" sz="1800" dirty="0">
              <a:latin typeface="Century Schoolbook" pitchFamily="18" charset="0"/>
            </a:endParaRPr>
          </a:p>
        </p:txBody>
      </p:sp>
      <p:pic>
        <p:nvPicPr>
          <p:cNvPr id="25605" name="Picture 5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3521" y="571480"/>
            <a:ext cx="4058677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5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Letter"/>
          <p:cNvSpPr>
            <a:spLocks noEditPoints="1" noChangeArrowheads="1"/>
          </p:cNvSpPr>
          <p:nvPr/>
        </p:nvSpPr>
        <p:spPr bwMode="auto">
          <a:xfrm>
            <a:off x="285720" y="5286388"/>
            <a:ext cx="8643998" cy="157161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5304 w 21600"/>
              <a:gd name="T17" fmla="*/ 9216 h 21600"/>
              <a:gd name="T18" fmla="*/ 17504 w 21600"/>
              <a:gd name="T19" fmla="*/ 1837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4" y="0"/>
                </a:moveTo>
                <a:lnTo>
                  <a:pt x="21600" y="0"/>
                </a:lnTo>
                <a:lnTo>
                  <a:pt x="21600" y="21628"/>
                </a:lnTo>
                <a:lnTo>
                  <a:pt x="14" y="21628"/>
                </a:lnTo>
                <a:lnTo>
                  <a:pt x="14" y="0"/>
                </a:lnTo>
                <a:close/>
              </a:path>
              <a:path w="21600" h="21600" extrusionOk="0">
                <a:moveTo>
                  <a:pt x="18476" y="2035"/>
                </a:moveTo>
                <a:lnTo>
                  <a:pt x="20539" y="2035"/>
                </a:lnTo>
                <a:lnTo>
                  <a:pt x="20539" y="6559"/>
                </a:lnTo>
                <a:lnTo>
                  <a:pt x="18476" y="6559"/>
                </a:lnTo>
                <a:lnTo>
                  <a:pt x="18476" y="2035"/>
                </a:lnTo>
                <a:close/>
              </a:path>
              <a:path w="21600" h="21600" extrusionOk="0">
                <a:moveTo>
                  <a:pt x="884" y="2092"/>
                </a:moveTo>
                <a:lnTo>
                  <a:pt x="7425" y="2092"/>
                </a:lnTo>
                <a:lnTo>
                  <a:pt x="7425" y="2770"/>
                </a:lnTo>
                <a:lnTo>
                  <a:pt x="884" y="2770"/>
                </a:lnTo>
                <a:lnTo>
                  <a:pt x="884" y="2092"/>
                </a:lnTo>
                <a:close/>
              </a:path>
              <a:path w="21600" h="21600" extrusionOk="0">
                <a:moveTo>
                  <a:pt x="884" y="3109"/>
                </a:moveTo>
                <a:lnTo>
                  <a:pt x="7425" y="3109"/>
                </a:lnTo>
                <a:lnTo>
                  <a:pt x="7425" y="3788"/>
                </a:lnTo>
                <a:lnTo>
                  <a:pt x="884" y="3788"/>
                </a:lnTo>
                <a:lnTo>
                  <a:pt x="884" y="3109"/>
                </a:lnTo>
                <a:close/>
              </a:path>
              <a:path w="21600" h="21600" extrusionOk="0">
                <a:moveTo>
                  <a:pt x="884" y="4127"/>
                </a:moveTo>
                <a:lnTo>
                  <a:pt x="7425" y="4127"/>
                </a:lnTo>
                <a:lnTo>
                  <a:pt x="7425" y="4806"/>
                </a:lnTo>
                <a:lnTo>
                  <a:pt x="884" y="4806"/>
                </a:lnTo>
                <a:lnTo>
                  <a:pt x="884" y="4127"/>
                </a:lnTo>
                <a:close/>
              </a:path>
              <a:path w="21600" h="21600" extrusionOk="0">
                <a:moveTo>
                  <a:pt x="5127" y="5145"/>
                </a:moveTo>
                <a:lnTo>
                  <a:pt x="7425" y="5145"/>
                </a:lnTo>
                <a:lnTo>
                  <a:pt x="7425" y="5824"/>
                </a:lnTo>
                <a:lnTo>
                  <a:pt x="5127" y="5824"/>
                </a:lnTo>
                <a:lnTo>
                  <a:pt x="5127" y="5145"/>
                </a:ln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i-main-pic" descr="Картинка 20 из 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5572140"/>
            <a:ext cx="9144000" cy="120032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Почтовый ящик был придуман моряками в XVI веке. Направляясь из Европы в Индию, морские путешественники оставляли письма в большом каменном ящике на мысе Доброй Надежды, а возвращавшиеся корабли забирали послания в Европу. Подобная связь действовала в течение нескольких столетий.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i-main-pic" descr="Картинка 73 из 50736"/>
          <p:cNvPicPr>
            <a:picLocks noChangeAspect="1" noChangeArrowheads="1"/>
          </p:cNvPicPr>
          <p:nvPr/>
        </p:nvPicPr>
        <p:blipFill>
          <a:blip r:embed="rId3" cstate="print"/>
          <a:srcRect l="4487" t="8393" r="17365" b="13965"/>
          <a:stretch>
            <a:fillRect/>
          </a:stretch>
        </p:blipFill>
        <p:spPr bwMode="auto">
          <a:xfrm>
            <a:off x="6500826" y="214289"/>
            <a:ext cx="2357454" cy="32305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0" y="5715016"/>
            <a:ext cx="9144000" cy="785818"/>
          </a:xfrm>
          <a:prstGeom prst="rect">
            <a:avLst/>
          </a:prstGeom>
          <a:gradFill rotWithShape="1">
            <a:gsLst>
              <a:gs pos="0">
                <a:srgbClr val="CC99FF"/>
              </a:gs>
              <a:gs pos="50000">
                <a:schemeClr val="bg1"/>
              </a:gs>
              <a:gs pos="100000">
                <a:srgbClr val="CC99FF"/>
              </a:gs>
            </a:gsLst>
            <a:lin ang="5400000" scaled="1"/>
          </a:gradFill>
          <a:ln w="38100" algn="ctr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entury Schoolbook" pitchFamily="18" charset="0"/>
              </a:rPr>
              <a:t> </a:t>
            </a:r>
            <a:endParaRPr lang="ru-RU" sz="2400" b="1" dirty="0">
              <a:solidFill>
                <a:schemeClr val="tx2"/>
              </a:solidFill>
              <a:latin typeface="Century Schoolbook" pitchFamily="18" charset="0"/>
            </a:endParaRPr>
          </a:p>
          <a:p>
            <a:pPr algn="ctr"/>
            <a:endParaRPr lang="ru-RU" sz="2400" b="1" dirty="0">
              <a:solidFill>
                <a:schemeClr val="tx2"/>
              </a:solidFill>
              <a:latin typeface="Century Schoolbook" pitchFamily="18" charset="0"/>
            </a:endParaRPr>
          </a:p>
        </p:txBody>
      </p:sp>
      <p:sp>
        <p:nvSpPr>
          <p:cNvPr id="1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285984" y="214290"/>
            <a:ext cx="6429420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3600" b="1" i="1" dirty="0">
                <a:solidFill>
                  <a:srgbClr val="800080"/>
                </a:solidFill>
                <a:latin typeface="Century Schoolbook" pitchFamily="18" charset="0"/>
              </a:rPr>
              <a:t>Откуда пришло к нам </a:t>
            </a:r>
          </a:p>
          <a:p>
            <a:pPr algn="ctr"/>
            <a:r>
              <a:rPr lang="ru-RU" sz="3600" b="1" i="1" dirty="0">
                <a:solidFill>
                  <a:srgbClr val="800080"/>
                </a:solidFill>
                <a:latin typeface="Century Schoolbook" pitchFamily="18" charset="0"/>
              </a:rPr>
              <a:t>слово «почта»?</a:t>
            </a:r>
          </a:p>
        </p:txBody>
      </p:sp>
      <p:pic>
        <p:nvPicPr>
          <p:cNvPr id="14339" name="Picture 3" descr="1195794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3194317" cy="4242039"/>
          </a:xfrm>
          <a:prstGeom prst="rect">
            <a:avLst/>
          </a:prstGeom>
          <a:noFill/>
          <a:ln w="57150" cmpd="thinThick">
            <a:solidFill>
              <a:srgbClr val="800080"/>
            </a:solidFill>
            <a:miter lim="800000"/>
            <a:headEnd/>
            <a:tailEnd/>
          </a:ln>
        </p:spPr>
      </p:pic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724400" y="2057400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838200" y="2362200"/>
            <a:ext cx="266700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4400">
              <a:solidFill>
                <a:schemeClr val="tx2"/>
              </a:solidFill>
            </a:endParaRP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3428992" y="1981200"/>
            <a:ext cx="5429288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400" dirty="0">
                <a:solidFill>
                  <a:schemeClr val="tx2"/>
                </a:solidFill>
                <a:latin typeface="Century Schoolbook" pitchFamily="18" charset="0"/>
              </a:rPr>
              <a:t>   </a:t>
            </a:r>
            <a:r>
              <a:rPr lang="ru-RU" sz="2400" dirty="0">
                <a:solidFill>
                  <a:schemeClr val="bg1"/>
                </a:solidFill>
                <a:latin typeface="Century Schoolbook" pitchFamily="18" charset="0"/>
              </a:rPr>
              <a:t>Большой вклад в развитие русской почты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Century Schoolbook" pitchFamily="18" charset="0"/>
              </a:rPr>
              <a:t>          внёс </a:t>
            </a:r>
            <a:r>
              <a:rPr lang="ru-RU" sz="2400" dirty="0">
                <a:solidFill>
                  <a:schemeClr val="bg1"/>
                </a:solidFill>
                <a:latin typeface="Century Schoolbook" pitchFamily="18" charset="0"/>
              </a:rPr>
              <a:t>государственный деятель </a:t>
            </a:r>
          </a:p>
          <a:p>
            <a:r>
              <a:rPr lang="ru-RU" sz="2800" b="1" dirty="0" smtClean="0">
                <a:solidFill>
                  <a:srgbClr val="0000FF"/>
                </a:solidFill>
                <a:latin typeface="Century Schoolbook" pitchFamily="18" charset="0"/>
              </a:rPr>
              <a:t>      </a:t>
            </a:r>
            <a:r>
              <a:rPr lang="ru-RU" sz="2800" b="1" dirty="0" err="1" smtClean="0">
                <a:solidFill>
                  <a:srgbClr val="0000FF"/>
                </a:solidFill>
                <a:latin typeface="Century Schoolbook" pitchFamily="18" charset="0"/>
              </a:rPr>
              <a:t>А.Л.Ордын-Нащёкин</a:t>
            </a:r>
            <a:endParaRPr lang="ru-RU" sz="2800" b="1" dirty="0">
              <a:solidFill>
                <a:srgbClr val="0000FF"/>
              </a:solidFill>
              <a:latin typeface="Century Schoolbook" pitchFamily="18" charset="0"/>
            </a:endParaRP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4071934" y="3352800"/>
            <a:ext cx="3714776" cy="914400"/>
          </a:xfrm>
          <a:prstGeom prst="rect">
            <a:avLst/>
          </a:prstGeom>
          <a:gradFill rotWithShape="1">
            <a:gsLst>
              <a:gs pos="0">
                <a:srgbClr val="CC99FF"/>
              </a:gs>
              <a:gs pos="50000">
                <a:schemeClr val="bg1"/>
              </a:gs>
              <a:gs pos="100000">
                <a:srgbClr val="CC99FF"/>
              </a:gs>
            </a:gsLst>
            <a:lin ang="5400000" scaled="1"/>
          </a:gradFill>
          <a:ln w="38100" algn="ctr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Century Schoolbook" pitchFamily="18" charset="0"/>
              </a:rPr>
              <a:t>Создал </a:t>
            </a:r>
            <a:r>
              <a:rPr lang="ru-RU" sz="2400" b="1" dirty="0" smtClean="0">
                <a:solidFill>
                  <a:srgbClr val="0000CC"/>
                </a:solidFill>
                <a:latin typeface="Century Schoolbook" pitchFamily="18" charset="0"/>
              </a:rPr>
              <a:t> регулярную </a:t>
            </a:r>
            <a:endParaRPr lang="ru-RU" sz="2400" b="1" dirty="0">
              <a:solidFill>
                <a:srgbClr val="0000CC"/>
              </a:solidFill>
              <a:latin typeface="Century Schoolbook" pitchFamily="18" charset="0"/>
            </a:endParaRPr>
          </a:p>
          <a:p>
            <a:pPr algn="ctr"/>
            <a:r>
              <a:rPr lang="ru-RU" sz="2400" b="1" dirty="0">
                <a:solidFill>
                  <a:srgbClr val="0000CC"/>
                </a:solidFill>
                <a:latin typeface="Century Schoolbook" pitchFamily="18" charset="0"/>
              </a:rPr>
              <a:t>почтовую гоньбу</a:t>
            </a: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4071934" y="4572008"/>
            <a:ext cx="3786214" cy="928694"/>
          </a:xfrm>
          <a:prstGeom prst="rect">
            <a:avLst/>
          </a:prstGeom>
          <a:gradFill rotWithShape="1">
            <a:gsLst>
              <a:gs pos="0">
                <a:srgbClr val="CC99FF"/>
              </a:gs>
              <a:gs pos="50000">
                <a:schemeClr val="bg1"/>
              </a:gs>
              <a:gs pos="100000">
                <a:srgbClr val="CC99FF"/>
              </a:gs>
            </a:gsLst>
            <a:lin ang="5400000" scaled="1"/>
          </a:gradFill>
          <a:ln w="38100" algn="ctr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rgbClr val="0000CC"/>
                </a:solidFill>
                <a:latin typeface="Century Schoolbook" pitchFamily="18" charset="0"/>
              </a:rPr>
              <a:t>Создал почтовую связь</a:t>
            </a:r>
          </a:p>
          <a:p>
            <a:pPr algn="ctr"/>
            <a:r>
              <a:rPr lang="ru-RU" sz="2000" b="1" dirty="0">
                <a:solidFill>
                  <a:srgbClr val="0000CC"/>
                </a:solidFill>
                <a:latin typeface="Century Schoolbook" pitchFamily="18" charset="0"/>
              </a:rPr>
              <a:t>с зарубежными странами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5643578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Verdana" pitchFamily="34" charset="0"/>
                <a:ea typeface="Times New Roman" pitchFamily="18" charset="0"/>
              </a:rPr>
              <a:t>Сегодня Почта России – это огромный производственный комплекс, оборудованный для быстрой и качественной доставки писем и других видов гражданской пересылки.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/>
      <p:bldP spid="14351" grpId="0" animBg="1"/>
      <p:bldP spid="14352" grpId="0" animBg="1"/>
      <p:bldP spid="51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Program Files\Microsoft Office\MEDIA\OFFICE12\Lines\BD21318_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1"/>
            <a:ext cx="8501122" cy="71438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026" name="i-main-pic" descr="Картинка 94 из 1338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2984"/>
            <a:ext cx="3428968" cy="38099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7" name="i-main-pic" descr="Картинка 71 из 13389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5267" y="1000108"/>
            <a:ext cx="3954451" cy="33583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i-main-pic" descr="Картинка 89 из 13389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3643314"/>
            <a:ext cx="4172167" cy="2974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85720" y="285729"/>
            <a:ext cx="8858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Художники создавали  картины, где изображали людей, пишущих письма.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Выгнутая вправо стрелка 14"/>
          <p:cNvSpPr/>
          <p:nvPr/>
        </p:nvSpPr>
        <p:spPr>
          <a:xfrm>
            <a:off x="7072330" y="571480"/>
            <a:ext cx="1803090" cy="2714644"/>
          </a:xfrm>
          <a:prstGeom prst="curvedLeftArrow">
            <a:avLst>
              <a:gd name="adj1" fmla="val 25000"/>
              <a:gd name="adj2" fmla="val 50000"/>
              <a:gd name="adj3" fmla="val 29167"/>
            </a:avLst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214282" y="428604"/>
            <a:ext cx="1857356" cy="2786082"/>
          </a:xfrm>
          <a:prstGeom prst="curvedRightArrow">
            <a:avLst>
              <a:gd name="adj1" fmla="val 21703"/>
              <a:gd name="adj2" fmla="val 50000"/>
              <a:gd name="adj3" fmla="val 27940"/>
            </a:avLst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928662" y="0"/>
            <a:ext cx="7643866" cy="1357298"/>
          </a:xfrm>
          <a:prstGeom prst="horizontalScroll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i-main-pic" descr="Картинка 128 из 82131"/>
          <p:cNvPicPr>
            <a:picLocks noChangeAspect="1" noChangeArrowheads="1"/>
          </p:cNvPicPr>
          <p:nvPr/>
        </p:nvPicPr>
        <p:blipFill>
          <a:blip r:embed="rId2" cstate="print"/>
          <a:srcRect l="2703" t="1932"/>
          <a:stretch>
            <a:fillRect/>
          </a:stretch>
        </p:blipFill>
        <p:spPr bwMode="auto">
          <a:xfrm>
            <a:off x="6215074" y="3571876"/>
            <a:ext cx="2571768" cy="2809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429388" y="6492875"/>
            <a:ext cx="2133600" cy="365125"/>
          </a:xfrm>
        </p:spPr>
        <p:txBody>
          <a:bodyPr/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sz="4000" b="1" dirty="0">
                <a:solidFill>
                  <a:srgbClr val="000099"/>
                </a:solidFill>
                <a:latin typeface="Century Schoolbook" pitchFamily="18" charset="0"/>
              </a:rPr>
              <a:t>Для чего нужны письма?</a:t>
            </a:r>
          </a:p>
        </p:txBody>
      </p:sp>
      <p:pic>
        <p:nvPicPr>
          <p:cNvPr id="22532" name="Picture 4" descr="j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14752"/>
            <a:ext cx="3286148" cy="2927372"/>
          </a:xfrm>
          <a:prstGeom prst="rect">
            <a:avLst/>
          </a:prstGeom>
          <a:noFill/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785786" y="3068638"/>
            <a:ext cx="321471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Century Schoolbook" pitchFamily="18" charset="0"/>
              </a:rPr>
              <a:t>        Для </a:t>
            </a:r>
            <a:r>
              <a:rPr lang="ru-RU" sz="2400" b="1" i="1" dirty="0">
                <a:latin typeface="Century Schoolbook" pitchFamily="18" charset="0"/>
              </a:rPr>
              <a:t>общения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357818" y="2786058"/>
            <a:ext cx="274319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i="1">
                <a:latin typeface="Century Schoolbook" pitchFamily="18" charset="0"/>
              </a:rPr>
              <a:t>Письменные</a:t>
            </a:r>
          </a:p>
          <a:p>
            <a:r>
              <a:rPr lang="ru-RU" sz="2400" b="1" i="1">
                <a:latin typeface="Century Schoolbook" pitchFamily="18" charset="0"/>
              </a:rPr>
              <a:t>исторические</a:t>
            </a:r>
          </a:p>
          <a:p>
            <a:r>
              <a:rPr lang="ru-RU" sz="2400" b="1" i="1">
                <a:latin typeface="Century Schoolbook" pitchFamily="18" charset="0"/>
              </a:rPr>
              <a:t>источники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857224" y="2071678"/>
            <a:ext cx="8001056" cy="405448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027" name="i-main-pic" descr="Картинка 180 из 50736"/>
          <p:cNvPicPr>
            <a:picLocks noChangeAspect="1" noChangeArrowheads="1"/>
          </p:cNvPicPr>
          <p:nvPr/>
        </p:nvPicPr>
        <p:blipFill>
          <a:blip r:embed="rId4" cstate="print"/>
          <a:srcRect l="7852" t="9374" r="9686" b="10000"/>
          <a:stretch>
            <a:fillRect/>
          </a:stretch>
        </p:blipFill>
        <p:spPr bwMode="auto">
          <a:xfrm>
            <a:off x="3357555" y="1214422"/>
            <a:ext cx="195374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4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225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16</a:t>
            </a:r>
            <a:endParaRPr lang="ru-RU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10" name="Picture 6" descr="63e7d8b1be00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 rot="20877404">
            <a:off x="2730088" y="2925896"/>
            <a:ext cx="3157971" cy="3157971"/>
          </a:xfrm>
          <a:noFill/>
          <a:ln/>
        </p:spPr>
      </p:pic>
      <p:pic>
        <p:nvPicPr>
          <p:cNvPr id="21513" name="Picture 9" descr="63e7d8b1be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40602">
            <a:off x="184510" y="3243789"/>
            <a:ext cx="2760334" cy="2760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10" descr="63e7d8b1be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772004">
            <a:off x="5587915" y="2830656"/>
            <a:ext cx="3271152" cy="3271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5" name="Line 11"/>
          <p:cNvSpPr>
            <a:spLocks noChangeShapeType="1"/>
          </p:cNvSpPr>
          <p:nvPr/>
        </p:nvSpPr>
        <p:spPr bwMode="auto">
          <a:xfrm flipH="1">
            <a:off x="1643042" y="2060575"/>
            <a:ext cx="1920896" cy="1082673"/>
          </a:xfrm>
          <a:prstGeom prst="line">
            <a:avLst/>
          </a:prstGeom>
          <a:noFill/>
          <a:ln w="41275">
            <a:solidFill>
              <a:srgbClr val="0000CC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3851275" y="2060575"/>
            <a:ext cx="576263" cy="1368425"/>
          </a:xfrm>
          <a:prstGeom prst="line">
            <a:avLst/>
          </a:prstGeom>
          <a:noFill/>
          <a:ln w="41275">
            <a:solidFill>
              <a:srgbClr val="0000CC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7" name="Line 13"/>
          <p:cNvSpPr>
            <a:spLocks noChangeShapeType="1"/>
          </p:cNvSpPr>
          <p:nvPr/>
        </p:nvSpPr>
        <p:spPr bwMode="auto">
          <a:xfrm>
            <a:off x="3924300" y="1916113"/>
            <a:ext cx="3384550" cy="1441450"/>
          </a:xfrm>
          <a:prstGeom prst="line">
            <a:avLst/>
          </a:prstGeom>
          <a:noFill/>
          <a:ln w="41275">
            <a:solidFill>
              <a:srgbClr val="0000CC"/>
            </a:solidFill>
            <a:round/>
            <a:headEnd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971550" y="4365625"/>
            <a:ext cx="161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Century Schoolbook" pitchFamily="18" charset="0"/>
              </a:rPr>
              <a:t>Деловые</a:t>
            </a:r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3635375" y="4365625"/>
            <a:ext cx="2136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b="1">
                <a:latin typeface="Century Schoolbook" pitchFamily="18" charset="0"/>
              </a:rPr>
              <a:t>Официальные</a:t>
            </a: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6858015" y="3714752"/>
            <a:ext cx="14287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b="1" dirty="0">
                <a:latin typeface="Century Schoolbook" pitchFamily="18" charset="0"/>
              </a:rPr>
              <a:t>Личные</a:t>
            </a:r>
          </a:p>
        </p:txBody>
      </p:sp>
      <p:sp>
        <p:nvSpPr>
          <p:cNvPr id="21521" name="Text Box 17"/>
          <p:cNvSpPr txBox="1">
            <a:spLocks noChangeArrowheads="1"/>
          </p:cNvSpPr>
          <p:nvPr/>
        </p:nvSpPr>
        <p:spPr bwMode="auto">
          <a:xfrm>
            <a:off x="357158" y="0"/>
            <a:ext cx="85725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latin typeface="Century Schoolbook" pitchFamily="18" charset="0"/>
              </a:rPr>
              <a:t>         Какие              бывают </a:t>
            </a:r>
            <a:r>
              <a:rPr lang="ru-RU" sz="4000" b="1" i="1" dirty="0">
                <a:latin typeface="Century Schoolbook" pitchFamily="18" charset="0"/>
              </a:rPr>
              <a:t>письма?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143636" y="4143380"/>
            <a:ext cx="271464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письмо-рассказ,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письмо-поздравление,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письмо-просьба,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благодарственное письмо.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7" name="Picture 7" descr="клипарт почтальон Печкин и кот Матроски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0"/>
            <a:ext cx="2928958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5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 animBg="1"/>
      <p:bldP spid="21516" grpId="0" animBg="1"/>
      <p:bldP spid="215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Выгнутая вверх стрелка 23"/>
          <p:cNvSpPr/>
          <p:nvPr/>
        </p:nvSpPr>
        <p:spPr>
          <a:xfrm>
            <a:off x="3071802" y="5214950"/>
            <a:ext cx="2071702" cy="785818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верх стрелка 18"/>
          <p:cNvSpPr/>
          <p:nvPr/>
        </p:nvSpPr>
        <p:spPr>
          <a:xfrm>
            <a:off x="2928926" y="1714488"/>
            <a:ext cx="1928826" cy="1000132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Выгнутая вверх стрелка 20"/>
          <p:cNvSpPr/>
          <p:nvPr/>
        </p:nvSpPr>
        <p:spPr>
          <a:xfrm>
            <a:off x="4786314" y="1857364"/>
            <a:ext cx="1785950" cy="71438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/>
              <a:t>17</a:t>
            </a:r>
            <a:endParaRPr lang="ru-RU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3600" b="1" i="1">
                <a:solidFill>
                  <a:srgbClr val="000099"/>
                </a:solidFill>
                <a:latin typeface="Century Schoolbook" pitchFamily="18" charset="0"/>
              </a:rPr>
              <a:t>Схема написания письма.</a:t>
            </a:r>
          </a:p>
        </p:txBody>
      </p:sp>
      <p:pic>
        <p:nvPicPr>
          <p:cNvPr id="23556" name="Picture 4" descr="b3e3a5bb6b4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1285860"/>
            <a:ext cx="1265238" cy="1265238"/>
          </a:xfrm>
          <a:noFill/>
          <a:ln/>
        </p:spPr>
      </p:pic>
      <p:pic>
        <p:nvPicPr>
          <p:cNvPr id="23557" name="Picture 5" descr="bird1-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813"/>
            <a:ext cx="1800225" cy="1785937"/>
          </a:xfrm>
          <a:prstGeom prst="rect">
            <a:avLst/>
          </a:prstGeom>
          <a:noFill/>
        </p:spPr>
      </p:pic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-285784" y="2500306"/>
            <a:ext cx="4032250" cy="4105275"/>
          </a:xfrm>
          <a:prstGeom prst="verticalScroll">
            <a:avLst>
              <a:gd name="adj" fmla="val 12500"/>
            </a:avLst>
          </a:prstGeom>
          <a:solidFill>
            <a:srgbClr val="CC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Century Schoolbook" pitchFamily="18" charset="0"/>
              </a:rPr>
              <a:t>Зачин</a:t>
            </a:r>
          </a:p>
          <a:p>
            <a:pPr algn="ctr"/>
            <a:endParaRPr lang="ru-RU" sz="2400" b="1" i="1" dirty="0">
              <a:solidFill>
                <a:srgbClr val="FF0000"/>
              </a:solidFill>
              <a:latin typeface="Century Schoolbook" pitchFamily="18" charset="0"/>
            </a:endParaRPr>
          </a:p>
          <a:p>
            <a:pPr algn="ctr"/>
            <a:endParaRPr lang="ru-RU" dirty="0"/>
          </a:p>
          <a:p>
            <a:pPr algn="ctr"/>
            <a:r>
              <a:rPr lang="ru-RU" sz="2400" b="1" i="1" dirty="0">
                <a:latin typeface="Century Schoolbook" pitchFamily="18" charset="0"/>
              </a:rPr>
              <a:t>Основная часть</a:t>
            </a:r>
          </a:p>
          <a:p>
            <a:pPr algn="ctr"/>
            <a:r>
              <a:rPr lang="ru-RU" sz="2400" b="1" i="1" dirty="0">
                <a:latin typeface="Century Schoolbook" pitchFamily="18" charset="0"/>
              </a:rPr>
              <a:t>(где содержится</a:t>
            </a:r>
          </a:p>
          <a:p>
            <a:pPr algn="ctr"/>
            <a:r>
              <a:rPr lang="ru-RU" sz="2400" b="1" i="1" dirty="0">
                <a:latin typeface="Century Schoolbook" pitchFamily="18" charset="0"/>
              </a:rPr>
              <a:t>информация)</a:t>
            </a:r>
          </a:p>
          <a:p>
            <a:pPr algn="ctr"/>
            <a:endParaRPr lang="ru-RU" sz="2400" b="1" i="1" dirty="0">
              <a:latin typeface="Century Schoolbook" pitchFamily="18" charset="0"/>
            </a:endParaRP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r>
              <a:rPr lang="ru-RU" sz="2400" b="1" i="1" dirty="0">
                <a:solidFill>
                  <a:srgbClr val="660033"/>
                </a:solidFill>
                <a:latin typeface="Century Schoolbook" pitchFamily="18" charset="0"/>
              </a:rPr>
              <a:t>Концовка</a:t>
            </a:r>
          </a:p>
        </p:txBody>
      </p:sp>
      <p:sp>
        <p:nvSpPr>
          <p:cNvPr id="23560" name="AutoShape 8"/>
          <p:cNvSpPr>
            <a:spLocks noChangeArrowheads="1"/>
          </p:cNvSpPr>
          <p:nvPr/>
        </p:nvSpPr>
        <p:spPr bwMode="auto">
          <a:xfrm>
            <a:off x="4000496" y="2571744"/>
            <a:ext cx="1512888" cy="863600"/>
          </a:xfrm>
          <a:prstGeom prst="flowChartPunchedTape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>
                <a:latin typeface="Century Schoolbook" pitchFamily="18" charset="0"/>
              </a:rPr>
              <a:t>Обращение</a:t>
            </a:r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>
            <a:off x="5572132" y="2500306"/>
            <a:ext cx="1500198" cy="936625"/>
          </a:xfrm>
          <a:prstGeom prst="flowChartPunchedTape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>
                <a:latin typeface="Century Schoolbook" pitchFamily="18" charset="0"/>
              </a:rPr>
              <a:t>Приветствие</a:t>
            </a:r>
          </a:p>
        </p:txBody>
      </p:sp>
      <p:sp>
        <p:nvSpPr>
          <p:cNvPr id="23562" name="AutoShape 10"/>
          <p:cNvSpPr>
            <a:spLocks noChangeArrowheads="1"/>
          </p:cNvSpPr>
          <p:nvPr/>
        </p:nvSpPr>
        <p:spPr bwMode="auto">
          <a:xfrm>
            <a:off x="7143768" y="2357430"/>
            <a:ext cx="1655762" cy="1285884"/>
          </a:xfrm>
          <a:prstGeom prst="flowChartPunchedTape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>
                <a:latin typeface="Century Schoolbook" pitchFamily="18" charset="0"/>
              </a:rPr>
              <a:t>Место и </a:t>
            </a:r>
          </a:p>
          <a:p>
            <a:pPr algn="ctr"/>
            <a:r>
              <a:rPr lang="ru-RU" b="1" i="1" dirty="0">
                <a:latin typeface="Century Schoolbook" pitchFamily="18" charset="0"/>
              </a:rPr>
              <a:t>дата </a:t>
            </a:r>
          </a:p>
          <a:p>
            <a:pPr algn="ctr"/>
            <a:r>
              <a:rPr lang="ru-RU" b="1" i="1" dirty="0">
                <a:latin typeface="Century Schoolbook" pitchFamily="18" charset="0"/>
              </a:rPr>
              <a:t>написания</a:t>
            </a:r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5000628" y="3857628"/>
            <a:ext cx="3743325" cy="1223963"/>
          </a:xfrm>
          <a:prstGeom prst="flowChartPunchedTape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i="1" dirty="0">
              <a:latin typeface="Century Schoolbook" pitchFamily="18" charset="0"/>
            </a:endParaRPr>
          </a:p>
          <a:p>
            <a:pPr algn="ctr"/>
            <a:r>
              <a:rPr lang="ru-RU" b="1" i="1" dirty="0" err="1">
                <a:latin typeface="Century Schoolbook" pitchFamily="18" charset="0"/>
              </a:rPr>
              <a:t>Повествование,описание</a:t>
            </a:r>
            <a:r>
              <a:rPr lang="ru-RU" b="1" i="1" dirty="0">
                <a:latin typeface="Century Schoolbook" pitchFamily="18" charset="0"/>
              </a:rPr>
              <a:t>,</a:t>
            </a:r>
          </a:p>
          <a:p>
            <a:pPr algn="ctr"/>
            <a:r>
              <a:rPr lang="ru-RU" b="1" i="1" dirty="0" err="1">
                <a:latin typeface="Century Schoolbook" pitchFamily="18" charset="0"/>
              </a:rPr>
              <a:t>рассуждение,чувства</a:t>
            </a:r>
            <a:endParaRPr lang="ru-RU" b="1" i="1" dirty="0">
              <a:latin typeface="Century Schoolbook" pitchFamily="18" charset="0"/>
            </a:endParaRPr>
          </a:p>
          <a:p>
            <a:pPr algn="ctr"/>
            <a:endParaRPr lang="ru-RU" b="1" i="1" dirty="0">
              <a:latin typeface="Century Schoolbook" pitchFamily="18" charset="0"/>
            </a:endParaRPr>
          </a:p>
        </p:txBody>
      </p:sp>
      <p:sp>
        <p:nvSpPr>
          <p:cNvPr id="23564" name="AutoShape 12"/>
          <p:cNvSpPr>
            <a:spLocks noChangeArrowheads="1"/>
          </p:cNvSpPr>
          <p:nvPr/>
        </p:nvSpPr>
        <p:spPr bwMode="auto">
          <a:xfrm>
            <a:off x="6786578" y="5786454"/>
            <a:ext cx="1584325" cy="647700"/>
          </a:xfrm>
          <a:prstGeom prst="flowChartPunchedTape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>
                <a:latin typeface="Century Schoolbook" pitchFamily="18" charset="0"/>
              </a:rPr>
              <a:t>Подпись</a:t>
            </a:r>
          </a:p>
        </p:txBody>
      </p:sp>
      <p:sp>
        <p:nvSpPr>
          <p:cNvPr id="23566" name="AutoShape 14"/>
          <p:cNvSpPr>
            <a:spLocks noChangeArrowheads="1"/>
          </p:cNvSpPr>
          <p:nvPr/>
        </p:nvSpPr>
        <p:spPr bwMode="auto">
          <a:xfrm>
            <a:off x="4286248" y="5857892"/>
            <a:ext cx="1584325" cy="647700"/>
          </a:xfrm>
          <a:prstGeom prst="flowChartPunchedTape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 dirty="0">
                <a:latin typeface="Century Schoolbook" pitchFamily="18" charset="0"/>
              </a:rPr>
              <a:t>Прощание</a:t>
            </a:r>
          </a:p>
        </p:txBody>
      </p:sp>
      <p:pic>
        <p:nvPicPr>
          <p:cNvPr id="23576" name="Picture 24" descr="s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0"/>
            <a:ext cx="2000232" cy="1733534"/>
          </a:xfrm>
          <a:prstGeom prst="rect">
            <a:avLst/>
          </a:prstGeom>
          <a:noFill/>
        </p:spPr>
      </p:pic>
      <p:sp>
        <p:nvSpPr>
          <p:cNvPr id="22" name="Выгнутая вверх стрелка 21"/>
          <p:cNvSpPr/>
          <p:nvPr/>
        </p:nvSpPr>
        <p:spPr>
          <a:xfrm>
            <a:off x="6572264" y="1714488"/>
            <a:ext cx="1785950" cy="785818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Нашивка 22"/>
          <p:cNvSpPr/>
          <p:nvPr/>
        </p:nvSpPr>
        <p:spPr>
          <a:xfrm>
            <a:off x="3357554" y="3929066"/>
            <a:ext cx="1500198" cy="857256"/>
          </a:xfrm>
          <a:prstGeom prst="chevro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Выгнутая вверх стрелка 24"/>
          <p:cNvSpPr/>
          <p:nvPr/>
        </p:nvSpPr>
        <p:spPr>
          <a:xfrm>
            <a:off x="5429256" y="5143512"/>
            <a:ext cx="1928826" cy="785818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9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10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3" dur="10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1" dur="20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9" grpId="0" animBg="1"/>
      <p:bldP spid="21" grpId="0" animBg="1"/>
      <p:bldP spid="23560" grpId="0" animBg="1"/>
      <p:bldP spid="23561" grpId="0" animBg="1"/>
      <p:bldP spid="23562" grpId="0" animBg="1"/>
      <p:bldP spid="23563" grpId="0" animBg="1"/>
      <p:bldP spid="23564" grpId="0" animBg="1"/>
      <p:bldP spid="23566" grpId="0" animBg="1"/>
      <p:bldP spid="22" grpId="0" animBg="1"/>
      <p:bldP spid="23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7858212" y="1142984"/>
          <a:ext cx="7286676" cy="274320"/>
        </p:xfrm>
        <a:graphic>
          <a:graphicData uri="http://schemas.openxmlformats.org/drawingml/2006/table">
            <a:tbl>
              <a:tblPr/>
              <a:tblGrid>
                <a:gridCol w="3643338"/>
                <a:gridCol w="3643338"/>
              </a:tblGrid>
              <a:tr h="2088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66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66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357167"/>
          <a:ext cx="9144000" cy="6469385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597640"/>
                <a:gridCol w="5546360"/>
              </a:tblGrid>
              <a:tr h="364920"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Возможные части текста письма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                                                  Примеры </a:t>
                      </a:r>
                      <a:endParaRPr lang="ru-RU" dirty="0"/>
                    </a:p>
                  </a:txBody>
                  <a:tcPr/>
                </a:tc>
              </a:tr>
              <a:tr h="1277313"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Обращение. Начальная фраза о состоянии переписки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Мои дорогие мама и папа! 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Получил(а) твое письмо…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Давно не было письма…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Получил(а) твое (ваше) письмо, сразу не ответил(а), потому что… </a:t>
                      </a:r>
                      <a:endParaRPr lang="ru-RU" sz="1600" dirty="0"/>
                    </a:p>
                  </a:txBody>
                  <a:tcPr/>
                </a:tc>
              </a:tr>
              <a:tr h="843235"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Раскрывается основное содержание письма, сообщается о новостях.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Опишу Вам, как идет жизнь дома или в школе…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Я хочу рассказать Вам (тебе)…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У меня много новостей, расскажу обо всем по порядку… </a:t>
                      </a:r>
                      <a:endParaRPr lang="ru-RU" sz="1600" dirty="0"/>
                    </a:p>
                  </a:txBody>
                  <a:tcPr/>
                </a:tc>
              </a:tr>
              <a:tr h="843235"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Вопросы к адресату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Как вы живете? 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Как ваше здоровье?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Какие у вас новости? </a:t>
                      </a:r>
                      <a:endParaRPr lang="ru-RU" sz="1600" dirty="0"/>
                    </a:p>
                  </a:txBody>
                  <a:tcPr/>
                </a:tc>
              </a:tr>
              <a:tr h="505284"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Благодарность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kern="1200" dirty="0" smtClean="0"/>
                        <a:t>Спасибо за внимание…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Спасибо за то, что положили мне теплые вещи… </a:t>
                      </a:r>
                      <a:endParaRPr lang="ru-RU" sz="1600" dirty="0">
                        <a:solidFill>
                          <a:srgbClr val="CCCCCC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821069"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Просьба писать письма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Я прошу Вас (тебя) писать мне… (ответить мне на письмо)…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Жду ответа. </a:t>
                      </a:r>
                      <a:endParaRPr lang="ru-RU" sz="1600" dirty="0"/>
                    </a:p>
                  </a:txBody>
                  <a:tcPr/>
                </a:tc>
              </a:tr>
              <a:tr h="843235"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Приветствие. Прощание.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Передайте большой привет…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До свидания…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До скорой встречи…</a:t>
                      </a:r>
                      <a:endParaRPr lang="ru-RU" sz="1600" dirty="0"/>
                    </a:p>
                  </a:txBody>
                  <a:tcPr/>
                </a:tc>
              </a:tr>
              <a:tr h="936927"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Концовка и подпись. Дата и место написания, если их нет в начале письма.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/>
                        <a:t>Крепко целую…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Любящая (Ий) вас…</a:t>
                      </a:r>
                      <a:br>
                        <a:rPr lang="ru-RU" sz="1600" kern="1200" dirty="0" smtClean="0"/>
                      </a:br>
                      <a:r>
                        <a:rPr lang="ru-RU" sz="1600" kern="1200" dirty="0" smtClean="0"/>
                        <a:t>6 сентября 2010 года. 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0"/>
            <a:ext cx="8358246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Речевые штампы, используемые в письмах родным и близким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54D8C-15A8-4226-AB23-AD412BE66CF2}" type="slidenum">
              <a:rPr lang="ru-RU"/>
              <a:pPr/>
              <a:t>19</a:t>
            </a:fld>
            <a:endParaRPr lang="ru-RU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14282" y="1928802"/>
            <a:ext cx="8686800" cy="41148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33CC"/>
            </a:solidFill>
            <a:miter lim="800000"/>
            <a:headEnd/>
            <a:tailEnd/>
          </a:ln>
          <a:effectLst>
            <a:outerShdw dist="107763" dir="135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1143000" y="2362200"/>
            <a:ext cx="28194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1143000" y="2667000"/>
            <a:ext cx="28194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57200" y="2209800"/>
            <a:ext cx="6858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b="1" i="1">
                <a:solidFill>
                  <a:srgbClr val="0033CC"/>
                </a:solidFill>
                <a:latin typeface="Times New Roman" pitchFamily="18" charset="0"/>
              </a:rPr>
              <a:t>От кого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533400" y="2514600"/>
            <a:ext cx="6096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b="1" i="1">
                <a:solidFill>
                  <a:srgbClr val="0033CC"/>
                </a:solidFill>
                <a:latin typeface="Times New Roman" pitchFamily="18" charset="0"/>
              </a:rPr>
              <a:t>Откуда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2209800" y="2971800"/>
            <a:ext cx="17526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000" b="1" i="1">
                <a:solidFill>
                  <a:srgbClr val="0033CC"/>
                </a:solidFill>
                <a:latin typeface="Times New Roman" pitchFamily="18" charset="0"/>
              </a:rPr>
              <a:t>Индекс  места  отправления</a:t>
            </a:r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533400" y="2971800"/>
            <a:ext cx="34290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2209800" y="2971800"/>
            <a:ext cx="1752600" cy="533400"/>
          </a:xfrm>
          <a:prstGeom prst="rect">
            <a:avLst/>
          </a:prstGeom>
          <a:noFill/>
          <a:ln w="19050" algn="ctr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4648200" y="3733800"/>
            <a:ext cx="9144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b="1" i="1">
                <a:solidFill>
                  <a:srgbClr val="0033CC"/>
                </a:solidFill>
                <a:latin typeface="Times New Roman" pitchFamily="18" charset="0"/>
              </a:rPr>
              <a:t>Кому</a:t>
            </a:r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5334000" y="3886200"/>
            <a:ext cx="32766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4953000" y="4191000"/>
            <a:ext cx="36576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4724400" y="4343400"/>
            <a:ext cx="762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200" b="1" i="1">
                <a:solidFill>
                  <a:srgbClr val="0033CC"/>
                </a:solidFill>
                <a:latin typeface="Times New Roman" pitchFamily="18" charset="0"/>
              </a:rPr>
              <a:t>Куда</a:t>
            </a:r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5334000" y="4495800"/>
            <a:ext cx="32766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>
            <a:off x="4953000" y="4800600"/>
            <a:ext cx="36576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4953000" y="5105400"/>
            <a:ext cx="36576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4953000" y="5410200"/>
            <a:ext cx="3657600" cy="0"/>
          </a:xfrm>
          <a:prstGeom prst="line">
            <a:avLst/>
          </a:prstGeom>
          <a:noFill/>
          <a:ln w="19050">
            <a:solidFill>
              <a:srgbClr val="0033CC"/>
            </a:solidFill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4953000" y="5410200"/>
            <a:ext cx="1752600" cy="381000"/>
          </a:xfrm>
          <a:prstGeom prst="rect">
            <a:avLst/>
          </a:prstGeom>
          <a:noFill/>
          <a:ln w="19050" algn="ctr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7" name="Rectangle 19"/>
          <p:cNvSpPr>
            <a:spLocks noChangeArrowheads="1"/>
          </p:cNvSpPr>
          <p:nvPr/>
        </p:nvSpPr>
        <p:spPr bwMode="auto">
          <a:xfrm>
            <a:off x="4953000" y="5257800"/>
            <a:ext cx="17526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000" b="1" i="1">
                <a:solidFill>
                  <a:srgbClr val="0033CC"/>
                </a:solidFill>
                <a:latin typeface="Times New Roman" pitchFamily="18" charset="0"/>
              </a:rPr>
              <a:t>Индекс  места  назначения</a:t>
            </a:r>
          </a:p>
        </p:txBody>
      </p:sp>
      <p:pic>
        <p:nvPicPr>
          <p:cNvPr id="27672" name="Picture 24" descr="марка 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209800"/>
            <a:ext cx="1162050" cy="898525"/>
          </a:xfrm>
          <a:prstGeom prst="rect">
            <a:avLst/>
          </a:prstGeom>
          <a:noFill/>
        </p:spPr>
      </p:pic>
      <p:sp>
        <p:nvSpPr>
          <p:cNvPr id="27673" name="Rectangle 25"/>
          <p:cNvSpPr>
            <a:spLocks noChangeArrowheads="1"/>
          </p:cNvSpPr>
          <p:nvPr/>
        </p:nvSpPr>
        <p:spPr bwMode="auto">
          <a:xfrm>
            <a:off x="1143000" y="2133600"/>
            <a:ext cx="28194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sz="1400">
              <a:solidFill>
                <a:schemeClr val="tx2"/>
              </a:solidFill>
            </a:endParaRPr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1143000" y="2209800"/>
            <a:ext cx="2667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ru-RU" sz="1400" b="1" dirty="0" err="1" smtClean="0"/>
              <a:t>Костючек</a:t>
            </a:r>
            <a:r>
              <a:rPr lang="ru-RU" sz="1400" b="1" dirty="0" smtClean="0"/>
              <a:t> Романа</a:t>
            </a:r>
            <a:endParaRPr lang="ru-RU" sz="1400" b="1" dirty="0"/>
          </a:p>
        </p:txBody>
      </p:sp>
      <p:sp>
        <p:nvSpPr>
          <p:cNvPr id="27675" name="Rectangle 27"/>
          <p:cNvSpPr>
            <a:spLocks noChangeArrowheads="1"/>
          </p:cNvSpPr>
          <p:nvPr/>
        </p:nvSpPr>
        <p:spPr bwMode="auto">
          <a:xfrm>
            <a:off x="1143000" y="2438400"/>
            <a:ext cx="28194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sz="1400">
              <a:solidFill>
                <a:schemeClr val="tx2"/>
              </a:solidFill>
            </a:endParaRPr>
          </a:p>
        </p:txBody>
      </p:sp>
      <p:sp>
        <p:nvSpPr>
          <p:cNvPr id="27676" name="Rectangle 28"/>
          <p:cNvSpPr>
            <a:spLocks noChangeArrowheads="1"/>
          </p:cNvSpPr>
          <p:nvPr/>
        </p:nvSpPr>
        <p:spPr bwMode="auto">
          <a:xfrm>
            <a:off x="1143000" y="2438400"/>
            <a:ext cx="28194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endParaRPr lang="ru-RU" sz="1400">
              <a:solidFill>
                <a:schemeClr val="tx2"/>
              </a:solidFill>
            </a:endParaRPr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1066800" y="2514600"/>
            <a:ext cx="26670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ru-RU" sz="1400" b="1" dirty="0"/>
              <a:t>ул. </a:t>
            </a:r>
            <a:r>
              <a:rPr lang="ru-RU" sz="1400" b="1" dirty="0" smtClean="0"/>
              <a:t>Набережная, </a:t>
            </a:r>
            <a:r>
              <a:rPr lang="ru-RU" sz="1400" b="1" dirty="0"/>
              <a:t>д. </a:t>
            </a:r>
            <a:r>
              <a:rPr lang="ru-RU" sz="1400" b="1" dirty="0" smtClean="0"/>
              <a:t> 7</a:t>
            </a:r>
            <a:endParaRPr lang="ru-RU" sz="1400" b="1" dirty="0"/>
          </a:p>
        </p:txBody>
      </p:sp>
      <p:sp>
        <p:nvSpPr>
          <p:cNvPr id="27679" name="Rectangle 31"/>
          <p:cNvSpPr>
            <a:spLocks noChangeArrowheads="1"/>
          </p:cNvSpPr>
          <p:nvPr/>
        </p:nvSpPr>
        <p:spPr bwMode="auto">
          <a:xfrm>
            <a:off x="5029200" y="5486400"/>
            <a:ext cx="16764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>
                <a:solidFill>
                  <a:schemeClr val="tx2"/>
                </a:solidFill>
              </a:rPr>
              <a:t>3 5 3 00 0</a:t>
            </a:r>
          </a:p>
        </p:txBody>
      </p:sp>
      <p:sp>
        <p:nvSpPr>
          <p:cNvPr id="27680" name="Rectangle 32"/>
          <p:cNvSpPr>
            <a:spLocks noChangeArrowheads="1"/>
          </p:cNvSpPr>
          <p:nvPr/>
        </p:nvSpPr>
        <p:spPr bwMode="auto">
          <a:xfrm>
            <a:off x="5334000" y="3733800"/>
            <a:ext cx="32766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ru-RU" sz="1400">
                <a:solidFill>
                  <a:schemeClr val="tx2"/>
                </a:solidFill>
              </a:rPr>
              <a:t>Отдел по связям с общественностью</a:t>
            </a:r>
          </a:p>
        </p:txBody>
      </p:sp>
      <p:sp>
        <p:nvSpPr>
          <p:cNvPr id="27681" name="Rectangle 33"/>
          <p:cNvSpPr>
            <a:spLocks noChangeArrowheads="1"/>
          </p:cNvSpPr>
          <p:nvPr/>
        </p:nvSpPr>
        <p:spPr bwMode="auto">
          <a:xfrm>
            <a:off x="4859338" y="4005263"/>
            <a:ext cx="32766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ru-RU" sz="1400">
                <a:solidFill>
                  <a:schemeClr val="tx2"/>
                </a:solidFill>
              </a:rPr>
              <a:t>Международный конкурс«Лучший урок письма»</a:t>
            </a:r>
          </a:p>
        </p:txBody>
      </p:sp>
      <p:sp>
        <p:nvSpPr>
          <p:cNvPr id="27682" name="Rectangle 34"/>
          <p:cNvSpPr>
            <a:spLocks noChangeArrowheads="1"/>
          </p:cNvSpPr>
          <p:nvPr/>
        </p:nvSpPr>
        <p:spPr bwMode="auto">
          <a:xfrm>
            <a:off x="5334000" y="4343400"/>
            <a:ext cx="32766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ru-RU" sz="1400">
                <a:solidFill>
                  <a:schemeClr val="tx2"/>
                </a:solidFill>
              </a:rPr>
              <a:t>г. Краснодар</a:t>
            </a:r>
          </a:p>
        </p:txBody>
      </p:sp>
      <p:sp>
        <p:nvSpPr>
          <p:cNvPr id="27683" name="Rectangle 35"/>
          <p:cNvSpPr>
            <a:spLocks noChangeArrowheads="1"/>
          </p:cNvSpPr>
          <p:nvPr/>
        </p:nvSpPr>
        <p:spPr bwMode="auto">
          <a:xfrm>
            <a:off x="5334000" y="4648200"/>
            <a:ext cx="3276600" cy="152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ru-RU" sz="1400">
                <a:solidFill>
                  <a:schemeClr val="tx2"/>
                </a:solidFill>
              </a:rPr>
              <a:t>Ул.Карасунская, 68</a:t>
            </a:r>
          </a:p>
        </p:txBody>
      </p:sp>
      <p:sp>
        <p:nvSpPr>
          <p:cNvPr id="27684" name="Rectangle 36"/>
          <p:cNvSpPr>
            <a:spLocks noChangeArrowheads="1"/>
          </p:cNvSpPr>
          <p:nvPr/>
        </p:nvSpPr>
        <p:spPr bwMode="auto">
          <a:xfrm>
            <a:off x="2286000" y="3200400"/>
            <a:ext cx="1676400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353810</a:t>
            </a:r>
            <a:endParaRPr lang="ru-RU" sz="1600" b="1" dirty="0">
              <a:solidFill>
                <a:schemeClr val="tx2"/>
              </a:solidFill>
            </a:endParaRPr>
          </a:p>
        </p:txBody>
      </p:sp>
      <p:sp>
        <p:nvSpPr>
          <p:cNvPr id="27685" name="Line 37"/>
          <p:cNvSpPr>
            <a:spLocks noChangeShapeType="1"/>
          </p:cNvSpPr>
          <p:nvPr/>
        </p:nvSpPr>
        <p:spPr bwMode="auto">
          <a:xfrm>
            <a:off x="1295400" y="53340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endParaRPr lang="ru-RU"/>
          </a:p>
        </p:txBody>
      </p:sp>
      <p:pic>
        <p:nvPicPr>
          <p:cNvPr id="27686" name="Picture 38" descr="55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257800"/>
            <a:ext cx="317500" cy="685800"/>
          </a:xfrm>
          <a:prstGeom prst="rect">
            <a:avLst/>
          </a:prstGeom>
          <a:noFill/>
        </p:spPr>
      </p:pic>
      <p:pic>
        <p:nvPicPr>
          <p:cNvPr id="27687" name="Picture 39" descr="44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5257800"/>
            <a:ext cx="392113" cy="685800"/>
          </a:xfrm>
          <a:prstGeom prst="rect">
            <a:avLst/>
          </a:prstGeom>
          <a:noFill/>
        </p:spPr>
      </p:pic>
      <p:pic>
        <p:nvPicPr>
          <p:cNvPr id="27688" name="Picture 40" descr="44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5257800"/>
            <a:ext cx="392113" cy="685800"/>
          </a:xfrm>
          <a:prstGeom prst="rect">
            <a:avLst/>
          </a:prstGeom>
          <a:noFill/>
        </p:spPr>
      </p:pic>
      <p:pic>
        <p:nvPicPr>
          <p:cNvPr id="27689" name="Picture 41" descr="44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5257800"/>
            <a:ext cx="392113" cy="685800"/>
          </a:xfrm>
          <a:prstGeom prst="rect">
            <a:avLst/>
          </a:prstGeom>
          <a:noFill/>
        </p:spPr>
      </p:pic>
      <p:pic>
        <p:nvPicPr>
          <p:cNvPr id="27690" name="Picture 42" descr="44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8400" y="5257800"/>
            <a:ext cx="392113" cy="685800"/>
          </a:xfrm>
          <a:prstGeom prst="rect">
            <a:avLst/>
          </a:prstGeom>
          <a:noFill/>
        </p:spPr>
      </p:pic>
      <p:pic>
        <p:nvPicPr>
          <p:cNvPr id="27691" name="Picture 43" descr="44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5257800"/>
            <a:ext cx="392113" cy="685800"/>
          </a:xfrm>
          <a:prstGeom prst="rect">
            <a:avLst/>
          </a:prstGeom>
          <a:noFill/>
        </p:spPr>
      </p:pic>
      <p:pic>
        <p:nvPicPr>
          <p:cNvPr id="27692" name="Picture 44" descr="44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5257800"/>
            <a:ext cx="392113" cy="685800"/>
          </a:xfrm>
          <a:prstGeom prst="rect">
            <a:avLst/>
          </a:prstGeom>
          <a:noFill/>
        </p:spPr>
      </p:pic>
      <p:sp>
        <p:nvSpPr>
          <p:cNvPr id="27699" name="Rectangle 51"/>
          <p:cNvSpPr>
            <a:spLocks noChangeArrowheads="1"/>
          </p:cNvSpPr>
          <p:nvPr/>
        </p:nvSpPr>
        <p:spPr bwMode="auto">
          <a:xfrm>
            <a:off x="228600" y="0"/>
            <a:ext cx="8610600" cy="762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Century Schoolbook" pitchFamily="18" charset="0"/>
              </a:rPr>
              <a:t>Как правильно заполнять адрес?</a:t>
            </a:r>
          </a:p>
        </p:txBody>
      </p:sp>
      <p:sp>
        <p:nvSpPr>
          <p:cNvPr id="27700" name="Rectangle 52"/>
          <p:cNvSpPr>
            <a:spLocks noChangeArrowheads="1"/>
          </p:cNvSpPr>
          <p:nvPr/>
        </p:nvSpPr>
        <p:spPr bwMode="auto">
          <a:xfrm>
            <a:off x="381000" y="914400"/>
            <a:ext cx="3886200" cy="533400"/>
          </a:xfrm>
          <a:prstGeom prst="rect">
            <a:avLst/>
          </a:prstGeom>
          <a:gradFill rotWithShape="1">
            <a:gsLst>
              <a:gs pos="0">
                <a:srgbClr val="FFCDCD"/>
              </a:gs>
              <a:gs pos="50000">
                <a:schemeClr val="bg1"/>
              </a:gs>
              <a:gs pos="100000">
                <a:srgbClr val="FFCDCD"/>
              </a:gs>
            </a:gsLst>
            <a:lin ang="5400000" scaled="1"/>
          </a:gradFill>
          <a:ln w="57150" algn="ctr">
            <a:solidFill>
              <a:srgbClr val="FF0000"/>
            </a:solidFill>
            <a:miter lim="800000"/>
            <a:headEnd/>
            <a:tailEnd/>
          </a:ln>
          <a:effectLst>
            <a:outerShdw dist="107763" dir="18900000" algn="ctr" rotWithShape="0">
              <a:srgbClr val="FFCDCD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sz="2400" b="1">
                <a:solidFill>
                  <a:schemeClr val="tx2"/>
                </a:solidFill>
                <a:latin typeface="Century Schoolbook" pitchFamily="18" charset="0"/>
              </a:rPr>
              <a:t>адрес отправителя</a:t>
            </a:r>
          </a:p>
        </p:txBody>
      </p:sp>
      <p:sp>
        <p:nvSpPr>
          <p:cNvPr id="27702" name="Line 54"/>
          <p:cNvSpPr>
            <a:spLocks noChangeShapeType="1"/>
          </p:cNvSpPr>
          <p:nvPr/>
        </p:nvSpPr>
        <p:spPr bwMode="auto">
          <a:xfrm flipV="1">
            <a:off x="2362200" y="1447800"/>
            <a:ext cx="0" cy="381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ru-RU"/>
          </a:p>
        </p:txBody>
      </p:sp>
      <p:sp>
        <p:nvSpPr>
          <p:cNvPr id="27703" name="Rectangle 55"/>
          <p:cNvSpPr>
            <a:spLocks noChangeArrowheads="1"/>
          </p:cNvSpPr>
          <p:nvPr/>
        </p:nvSpPr>
        <p:spPr bwMode="auto">
          <a:xfrm>
            <a:off x="4724400" y="914400"/>
            <a:ext cx="3886200" cy="533400"/>
          </a:xfrm>
          <a:prstGeom prst="rect">
            <a:avLst/>
          </a:prstGeom>
          <a:gradFill rotWithShape="1">
            <a:gsLst>
              <a:gs pos="0">
                <a:srgbClr val="3366FF"/>
              </a:gs>
              <a:gs pos="50000">
                <a:schemeClr val="bg1"/>
              </a:gs>
              <a:gs pos="100000">
                <a:srgbClr val="3366FF"/>
              </a:gs>
            </a:gsLst>
            <a:lin ang="5400000" scaled="1"/>
          </a:gradFill>
          <a:ln w="57150" algn="ctr">
            <a:solidFill>
              <a:srgbClr val="000080"/>
            </a:solidFill>
            <a:miter lim="800000"/>
            <a:headEnd/>
            <a:tailEnd/>
          </a:ln>
          <a:effectLst>
            <a:outerShdw dist="107763" dir="18900000" algn="ctr" rotWithShape="0">
              <a:srgbClr val="A7FFA7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sz="2400" b="1">
                <a:latin typeface="Century Schoolbook" pitchFamily="18" charset="0"/>
              </a:rPr>
              <a:t>адрес получателя</a:t>
            </a:r>
          </a:p>
        </p:txBody>
      </p:sp>
      <p:sp>
        <p:nvSpPr>
          <p:cNvPr id="27704" name="Oval 56"/>
          <p:cNvSpPr>
            <a:spLocks noChangeArrowheads="1"/>
          </p:cNvSpPr>
          <p:nvPr/>
        </p:nvSpPr>
        <p:spPr bwMode="auto">
          <a:xfrm>
            <a:off x="4343400" y="3352800"/>
            <a:ext cx="4267200" cy="2590800"/>
          </a:xfrm>
          <a:prstGeom prst="ellipse">
            <a:avLst/>
          </a:prstGeom>
          <a:noFill/>
          <a:ln w="88900" algn="ctr">
            <a:solidFill>
              <a:srgbClr val="000080"/>
            </a:solidFill>
            <a:round/>
            <a:headEnd/>
            <a:tailEnd/>
          </a:ln>
          <a:effectLst>
            <a:outerShdw dist="107763" dir="18900000" algn="ctr" rotWithShape="0">
              <a:srgbClr val="A7FFA7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7705" name="Line 57"/>
          <p:cNvSpPr>
            <a:spLocks noChangeShapeType="1"/>
          </p:cNvSpPr>
          <p:nvPr/>
        </p:nvSpPr>
        <p:spPr bwMode="auto">
          <a:xfrm flipV="1">
            <a:off x="6553200" y="1447800"/>
            <a:ext cx="0" cy="1905000"/>
          </a:xfrm>
          <a:prstGeom prst="line">
            <a:avLst/>
          </a:prstGeom>
          <a:noFill/>
          <a:ln w="76200">
            <a:solidFill>
              <a:srgbClr val="000080"/>
            </a:solidFill>
            <a:round/>
            <a:headEnd/>
            <a:tailEnd type="triangle" w="med" len="med"/>
          </a:ln>
          <a:effectLst/>
        </p:spPr>
        <p:txBody>
          <a:bodyPr anchor="ctr"/>
          <a:lstStyle/>
          <a:p>
            <a:endParaRPr lang="ru-RU"/>
          </a:p>
        </p:txBody>
      </p:sp>
      <p:pic>
        <p:nvPicPr>
          <p:cNvPr id="27706" name="Picture 58" descr="contest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000372"/>
            <a:ext cx="2033572" cy="2226742"/>
          </a:xfrm>
          <a:prstGeom prst="rect">
            <a:avLst/>
          </a:prstGeom>
          <a:noFill/>
        </p:spPr>
      </p:pic>
      <p:sp>
        <p:nvSpPr>
          <p:cNvPr id="27713" name="Oval 65"/>
          <p:cNvSpPr>
            <a:spLocks noChangeArrowheads="1"/>
          </p:cNvSpPr>
          <p:nvPr/>
        </p:nvSpPr>
        <p:spPr bwMode="auto">
          <a:xfrm>
            <a:off x="0" y="2000240"/>
            <a:ext cx="4343400" cy="1752600"/>
          </a:xfrm>
          <a:prstGeom prst="ellipse">
            <a:avLst/>
          </a:prstGeom>
          <a:noFill/>
          <a:ln w="88900" algn="ctr">
            <a:solidFill>
              <a:srgbClr val="FF0000"/>
            </a:solidFill>
            <a:round/>
            <a:headEnd/>
            <a:tailEnd/>
          </a:ln>
          <a:effectLst>
            <a:outerShdw dist="107763" dir="18900000" algn="ctr" rotWithShape="0">
              <a:srgbClr val="FFCDCD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54" name="Rectangle 30"/>
          <p:cNvSpPr>
            <a:spLocks noChangeArrowheads="1"/>
          </p:cNvSpPr>
          <p:nvPr/>
        </p:nvSpPr>
        <p:spPr bwMode="auto">
          <a:xfrm>
            <a:off x="500034" y="2786058"/>
            <a:ext cx="3429000" cy="2238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/>
            <a:r>
              <a:rPr lang="ru-RU" sz="1400" b="1" dirty="0" err="1" smtClean="0"/>
              <a:t>х.Коржевский</a:t>
            </a:r>
            <a:r>
              <a:rPr lang="ru-RU" sz="1400" b="1" dirty="0" smtClean="0"/>
              <a:t>  Красноармейского района</a:t>
            </a:r>
          </a:p>
          <a:p>
            <a:pPr algn="l"/>
            <a:r>
              <a:rPr lang="ru-RU" sz="1400" b="1" dirty="0" smtClean="0"/>
              <a:t>Краснодарского </a:t>
            </a:r>
            <a:r>
              <a:rPr lang="ru-RU" sz="1400" b="1" dirty="0"/>
              <a:t>края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7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7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00" grpId="0" animBg="1"/>
      <p:bldP spid="27702" grpId="0" animBg="1"/>
      <p:bldP spid="27703" grpId="0" animBg="1"/>
      <p:bldP spid="27704" grpId="0" animBg="1"/>
      <p:bldP spid="27705" grpId="0" animBg="1"/>
      <p:bldP spid="277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клипарт почтальон Печкин и кот Матроск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214290"/>
            <a:ext cx="3502033" cy="3502033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285720" y="0"/>
            <a:ext cx="6357982" cy="3214686"/>
          </a:xfrm>
          <a:prstGeom prst="cloudCallout">
            <a:avLst>
              <a:gd name="adj1" fmla="val 27925"/>
              <a:gd name="adj2" fmla="val 69441"/>
            </a:avLst>
          </a:prstGeom>
          <a:solidFill>
            <a:srgbClr val="0000CC"/>
          </a:solidFill>
          <a:ln>
            <a:solidFill>
              <a:schemeClr val="bg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428604"/>
            <a:ext cx="607223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      - Кто стучится в дверь ко мне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С толстой сумкой на ремне,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С цифрой 5 на медной бляшке,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В синей форменной фуражке?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Это он,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Это он… долгожданный почтальон!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Black" pitchFamily="34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928662" y="2714620"/>
            <a:ext cx="7643865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773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СЕГОДНЯ на УРОКЕ:</a:t>
            </a:r>
            <a:endParaRPr lang="ru-RU" sz="3600" kern="10" spc="0" dirty="0">
              <a:ln w="12700">
                <a:solidFill>
                  <a:srgbClr val="000000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3857628"/>
            <a:ext cx="871540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          </a:t>
            </a:r>
            <a:r>
              <a:rPr lang="ru-RU" sz="2800" dirty="0" smtClean="0"/>
              <a:t>Узнаем о значении переписки в жизни человека.</a:t>
            </a:r>
          </a:p>
          <a:p>
            <a:r>
              <a:rPr lang="ru-RU" sz="2800" dirty="0" smtClean="0"/>
              <a:t>                   </a:t>
            </a:r>
          </a:p>
          <a:p>
            <a:r>
              <a:rPr lang="ru-RU" sz="2800" dirty="0" smtClean="0"/>
              <a:t>                     Познакомимся с историей появления писем.</a:t>
            </a:r>
            <a:br>
              <a:rPr lang="ru-RU" sz="2800" dirty="0" smtClean="0"/>
            </a:br>
            <a:r>
              <a:rPr lang="ru-RU" sz="2800" dirty="0" smtClean="0"/>
              <a:t>                                   </a:t>
            </a:r>
          </a:p>
          <a:p>
            <a:r>
              <a:rPr lang="ru-RU" sz="2800" dirty="0" smtClean="0"/>
              <a:t>                                    Узнаем что такое голубиная почта.</a:t>
            </a:r>
          </a:p>
          <a:p>
            <a:r>
              <a:rPr lang="ru-RU" sz="2800" dirty="0" smtClean="0"/>
              <a:t>                                               </a:t>
            </a:r>
          </a:p>
          <a:p>
            <a:r>
              <a:rPr lang="ru-RU" sz="2800" dirty="0" smtClean="0"/>
              <a:t>                                       </a:t>
            </a:r>
          </a:p>
          <a:p>
            <a:r>
              <a:rPr lang="ru-RU" sz="2800" dirty="0" smtClean="0"/>
              <a:t>            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5" descr="bird1-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4"/>
            <a:ext cx="1080397" cy="1071570"/>
          </a:xfrm>
          <a:prstGeom prst="rect">
            <a:avLst/>
          </a:prstGeom>
          <a:noFill/>
        </p:spPr>
      </p:pic>
      <p:pic>
        <p:nvPicPr>
          <p:cNvPr id="7" name="Picture 5" descr="bird1-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43446"/>
            <a:ext cx="1080397" cy="1071570"/>
          </a:xfrm>
          <a:prstGeom prst="rect">
            <a:avLst/>
          </a:prstGeom>
          <a:noFill/>
        </p:spPr>
      </p:pic>
      <p:pic>
        <p:nvPicPr>
          <p:cNvPr id="8" name="Picture 5" descr="bird1-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500702"/>
            <a:ext cx="1152423" cy="1143008"/>
          </a:xfrm>
          <a:prstGeom prst="rect">
            <a:avLst/>
          </a:prstGeom>
          <a:noFill/>
        </p:spPr>
      </p:pic>
      <p:pic>
        <p:nvPicPr>
          <p:cNvPr id="12" name="Picture 24" descr="s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428660" y="-1"/>
            <a:ext cx="1857410" cy="1609755"/>
          </a:xfrm>
          <a:prstGeom prst="rect">
            <a:avLst/>
          </a:prstGeom>
          <a:noFill/>
        </p:spPr>
      </p:pic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663 -0.00463 L -0.02969 -0.05926 C -0.01771 -0.07153 0.00017 -0.07824 0.01875 -0.07824 C 0.03993 -0.07824 0.05694 -0.07153 0.06892 -0.05926 L 0.12604 -0.00463 " pathEditMode="relative" rAng="0" ptsTypes="FffFF">
                                      <p:cBhvr>
                                        <p:cTn id="1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5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25 -0.02569 L -0.04323 -0.10231 C -0.02917 -0.11967 -0.00816 -0.12916 0.01371 -0.12916 C 0.03871 -0.12916 0.05868 -0.11967 0.07274 -0.10231 L 0.13975 -0.02569 " pathEditMode="relative" rAng="0" ptsTypes="FffFF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0"/>
                            </p:stCondLst>
                            <p:childTnLst>
                              <p:par>
                                <p:cTn id="28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0"/>
                            </p:stCondLst>
                            <p:childTnLst>
                              <p:par>
                                <p:cTn id="36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524 -0.01945 L 0.03177 -0.07269 C 0.04584 -0.08473 0.06684 -0.09144 0.08872 -0.09144 C 0.11372 -0.09144 0.13368 -0.08473 0.14775 -0.07269 L 0.21476 -0.01945 " pathEditMode="relative" rAng="0" ptsTypes="FffFF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1000"/>
                            </p:stCondLst>
                            <p:childTnLst>
                              <p:par>
                                <p:cTn id="3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428604"/>
            <a:ext cx="8715436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            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15 основных правил искусства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                        написания писем.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•  Письмо пишут только на хорошей бумаге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(писать письмо на листах, вырванных из тетради, - признак дурного тона)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•  Письмо лучше писать от руки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(это касается частных писем, деловые письма обычно печатаются)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•  Письма с поздравлением, соболезнованием, приглашением также обычно пишут от руки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(если письмо напечатано, нужно написать хотя бы несколько слов от руки)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•  Письмо необходимо начать со слов приветствия и обращения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(при этом следует учитывать, в каких отношениях находятся адресант и адресат)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•  Письмо следует продолжить хотя бы несколькими словами, в которых содержится упоминание о ранее полученном от адресата письме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(или о последней встрече)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.</a:t>
            </a:r>
            <a:b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•  Письмо не должно начинаться с изложения собственных новостей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(следует спросить сначала о делах адресата).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•  Письмо необходимо строить по законам логики: вступление, основная часть, заключение.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i-main-pic" descr="Картинка 166 из 3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2431916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92971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ea typeface="Times New Roman" pitchFamily="18" charset="0"/>
              </a:rPr>
              <a:t>•  Письмо может содержать сведения о своих близких и друзьях, о том, как проводится свободное (рабочее) время.</a:t>
            </a:r>
            <a:br>
              <a:rPr lang="ru-RU" dirty="0" smtClean="0">
                <a:latin typeface="Arial" pitchFamily="34" charset="0"/>
                <a:ea typeface="Times New Roman" pitchFamily="18" charset="0"/>
              </a:rPr>
            </a:br>
            <a:r>
              <a:rPr lang="ru-RU" dirty="0" smtClean="0">
                <a:latin typeface="Arial" pitchFamily="34" charset="0"/>
                <a:ea typeface="Times New Roman" pitchFamily="18" charset="0"/>
              </a:rPr>
              <a:t>•  Письмо следует писать разборчиво; если почерк не совсем разборчив – извинитесь за плохой почерк.</a:t>
            </a:r>
            <a:br>
              <a:rPr lang="ru-RU" dirty="0" smtClean="0">
                <a:latin typeface="Arial" pitchFamily="34" charset="0"/>
                <a:ea typeface="Times New Roman" pitchFamily="18" charset="0"/>
              </a:rPr>
            </a:br>
            <a:r>
              <a:rPr lang="ru-RU" dirty="0" smtClean="0">
                <a:latin typeface="Arial" pitchFamily="34" charset="0"/>
                <a:ea typeface="Times New Roman" pitchFamily="18" charset="0"/>
              </a:rPr>
              <a:t>•  Письмо должно быть написано грамотно </a:t>
            </a: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(если вы сомневаетесь в написании того или иного слова – обратитесь к орфографическому словарю) 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.</a:t>
            </a:r>
            <a:br>
              <a:rPr lang="ru-RU" dirty="0" smtClean="0">
                <a:latin typeface="Arial" pitchFamily="34" charset="0"/>
                <a:ea typeface="Times New Roman" pitchFamily="18" charset="0"/>
              </a:rPr>
            </a:br>
            <a:r>
              <a:rPr lang="ru-RU" dirty="0" smtClean="0">
                <a:latin typeface="Arial" pitchFamily="34" charset="0"/>
                <a:ea typeface="Times New Roman" pitchFamily="18" charset="0"/>
              </a:rPr>
              <a:t>•  Письмо уместно закончить обращением к адресату с вопросами о его жизни </a:t>
            </a:r>
            <a:r>
              <a:rPr lang="ru-RU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(не будет лишним пожелание увидеться в ближайшее время) 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.</a:t>
            </a:r>
            <a:br>
              <a:rPr lang="ru-RU" dirty="0" smtClean="0">
                <a:latin typeface="Arial" pitchFamily="34" charset="0"/>
                <a:ea typeface="Times New Roman" pitchFamily="18" charset="0"/>
              </a:rPr>
            </a:br>
            <a:r>
              <a:rPr lang="ru-RU" dirty="0" smtClean="0">
                <a:latin typeface="Arial" pitchFamily="34" charset="0"/>
                <a:ea typeface="Times New Roman" pitchFamily="18" charset="0"/>
              </a:rPr>
              <a:t>•  Письмо не должно содержать различного рода вставок между строк (или надписей на полях); если вам необходимо добавить важную информацию, напишите </a:t>
            </a:r>
            <a:r>
              <a:rPr lang="ru-RU" dirty="0" err="1" smtClean="0">
                <a:latin typeface="Arial" pitchFamily="34" charset="0"/>
                <a:ea typeface="Times New Roman" pitchFamily="18" charset="0"/>
              </a:rPr>
              <a:t>post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</a:t>
            </a:r>
            <a:r>
              <a:rPr lang="ru-RU" dirty="0" err="1" smtClean="0">
                <a:latin typeface="Arial" pitchFamily="34" charset="0"/>
                <a:ea typeface="Times New Roman" pitchFamily="18" charset="0"/>
              </a:rPr>
              <a:t>scriptum</a:t>
            </a:r>
            <a:r>
              <a:rPr lang="ru-RU" dirty="0" smtClean="0">
                <a:latin typeface="Arial" pitchFamily="34" charset="0"/>
                <a:ea typeface="Times New Roman" pitchFamily="18" charset="0"/>
              </a:rPr>
              <a:t> , а затем – нужную информацию и инициалы своего имени.</a:t>
            </a:r>
            <a:br>
              <a:rPr lang="ru-RU" dirty="0" smtClean="0">
                <a:latin typeface="Arial" pitchFamily="34" charset="0"/>
                <a:ea typeface="Times New Roman" pitchFamily="18" charset="0"/>
              </a:rPr>
            </a:br>
            <a:r>
              <a:rPr lang="ru-RU" dirty="0" smtClean="0">
                <a:latin typeface="Arial" pitchFamily="34" charset="0"/>
                <a:ea typeface="Times New Roman" pitchFamily="18" charset="0"/>
              </a:rPr>
              <a:t>•  Письмо должно заканчиваться подписью адресанта.</a:t>
            </a:r>
            <a:br>
              <a:rPr lang="ru-RU" dirty="0" smtClean="0">
                <a:latin typeface="Arial" pitchFamily="34" charset="0"/>
                <a:ea typeface="Times New Roman" pitchFamily="18" charset="0"/>
              </a:rPr>
            </a:br>
            <a:r>
              <a:rPr lang="ru-RU" dirty="0" smtClean="0">
                <a:latin typeface="Arial" pitchFamily="34" charset="0"/>
                <a:ea typeface="Times New Roman" pitchFamily="18" charset="0"/>
              </a:rPr>
              <a:t>•  Письмо перед отправлением следует перечитать.</a:t>
            </a:r>
            <a:br>
              <a:rPr lang="ru-RU" dirty="0" smtClean="0">
                <a:latin typeface="Arial" pitchFamily="34" charset="0"/>
                <a:ea typeface="Times New Roman" pitchFamily="18" charset="0"/>
              </a:rPr>
            </a:br>
            <a:r>
              <a:rPr lang="ru-RU" dirty="0" smtClean="0">
                <a:latin typeface="Arial" pitchFamily="34" charset="0"/>
                <a:ea typeface="Times New Roman" pitchFamily="18" charset="0"/>
              </a:rPr>
              <a:t>•  Письмо нужно запечатать в конверт, который следует правильно надписать. Принято сначала указывать фамилию, имя и отчество</a:t>
            </a:r>
          </a:p>
          <a:p>
            <a:r>
              <a:rPr lang="ru-RU" dirty="0" smtClean="0">
                <a:latin typeface="Arial" pitchFamily="34" charset="0"/>
                <a:ea typeface="Times New Roman" pitchFamily="18" charset="0"/>
              </a:rPr>
              <a:t> адресата, затем – название города,</a:t>
            </a:r>
          </a:p>
          <a:p>
            <a:r>
              <a:rPr lang="ru-RU" dirty="0" smtClean="0">
                <a:latin typeface="Arial" pitchFamily="34" charset="0"/>
                <a:ea typeface="Times New Roman" pitchFamily="18" charset="0"/>
              </a:rPr>
              <a:t> потом – название улицы и номер дома. </a:t>
            </a:r>
          </a:p>
          <a:p>
            <a:r>
              <a:rPr lang="ru-RU" dirty="0" smtClean="0">
                <a:latin typeface="Arial" pitchFamily="34" charset="0"/>
                <a:ea typeface="Times New Roman" pitchFamily="18" charset="0"/>
              </a:rPr>
              <a:t>Не забудьте указать индекс.</a:t>
            </a:r>
            <a:endParaRPr lang="ru-RU" dirty="0"/>
          </a:p>
        </p:txBody>
      </p:sp>
      <p:pic>
        <p:nvPicPr>
          <p:cNvPr id="3" name="i-main-pic" descr="Картинка 166 из 3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5505" y="4572008"/>
            <a:ext cx="3334089" cy="2285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357158" y="428604"/>
            <a:ext cx="7072362" cy="4714908"/>
          </a:xfrm>
          <a:prstGeom prst="foldedCorner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00034" y="1000108"/>
            <a:ext cx="664373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Привет,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Диман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 Как житуха? У меня все по – старому. Каждый день хожу в школу, недавно схватил пару по русскому языку да еще классная отругала за то, что с лит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сбежал, от предков попало. Скорей бы каникулы!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Ну, все, пока,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Диман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увидимся.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 встречи. Твой Леха.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1" name="i-main-pic" descr="Картинка 12 из 88443"/>
          <p:cNvPicPr>
            <a:picLocks noChangeAspect="1" noChangeArrowheads="1"/>
          </p:cNvPicPr>
          <p:nvPr/>
        </p:nvPicPr>
        <p:blipFill>
          <a:blip r:embed="rId2" cstate="print"/>
          <a:srcRect l="13393" r="6249" b="9999"/>
          <a:stretch>
            <a:fillRect/>
          </a:stretch>
        </p:blipFill>
        <p:spPr bwMode="auto">
          <a:xfrm>
            <a:off x="7143768" y="357166"/>
            <a:ext cx="171451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785786" y="571480"/>
            <a:ext cx="5929354" cy="4357718"/>
          </a:xfrm>
          <a:prstGeom prst="line">
            <a:avLst/>
          </a:prstGeom>
          <a:ln>
            <a:solidFill>
              <a:srgbClr val="FF00FF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500034" y="500042"/>
            <a:ext cx="6786610" cy="4429156"/>
          </a:xfrm>
          <a:prstGeom prst="line">
            <a:avLst/>
          </a:prstGeom>
          <a:ln w="38100">
            <a:solidFill>
              <a:srgbClr val="FF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57158" y="5286388"/>
            <a:ext cx="8358246" cy="1200329"/>
          </a:xfrm>
          <a:prstGeom prst="rect">
            <a:avLst/>
          </a:prstGeom>
          <a:ln>
            <a:solidFill>
              <a:srgbClr val="00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Никогда не употребляй шаблонные, безвкусные выражения: «Лети с приветом — вернись с ответом», «Жду ответа, как соловей лета», «Найдёте ошибку – примите за улыбку».</a:t>
            </a:r>
            <a:endParaRPr lang="ru-RU" sz="2400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76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26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4031873"/>
          </a:xfrm>
          <a:prstGeom prst="rect">
            <a:avLst/>
          </a:prstGeom>
          <a:ln>
            <a:solidFill>
              <a:srgbClr val="0000CC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                                         П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исьмо для жены Н.Гончаровой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(в сокращении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)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                              </a:t>
            </a: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Arial" pitchFamily="34" charset="0"/>
                <a:ea typeface="Times New Roman" pitchFamily="18" charset="0"/>
              </a:rPr>
              <a:t> 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Милая женка, вот тебе подробная моя Одиссея. Ты помнишь, что от                   тебя уехал я в самую бурю…  Погода была ужасная. Деревья по Царскосельскому проспек­ту так и валялись,  я насчитал их с пятьдесят. </a:t>
            </a: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И  в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лужицах  была   буря.   Болота  волновались  белыми волнами. По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счастию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, ветер и дождь гнали меня в спину, и я преспокойно высидел всё это время. Что-то было с вами, петербургскими жителями?  … На другой день погода прояснилась. Мы с Соболевским шли пешком 15 верст, убивая ни дороге змей, которые обрадовались сдуру солнцу и выползали на песок. Вчера прибыли мы благополучно в  Торжок… От тебя буду надеяться письма в Симбирске. Пиши мне о своей груднице и о прочем… Кланяюсь и целую ручку с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ермоловской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нежностию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  Катерине  Ивановне.  Тебя целую крепко и всех вас благословляю…</a:t>
            </a: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Кланяйся Вяземскому, когда увидишь, скажи ему, что мне буря помешала с ним проститься и поговорить об альманахе,  о котором  буду хлопотать дорогою.</a:t>
            </a:r>
          </a:p>
          <a:p>
            <a:pPr marL="0" marR="0" lvl="0" indent="215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Пушкин—Н. Н. Пушкиной. 20 августа 1833. Из Торжка в Петербург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143512"/>
            <a:ext cx="9144000" cy="1477328"/>
          </a:xfrm>
          <a:prstGeom prst="rect">
            <a:avLst/>
          </a:prstGeom>
          <a:gradFill>
            <a:gsLst>
              <a:gs pos="0">
                <a:srgbClr val="000082"/>
              </a:gs>
              <a:gs pos="13000">
                <a:srgbClr val="0047FF"/>
              </a:gs>
              <a:gs pos="28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lin ang="5400000" scaled="0"/>
          </a:gra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Письма известных, великих  людей – это отдельные произведения. Произведения Пушкина, его письма  частного характера… От чтения этих писем получаешь огромную радость. Конечно,  Пушкин – это  талантливый, гениальный человек, и так, как он, не напишешь. Но, может быть, нам стоит тоже попробовать, а вдруг и ваши письма когда-нибудь напечатают.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1" descr="i?id=60845284&amp;tov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2443149" cy="1928802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  <p:bldP spid="102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Облако 18"/>
          <p:cNvSpPr/>
          <p:nvPr/>
        </p:nvSpPr>
        <p:spPr>
          <a:xfrm>
            <a:off x="5572132" y="214290"/>
            <a:ext cx="1857388" cy="1357322"/>
          </a:xfrm>
          <a:prstGeom prst="cloud">
            <a:avLst/>
          </a:prstGeom>
          <a:solidFill>
            <a:srgbClr val="11C1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блако 14"/>
          <p:cNvSpPr/>
          <p:nvPr/>
        </p:nvSpPr>
        <p:spPr>
          <a:xfrm>
            <a:off x="2857488" y="285728"/>
            <a:ext cx="2571768" cy="1700218"/>
          </a:xfrm>
          <a:prstGeom prst="cloud">
            <a:avLst/>
          </a:prstGeom>
          <a:solidFill>
            <a:srgbClr val="0000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блако 17"/>
          <p:cNvSpPr/>
          <p:nvPr/>
        </p:nvSpPr>
        <p:spPr>
          <a:xfrm>
            <a:off x="2714612" y="214290"/>
            <a:ext cx="1857388" cy="1357322"/>
          </a:xfrm>
          <a:prstGeom prst="cloud">
            <a:avLst/>
          </a:prstGeom>
          <a:solidFill>
            <a:srgbClr val="11C1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блако 16"/>
          <p:cNvSpPr/>
          <p:nvPr/>
        </p:nvSpPr>
        <p:spPr>
          <a:xfrm>
            <a:off x="5857884" y="214290"/>
            <a:ext cx="2571768" cy="1700218"/>
          </a:xfrm>
          <a:prstGeom prst="cloud">
            <a:avLst/>
          </a:prstGeom>
          <a:solidFill>
            <a:srgbClr val="0000CC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2786050" y="2143116"/>
            <a:ext cx="6357950" cy="4429156"/>
          </a:xfrm>
          <a:prstGeom prst="verticalScroll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16200000" scaled="0"/>
          </a:gradFill>
          <a:ln>
            <a:solidFill>
              <a:schemeClr val="tx1"/>
            </a:solidFill>
          </a:ln>
          <a:scene3d>
            <a:camera prst="perspectiveAbove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500430" y="0"/>
            <a:ext cx="500066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Вывод: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Несмотря на достижения технического прогресса, эпистолярный жанр имеет право на существование. Письмо – это не просто бездушный носитель информации, оно может много рассказать о своём авторе: его настроении, характере. Получать письма в конверте – большое удовольствие. Но этому искусству нужно учиться. Не развита устная речь – не воспользуешься письменной.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Picture 4" descr="b3e3a5bb6b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488" y="1000108"/>
            <a:ext cx="1500198" cy="1500198"/>
          </a:xfrm>
          <a:prstGeom prst="rect">
            <a:avLst/>
          </a:prstGeom>
          <a:noFill/>
          <a:ln/>
          <a:scene3d>
            <a:camera prst="isometricOffAxis2Right"/>
            <a:lightRig rig="threePt" dir="t"/>
          </a:scene3d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24</a:t>
            </a:fld>
            <a:endParaRPr lang="ru-RU"/>
          </a:p>
        </p:txBody>
      </p:sp>
      <p:pic>
        <p:nvPicPr>
          <p:cNvPr id="22" name="Picture 4" descr="b3e3a5bb6b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786314" y="1285860"/>
            <a:ext cx="1265238" cy="1265238"/>
          </a:xfrm>
          <a:prstGeom prst="rect">
            <a:avLst/>
          </a:prstGeom>
          <a:noFill/>
          <a:ln/>
          <a:scene3d>
            <a:camera prst="isometricOffAxis1Right"/>
            <a:lightRig rig="threePt" dir="t"/>
          </a:scene3d>
        </p:spPr>
      </p:pic>
      <p:pic>
        <p:nvPicPr>
          <p:cNvPr id="23" name="Picture 4" descr="b3e3a5bb6b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572396" y="0"/>
            <a:ext cx="1265238" cy="1265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4" name="Picture 4" descr="b3e3a5bb6b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143372" y="0"/>
            <a:ext cx="1265238" cy="1265238"/>
          </a:xfrm>
          <a:prstGeom prst="rect">
            <a:avLst/>
          </a:prstGeom>
          <a:noFill/>
          <a:ln/>
          <a:scene3d>
            <a:camera prst="perspectiveContrastingLeftFacing"/>
            <a:lightRig rig="threePt" dir="t"/>
          </a:scene3d>
        </p:spPr>
      </p:pic>
      <p:pic>
        <p:nvPicPr>
          <p:cNvPr id="25" name="Picture 4" descr="b3e3a5bb6b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857884" y="357166"/>
            <a:ext cx="1265238" cy="1265238"/>
          </a:xfrm>
          <a:prstGeom prst="rect">
            <a:avLst/>
          </a:prstGeom>
          <a:noFill/>
          <a:ln/>
          <a:scene3d>
            <a:camera prst="perspectiveContrastingLeftFacing"/>
            <a:lightRig rig="threePt" dir="t"/>
          </a:scene3d>
        </p:spPr>
      </p:pic>
      <p:pic>
        <p:nvPicPr>
          <p:cNvPr id="26" name="Picture 4" descr="b3e3a5bb6b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43834" y="1071546"/>
            <a:ext cx="1265238" cy="1265238"/>
          </a:xfrm>
          <a:prstGeom prst="rect">
            <a:avLst/>
          </a:prstGeom>
          <a:noFill/>
          <a:ln/>
          <a:scene3d>
            <a:camera prst="isometricOffAxis2Left"/>
            <a:lightRig rig="threePt" dir="t"/>
          </a:scene3d>
        </p:spPr>
      </p:pic>
      <p:pic>
        <p:nvPicPr>
          <p:cNvPr id="1026" name="i-main-pic" descr="Картинка 128 из 507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2786058"/>
            <a:ext cx="3401365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" name="Picture 4" descr="b3e3a5bb6b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00034" y="3143248"/>
            <a:ext cx="1265238" cy="1265238"/>
          </a:xfrm>
          <a:prstGeom prst="rect">
            <a:avLst/>
          </a:prstGeom>
          <a:noFill/>
          <a:ln/>
          <a:scene3d>
            <a:camera prst="isometricOffAxis1Right"/>
            <a:lightRig rig="threePt" dir="t"/>
          </a:scene3d>
        </p:spPr>
      </p:pic>
      <p:pic>
        <p:nvPicPr>
          <p:cNvPr id="16" name="Picture 24" descr="s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71536" y="-214338"/>
            <a:ext cx="4528102" cy="36433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3.7037E-7 L 0.55313 -0.0002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96296E-6 L -0.23802 -0.0085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" y="-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659 -0.03287 L 1.00712 -0.8807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-4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-main-pic" descr="Картинка 180 из 507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7643866" cy="605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0" y="5572140"/>
            <a:ext cx="91440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b="1" dirty="0" smtClean="0"/>
              <a:t>Написать письмо на одну из тем: </a:t>
            </a:r>
            <a:r>
              <a:rPr lang="ru-RU" sz="2400" b="1" dirty="0" smtClean="0">
                <a:solidFill>
                  <a:srgbClr val="0000CC"/>
                </a:solidFill>
              </a:rPr>
              <a:t>«Почему нужно рассказывать о </a:t>
            </a:r>
            <a:r>
              <a:rPr lang="ru-RU" sz="2400" b="1" dirty="0" err="1" smtClean="0">
                <a:solidFill>
                  <a:srgbClr val="0000CC"/>
                </a:solidFill>
              </a:rPr>
              <a:t>СПИДе</a:t>
            </a:r>
            <a:r>
              <a:rPr lang="ru-RU" sz="2400" b="1" dirty="0" smtClean="0">
                <a:solidFill>
                  <a:srgbClr val="0000CC"/>
                </a:solidFill>
              </a:rPr>
              <a:t>», </a:t>
            </a:r>
            <a:r>
              <a:rPr lang="ru-RU" sz="2400" b="1" dirty="0" smtClean="0">
                <a:solidFill>
                  <a:srgbClr val="FF00FF"/>
                </a:solidFill>
              </a:rPr>
              <a:t>«Письмо Президенту», </a:t>
            </a:r>
            <a:r>
              <a:rPr lang="ru-RU" sz="2400" b="1" dirty="0" smtClean="0">
                <a:solidFill>
                  <a:srgbClr val="00B050"/>
                </a:solidFill>
              </a:rPr>
              <a:t>«Хочу рассказать тебе о своём родном крае», </a:t>
            </a:r>
            <a:r>
              <a:rPr lang="ru-RU" sz="2400" b="1" dirty="0" smtClean="0">
                <a:solidFill>
                  <a:srgbClr val="FF3300"/>
                </a:solidFill>
              </a:rPr>
              <a:t>«Письмо ветерану», </a:t>
            </a:r>
            <a:r>
              <a:rPr lang="ru-RU" sz="2400" b="1" dirty="0" smtClean="0">
                <a:solidFill>
                  <a:srgbClr val="0000CC"/>
                </a:solidFill>
              </a:rPr>
              <a:t>«Мой учитель». </a:t>
            </a:r>
            <a:endParaRPr lang="ru-RU" sz="2400" b="1" dirty="0">
              <a:solidFill>
                <a:srgbClr val="0000CC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61055" y="428604"/>
            <a:ext cx="22218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000101" y="214290"/>
            <a:ext cx="6715171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185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Домашнее задание:</a:t>
            </a:r>
            <a:endParaRPr lang="ru-RU" sz="3600" kern="10" spc="0" dirty="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4" descr="s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3" y="-247679"/>
            <a:ext cx="2923466" cy="2533671"/>
          </a:xfrm>
          <a:prstGeom prst="rect">
            <a:avLst/>
          </a:prstGeom>
          <a:noFill/>
        </p:spPr>
      </p:pic>
      <p:sp>
        <p:nvSpPr>
          <p:cNvPr id="22" name="Содержимое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03D35-3FEF-493B-9934-54FF4B9B35C2}" type="slidenum">
              <a:rPr lang="ru-RU"/>
              <a:pPr/>
              <a:t>3</a:t>
            </a:fld>
            <a:endParaRPr lang="ru-RU"/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971550" y="1916113"/>
            <a:ext cx="2087563" cy="936625"/>
          </a:xfrm>
          <a:prstGeom prst="cloudCallout">
            <a:avLst>
              <a:gd name="adj1" fmla="val -20190"/>
              <a:gd name="adj2" fmla="val 29662"/>
            </a:avLst>
          </a:prstGeom>
          <a:solidFill>
            <a:srgbClr val="3333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6516688" y="0"/>
            <a:ext cx="2232025" cy="1152525"/>
          </a:xfrm>
          <a:prstGeom prst="cloudCallout">
            <a:avLst>
              <a:gd name="adj1" fmla="val -24750"/>
              <a:gd name="adj2" fmla="val 13083"/>
            </a:avLst>
          </a:prstGeom>
          <a:gradFill rotWithShape="1">
            <a:gsLst>
              <a:gs pos="0">
                <a:schemeClr val="bg1"/>
              </a:gs>
              <a:gs pos="50000">
                <a:srgbClr val="3366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sz="2000" b="1" i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pic>
        <p:nvPicPr>
          <p:cNvPr id="19465" name="Picture 9" descr="bird1-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28775"/>
            <a:ext cx="18002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0" descr="b3e3a5bb6b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492375"/>
            <a:ext cx="16557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Picture 11" descr="bird1-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0372"/>
            <a:ext cx="18002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9" name="Picture 13" descr="b3e3a5bb6b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857628"/>
            <a:ext cx="165576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i-main-pic" descr="Картинка 68 из 82131"/>
          <p:cNvPicPr>
            <a:picLocks noChangeAspect="1" noChangeArrowheads="1"/>
          </p:cNvPicPr>
          <p:nvPr/>
        </p:nvPicPr>
        <p:blipFill>
          <a:blip r:embed="rId5" cstate="print"/>
          <a:srcRect l="10000" t="2752" r="10000" b="14679"/>
          <a:stretch>
            <a:fillRect/>
          </a:stretch>
        </p:blipFill>
        <p:spPr bwMode="auto">
          <a:xfrm>
            <a:off x="3929058" y="4446994"/>
            <a:ext cx="1928826" cy="241100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27" name="i-main-pic" descr="Картинка 68 из 82131"/>
          <p:cNvPicPr>
            <a:picLocks noChangeAspect="1" noChangeArrowheads="1"/>
          </p:cNvPicPr>
          <p:nvPr/>
        </p:nvPicPr>
        <p:blipFill>
          <a:blip r:embed="rId5" cstate="print"/>
          <a:srcRect l="12500" t="2703" r="9375" b="5405"/>
          <a:stretch>
            <a:fillRect/>
          </a:stretch>
        </p:blipFill>
        <p:spPr bwMode="auto">
          <a:xfrm>
            <a:off x="6715140" y="3571876"/>
            <a:ext cx="2071702" cy="2500330"/>
          </a:xfrm>
          <a:prstGeom prst="rect">
            <a:avLst/>
          </a:prstGeom>
          <a:ln w="38100">
            <a:solidFill>
              <a:srgbClr val="FF0000"/>
            </a:solidFill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pic>
      <p:sp>
        <p:nvSpPr>
          <p:cNvPr id="18" name="Прямоугольник 17"/>
          <p:cNvSpPr/>
          <p:nvPr/>
        </p:nvSpPr>
        <p:spPr>
          <a:xfrm>
            <a:off x="4143372" y="5286388"/>
            <a:ext cx="1571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Правильно </a:t>
            </a:r>
          </a:p>
          <a:p>
            <a:r>
              <a:rPr lang="ru-RU" b="1" dirty="0" smtClean="0"/>
              <a:t>составлять </a:t>
            </a:r>
          </a:p>
          <a:p>
            <a:r>
              <a:rPr lang="ru-RU" b="1" dirty="0" smtClean="0"/>
              <a:t>  письмо</a:t>
            </a:r>
            <a:endParaRPr lang="ru-RU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786578" y="4214818"/>
            <a:ext cx="1714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r>
              <a:rPr lang="ru-RU" b="1" dirty="0" smtClean="0"/>
              <a:t>Подписывать</a:t>
            </a:r>
          </a:p>
          <a:p>
            <a:r>
              <a:rPr lang="ru-RU" b="1" dirty="0" smtClean="0"/>
              <a:t>      конверт</a:t>
            </a:r>
            <a:endParaRPr lang="ru-RU" b="1" dirty="0"/>
          </a:p>
        </p:txBody>
      </p:sp>
      <p:sp>
        <p:nvSpPr>
          <p:cNvPr id="19462" name="AutoShape 6"/>
          <p:cNvSpPr>
            <a:spLocks noGrp="1" noChangeArrowheads="1"/>
          </p:cNvSpPr>
          <p:nvPr>
            <p:ph type="title"/>
          </p:nvPr>
        </p:nvSpPr>
        <p:spPr>
          <a:xfrm>
            <a:off x="2051050" y="0"/>
            <a:ext cx="5689600" cy="1844675"/>
          </a:xfrm>
          <a:prstGeom prst="cloudCallout">
            <a:avLst>
              <a:gd name="adj1" fmla="val -51843"/>
              <a:gd name="adj2" fmla="val 26074"/>
            </a:avLst>
          </a:prstGeom>
          <a:gradFill rotWithShape="1">
            <a:gsLst>
              <a:gs pos="0">
                <a:schemeClr val="bg1"/>
              </a:gs>
              <a:gs pos="50000">
                <a:srgbClr val="0000FF"/>
              </a:gs>
              <a:gs pos="100000">
                <a:schemeClr val="bg1"/>
              </a:gs>
            </a:gsLst>
            <a:lin ang="2700000" scaled="1"/>
          </a:gradFill>
          <a:ln>
            <a:solidFill>
              <a:schemeClr val="tx1"/>
            </a:solidFill>
            <a:round/>
          </a:ln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FF00"/>
                </a:solidFill>
                <a:latin typeface="Century Schoolbook" pitchFamily="18" charset="0"/>
              </a:rPr>
              <a:t>Будем учиться:</a:t>
            </a:r>
            <a:endParaRPr lang="ru-RU" sz="4000" b="1" i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1458 L 0.15798 -0.0743 C 0.19114 -0.0875 0.2408 -0.09444 0.29236 -0.09444 C 0.35156 -0.09444 0.39878 -0.0875 0.43194 -0.0743 L 0.59062 -0.01458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5" y="-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0.01551 L 0.13507 -0.07963 C 0.16372 -0.09537 0.2066 -0.09954 0.25087 -0.09954 C 0.30174 -0.09954 0.34236 -0.09537 0.37084 -0.07963 L 0.50816 -0.01551 " pathEditMode="relative" rAng="0" ptsTypes="FffFF">
                                      <p:cBhvr>
                                        <p:cTn id="8" dur="5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" y="-4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-0.04653 L 0.11302 -0.06551 C 0.12361 -0.06967 0.13923 -0.07199 0.15573 -0.07199 C 0.1743 -0.07199 0.18923 -0.06967 0.19982 -0.06551 L 0.25 -0.04653 " pathEditMode="relative" rAng="0" ptsTypes="FffFF">
                                      <p:cBhvr>
                                        <p:cTn id="10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-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41 -0.05163 L 0.11736 -0.10255 C 0.13368 -0.11413 0.15816 -0.12014 0.18368 -0.12014 C 0.21285 -0.12014 0.23611 -0.11413 0.25261 -0.10255 L 0.3309 -0.05163 " pathEditMode="relative" rAng="0" ptsTypes="FffFF">
                                      <p:cBhvr>
                                        <p:cTn id="12" dur="2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3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6B9726-2428-4DEA-B791-6ABE1903EB68}" type="slidenum">
              <a:rPr lang="ru-RU"/>
              <a:pPr/>
              <a:t>4</a:t>
            </a:fld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0"/>
            <a:ext cx="8572560" cy="7429528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4200" dirty="0" smtClean="0">
                <a:latin typeface="Century Schoolbook" pitchFamily="18" charset="0"/>
              </a:rPr>
              <a:t>     </a:t>
            </a:r>
            <a:r>
              <a:rPr lang="ru-RU" sz="5000" b="1" dirty="0" smtClean="0">
                <a:solidFill>
                  <a:schemeClr val="bg1"/>
                </a:solidFill>
                <a:latin typeface="Century Schoolbook" pitchFamily="18" charset="0"/>
              </a:rPr>
              <a:t>Люди обменивались информацией еще в каменном веке. </a:t>
            </a:r>
            <a:r>
              <a:rPr lang="ru-RU" sz="5000" b="1" dirty="0">
                <a:solidFill>
                  <a:schemeClr val="bg1"/>
                </a:solidFill>
                <a:latin typeface="Century Schoolbook" pitchFamily="18" charset="0"/>
              </a:rPr>
              <a:t>Тогда информация передавалась дымом костров, ударами в сигнальный барабан, звуками труб. </a:t>
            </a:r>
            <a:r>
              <a:rPr lang="ru-RU" sz="5000" b="1" dirty="0" smtClean="0">
                <a:solidFill>
                  <a:schemeClr val="bg1"/>
                </a:solidFill>
                <a:latin typeface="Century Schoolbook" pitchFamily="18" charset="0"/>
              </a:rPr>
              <a:t>Для усиления  передаваемого звука  стали использовать полые стволы деревьев, а позднее барабаны .</a:t>
            </a: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2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4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4200" dirty="0" smtClean="0">
              <a:latin typeface="Century Schoolbook" pitchFamily="18" charset="0"/>
            </a:endParaRPr>
          </a:p>
          <a:p>
            <a:pPr>
              <a:buNone/>
            </a:pPr>
            <a:endParaRPr lang="ru-RU" sz="4200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sz="4200" dirty="0" smtClean="0">
                <a:solidFill>
                  <a:schemeClr val="bg1"/>
                </a:solidFill>
                <a:latin typeface="Century Schoolbook" pitchFamily="18" charset="0"/>
              </a:rPr>
              <a:t>                                                                              </a:t>
            </a:r>
            <a:endParaRPr lang="ru-RU" sz="4200" b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4200" b="1" dirty="0" smtClean="0">
                <a:solidFill>
                  <a:schemeClr val="bg1"/>
                </a:solidFill>
                <a:latin typeface="Century Schoolbook" pitchFamily="18" charset="0"/>
              </a:rPr>
              <a:t>                                                                                   </a:t>
            </a:r>
          </a:p>
          <a:p>
            <a:pPr>
              <a:buNone/>
            </a:pPr>
            <a:endParaRPr lang="ru-RU" sz="4200" b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endParaRPr lang="ru-RU" sz="4200" b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endParaRPr lang="ru-RU" sz="4200" b="1" dirty="0" smtClean="0">
              <a:solidFill>
                <a:schemeClr val="bg1"/>
              </a:solidFill>
              <a:latin typeface="Century Schoolbook" pitchFamily="18" charset="0"/>
            </a:endParaRPr>
          </a:p>
          <a:p>
            <a:pPr>
              <a:buNone/>
            </a:pPr>
            <a:r>
              <a:rPr lang="ru-RU" sz="4200" b="1" dirty="0" smtClean="0">
                <a:solidFill>
                  <a:schemeClr val="bg1"/>
                </a:solidFill>
                <a:latin typeface="Century Schoolbook" pitchFamily="18" charset="0"/>
              </a:rPr>
              <a:t>    Позже стали посылать гонцов с устными   сообщениями. Такой вестник заучивал "письмо" со слов отправителя, а затем пересказывал его адресату.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Century Schoolbook" pitchFamily="18" charset="0"/>
              </a:rPr>
              <a:t>                </a:t>
            </a:r>
          </a:p>
          <a:p>
            <a:pPr>
              <a:buNone/>
            </a:pPr>
            <a:r>
              <a:rPr lang="ru-RU" sz="2400" dirty="0" smtClean="0">
                <a:latin typeface="Century Schoolbook" pitchFamily="18" charset="0"/>
              </a:rPr>
              <a:t>                                            </a:t>
            </a:r>
          </a:p>
          <a:p>
            <a:pPr>
              <a:buNone/>
            </a:pPr>
            <a:r>
              <a:rPr lang="ru-RU" sz="2400" dirty="0" smtClean="0">
                <a:latin typeface="Century Schoolbook" pitchFamily="18" charset="0"/>
              </a:rPr>
              <a:t>                                                  </a:t>
            </a:r>
          </a:p>
          <a:p>
            <a:pPr>
              <a:buNone/>
            </a:pPr>
            <a:endParaRPr lang="ru-RU" sz="2400" b="1" dirty="0" smtClean="0">
              <a:latin typeface="Century Schoolbook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Century Schoolbook" pitchFamily="18" charset="0"/>
              </a:rPr>
              <a:t>                                                   </a:t>
            </a:r>
          </a:p>
          <a:p>
            <a:pPr>
              <a:buNone/>
            </a:pPr>
            <a:r>
              <a:rPr lang="ru-RU" sz="2400" b="1" dirty="0" smtClean="0">
                <a:latin typeface="Century Schoolbook" pitchFamily="18" charset="0"/>
              </a:rPr>
              <a:t>                                  </a:t>
            </a:r>
            <a:r>
              <a:rPr lang="ru-RU" sz="2200" b="1" dirty="0" smtClean="0">
                <a:latin typeface="Century Schoolbook" pitchFamily="18" charset="0"/>
              </a:rPr>
              <a:t>                </a:t>
            </a:r>
            <a:endParaRPr lang="ru-RU" sz="2400" dirty="0">
              <a:latin typeface="Century Schoolbook" pitchFamily="18" charset="0"/>
            </a:endParaRPr>
          </a:p>
        </p:txBody>
      </p:sp>
      <p:pic>
        <p:nvPicPr>
          <p:cNvPr id="4102" name="Picture 6" descr="gnom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500174"/>
            <a:ext cx="3643306" cy="4057359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 flipV="1">
            <a:off x="457200" y="-642966"/>
            <a:ext cx="8229600" cy="4286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" name="Picture 4" descr="125px-TamTa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318362"/>
            <a:ext cx="4286280" cy="440891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9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9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14290"/>
            <a:ext cx="4500562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              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chemeClr val="bg1"/>
              </a:solidFill>
              <a:latin typeface="Arial" pitchFamily="34" charset="0"/>
              <a:ea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i="1" dirty="0" smtClean="0">
                <a:solidFill>
                  <a:schemeClr val="bg1"/>
                </a:solidFill>
                <a:latin typeface="Arial" pitchFamily="34" charset="0"/>
                <a:ea typeface="Times New Roman" pitchFamily="18" charset="0"/>
              </a:rPr>
              <a:t>                    Как же было           написано первое письмо?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Об этом забавно рассказал Джозеф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Редьярд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 Киплинг в одной из своих сказок.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Эта сказка называется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« Как было написано первое письмо».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История, о которой весело рассказал Киплинг , произошла в племени первобытных людей в далёкие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дописьменные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</a:rPr>
              <a:t>» времена.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-35665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 </a:t>
            </a:r>
            <a:endParaRPr lang="ru-RU" dirty="0" smtClean="0">
              <a:latin typeface="Arial" pitchFamily="34" charset="0"/>
            </a:endParaRPr>
          </a:p>
        </p:txBody>
      </p:sp>
      <p:pic>
        <p:nvPicPr>
          <p:cNvPr id="1026" name="i-main-pic" descr="Картинка 2 из 133899"/>
          <p:cNvPicPr>
            <a:picLocks noChangeAspect="1" noChangeArrowheads="1"/>
          </p:cNvPicPr>
          <p:nvPr/>
        </p:nvPicPr>
        <p:blipFill>
          <a:blip r:embed="rId2" cstate="print"/>
          <a:srcRect l="5682" r="3408"/>
          <a:stretch>
            <a:fillRect/>
          </a:stretch>
        </p:blipFill>
        <p:spPr bwMode="auto">
          <a:xfrm>
            <a:off x="4572000" y="285728"/>
            <a:ext cx="4264860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bird1-1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85776"/>
            <a:ext cx="1917300" cy="1857364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121 0.10139 L -0.05937 0.01528 C -0.05052 -0.00393 -0.03733 -0.01412 -0.02344 -0.01412 C -0.00764 -0.01412 0.00504 -0.00393 0.01406 0.01528 L 0.05625 0.10139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17" r="4580"/>
          <a:stretch>
            <a:fillRect/>
          </a:stretch>
        </p:blipFill>
        <p:spPr bwMode="auto">
          <a:xfrm>
            <a:off x="357158" y="3429000"/>
            <a:ext cx="857256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1857364"/>
            <a:ext cx="7786742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Эпистолярная литература (от греческого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epistole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 – это «переписка, изначально задуманная или позднее осмысленная как художественная проза, предполагающая широкий круг читателей»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428604"/>
            <a:ext cx="7643866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/>
              <a:t>    Письмо относится к эпистолярному жанру.</a:t>
            </a:r>
          </a:p>
          <a:p>
            <a:r>
              <a:rPr lang="ru-RU" sz="2800" b="1" dirty="0" smtClean="0"/>
              <a:t>         Что же такое эпистолярный жанр?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143380"/>
            <a:ext cx="6215106" cy="246221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200" b="1" dirty="0" smtClean="0"/>
              <a:t>Начало эпистолярному жанру было положено еще в античные времена. Письма древних греков и римлян были самыми разнообразными по своему содержанию: начиная от эпизодов из повседневной жизни, любопытных сведений о себе, и заканчивая обсуждением общественных проблем. </a:t>
            </a:r>
            <a:endParaRPr lang="ru-RU" sz="2200" b="1" dirty="0"/>
          </a:p>
        </p:txBody>
      </p:sp>
      <p:pic>
        <p:nvPicPr>
          <p:cNvPr id="9" name="Picture 6" descr="gnom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3214686"/>
            <a:ext cx="2571768" cy="2986089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00826" y="6492875"/>
            <a:ext cx="2133600" cy="365125"/>
          </a:xfrm>
        </p:spPr>
        <p:txBody>
          <a:bodyPr/>
          <a:lstStyle/>
          <a:p>
            <a:fld id="{2FFC3634-12A4-4AE3-B1E0-5C1F8CCAEF95}" type="slidenum">
              <a:rPr lang="ru-RU" smtClean="0"/>
              <a:pPr/>
              <a:t>6</a:t>
            </a:fld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ibbon2Sharp"/>
          <p:cNvSpPr>
            <a:spLocks noEditPoints="1" noChangeArrowheads="1"/>
          </p:cNvSpPr>
          <p:nvPr/>
        </p:nvSpPr>
        <p:spPr bwMode="auto">
          <a:xfrm>
            <a:off x="2071638" y="0"/>
            <a:ext cx="7072362" cy="1000108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400 0 0"/>
              <a:gd name="G6" fmla="+- 10800 0 2400"/>
              <a:gd name="G7" fmla="*/ 2400 2 1"/>
              <a:gd name="G8" fmla="+- 21600 0 G7"/>
              <a:gd name="G9" fmla="+- 10800 2400 0"/>
              <a:gd name="G10" fmla="+- 21600 0 2400"/>
              <a:gd name="T0" fmla="*/ 10800 w 21600"/>
              <a:gd name="T1" fmla="*/ 2400 h 21600"/>
              <a:gd name="T2" fmla="*/ 2700 w 21600"/>
              <a:gd name="T3" fmla="*/ 8400 h 21600"/>
              <a:gd name="T4" fmla="*/ 10800 w 21600"/>
              <a:gd name="T5" fmla="*/ 19200 h 21600"/>
              <a:gd name="T6" fmla="*/ 18900 w 21600"/>
              <a:gd name="T7" fmla="*/ 132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5 h 21600"/>
              <a:gd name="T14" fmla="*/ G4 w 21600"/>
              <a:gd name="T15" fmla="*/ G1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2700" y="8400"/>
                </a:lnTo>
                <a:lnTo>
                  <a:pt x="0" y="16800"/>
                </a:lnTo>
                <a:lnTo>
                  <a:pt x="5400" y="16800"/>
                </a:lnTo>
                <a:lnTo>
                  <a:pt x="5400" y="19200"/>
                </a:lnTo>
                <a:lnTo>
                  <a:pt x="13500" y="19200"/>
                </a:lnTo>
                <a:lnTo>
                  <a:pt x="13500" y="21600"/>
                </a:lnTo>
                <a:lnTo>
                  <a:pt x="21600" y="21600"/>
                </a:lnTo>
                <a:lnTo>
                  <a:pt x="18900" y="13200"/>
                </a:lnTo>
                <a:lnTo>
                  <a:pt x="21600" y="4800"/>
                </a:lnTo>
                <a:lnTo>
                  <a:pt x="16200" y="4800"/>
                </a:lnTo>
                <a:lnTo>
                  <a:pt x="16200" y="2400"/>
                </a:lnTo>
                <a:lnTo>
                  <a:pt x="8100" y="2400"/>
                </a:lnTo>
                <a:lnTo>
                  <a:pt x="8100" y="0"/>
                </a:lnTo>
                <a:close/>
              </a:path>
              <a:path w="21600" h="21600" fill="none" extrusionOk="0">
                <a:moveTo>
                  <a:pt x="8100" y="2400"/>
                </a:moveTo>
                <a:lnTo>
                  <a:pt x="5400" y="2400"/>
                </a:lnTo>
                <a:lnTo>
                  <a:pt x="5400" y="16800"/>
                </a:lnTo>
              </a:path>
              <a:path w="21600" h="21600" fill="none" extrusionOk="0">
                <a:moveTo>
                  <a:pt x="8100" y="0"/>
                </a:moveTo>
                <a:lnTo>
                  <a:pt x="5400" y="2400"/>
                </a:lnTo>
              </a:path>
              <a:path w="21600" h="21600" fill="none" extrusionOk="0">
                <a:moveTo>
                  <a:pt x="13500" y="19200"/>
                </a:moveTo>
                <a:lnTo>
                  <a:pt x="16200" y="19200"/>
                </a:lnTo>
                <a:lnTo>
                  <a:pt x="16200" y="4800"/>
                </a:lnTo>
              </a:path>
              <a:path w="21600" h="21600" fill="none" extrusionOk="0">
                <a:moveTo>
                  <a:pt x="13500" y="21600"/>
                </a:moveTo>
                <a:lnTo>
                  <a:pt x="16200" y="19200"/>
                </a:lnTo>
              </a:path>
            </a:pathLst>
          </a:cu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25518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58847"/>
            <a:ext cx="8501122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"...Потом выпустил от себя голубя, чтобы видеть, сошла ли вода с лица земли.</a:t>
            </a:r>
            <a:br>
              <a:rPr lang="ru-RU" b="1" dirty="0" smtClean="0"/>
            </a:br>
            <a:r>
              <a:rPr lang="ru-RU" b="1" dirty="0" smtClean="0"/>
              <a:t>Но голубь не нашел места покоя для ног двоих, и возвратился к нему в ковчег, ибо вода была еще на поверхности всей земли...</a:t>
            </a:r>
            <a:br>
              <a:rPr lang="ru-RU" b="1" dirty="0" smtClean="0"/>
            </a:br>
            <a:r>
              <a:rPr lang="ru-RU" b="1" dirty="0" smtClean="0"/>
              <a:t>И помедлил еще семь дней других; и опять выпустил голубя..."</a:t>
            </a:r>
            <a:br>
              <a:rPr lang="ru-RU" b="1" dirty="0" smtClean="0"/>
            </a:br>
            <a:r>
              <a:rPr lang="ru-RU" b="1" dirty="0" smtClean="0"/>
              <a:t>На этот раз голубь вернулся к Ною со свежим масличным листком в клюве, и Ной узнал, что вода сошла с земли.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Этот библейский эпизод свидетельствует о первом в мире испытании навигационных способностей у птиц.</a:t>
            </a:r>
            <a:br>
              <a:rPr lang="ru-RU" b="1" dirty="0" smtClean="0"/>
            </a:br>
            <a:r>
              <a:rPr lang="ru-RU" b="1" dirty="0" smtClean="0"/>
              <a:t>Люди узнали, что ласточки и голуби умеют хорошо ориентироваться </a:t>
            </a:r>
          </a:p>
          <a:p>
            <a:r>
              <a:rPr lang="ru-RU" b="1" dirty="0" smtClean="0"/>
              <a:t>в пространстве, и решили воспользоваться талантами пернатых. </a:t>
            </a:r>
          </a:p>
          <a:p>
            <a:r>
              <a:rPr lang="ru-RU" b="1" dirty="0" smtClean="0"/>
              <a:t>Науке почтарей они обучали не только ласточек и голубей, </a:t>
            </a:r>
          </a:p>
          <a:p>
            <a:r>
              <a:rPr lang="ru-RU" b="1" dirty="0" smtClean="0"/>
              <a:t>но и морских птиц - фрегатов. Но все же лучшим почтальоном </a:t>
            </a:r>
          </a:p>
          <a:p>
            <a:r>
              <a:rPr lang="ru-RU" b="1" dirty="0" smtClean="0"/>
              <a:t>оказался домашний голубь.</a:t>
            </a:r>
          </a:p>
          <a:p>
            <a:endParaRPr lang="ru-RU" sz="1200" b="1" dirty="0" smtClean="0"/>
          </a:p>
          <a:p>
            <a:r>
              <a:rPr lang="ru-RU" sz="1200" b="1" dirty="0" smtClean="0"/>
              <a:t/>
            </a:r>
            <a:br>
              <a:rPr lang="ru-RU" sz="1200" b="1" dirty="0" smtClean="0"/>
            </a:b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0"/>
            <a:ext cx="66437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                                        </a:t>
            </a:r>
            <a:r>
              <a:rPr lang="ru-RU" b="1" dirty="0" smtClean="0">
                <a:solidFill>
                  <a:srgbClr val="0000CC"/>
                </a:solidFill>
              </a:rPr>
              <a:t>Как письма попадали к адресату?</a:t>
            </a:r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1027" name="i-main-pic" descr="Картинка 13 из 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28604"/>
            <a:ext cx="3060860" cy="24907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-main-pic" descr="Картинка 57 из 76"/>
          <p:cNvPicPr>
            <a:picLocks noChangeAspect="1" noChangeArrowheads="1"/>
          </p:cNvPicPr>
          <p:nvPr/>
        </p:nvPicPr>
        <p:blipFill>
          <a:blip r:embed="rId3" cstate="print"/>
          <a:srcRect t="11364" r="21999"/>
          <a:stretch>
            <a:fillRect/>
          </a:stretch>
        </p:blipFill>
        <p:spPr bwMode="auto">
          <a:xfrm>
            <a:off x="7286612" y="5186364"/>
            <a:ext cx="1857388" cy="16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26 из 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714356"/>
            <a:ext cx="3048000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2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120"/>
                            </p:stCondLst>
                            <p:childTnLst>
                              <p:par>
                                <p:cTn id="1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120"/>
                            </p:stCondLst>
                            <p:childTnLst>
                              <p:par>
                                <p:cTn id="2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120"/>
                            </p:stCondLst>
                            <p:childTnLst>
                              <p:par>
                                <p:cTn id="2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120"/>
                            </p:stCondLst>
                            <p:childTnLst>
                              <p:par>
                                <p:cTn id="3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i-main-pic" descr="Картинка 40 из 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408248"/>
            <a:ext cx="3214709" cy="3111614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00CC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429124" y="6000768"/>
          <a:ext cx="4714876" cy="857232"/>
        </p:xfrm>
        <a:graphic>
          <a:graphicData uri="http://schemas.openxmlformats.org/drawingml/2006/table">
            <a:tbl>
              <a:tblPr/>
              <a:tblGrid>
                <a:gridCol w="4714876"/>
              </a:tblGrid>
              <a:tr h="4286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50" dirty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8616">
                <a:tc>
                  <a:txBody>
                    <a:bodyPr/>
                    <a:lstStyle/>
                    <a:p>
                      <a:pPr>
                        <a:spcAft>
                          <a:spcPts val="240"/>
                        </a:spcAft>
                      </a:pPr>
                      <a:r>
                        <a:rPr lang="ru-RU" sz="18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Лесснер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для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доставки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почты</a:t>
                      </a:r>
                      <a:r>
                        <a:rPr lang="ru-RU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. (1905.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5603" name="i-main-pic" descr="Картинка 7 из 50736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4357687" y="3714752"/>
            <a:ext cx="3857652" cy="2417463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rnd">
            <a:solidFill>
              <a:srgbClr val="0000CC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14282" y="0"/>
            <a:ext cx="90726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Century Schoolbook" pitchFamily="18" charset="0"/>
              </a:rPr>
              <a:t>Почтовые перевозки осуществлялись на суше с помощью лошадей, </a:t>
            </a:r>
            <a:r>
              <a:rPr lang="ru-RU" sz="2400" dirty="0" err="1" smtClean="0">
                <a:solidFill>
                  <a:schemeClr val="bg1"/>
                </a:solidFill>
                <a:latin typeface="Century Schoolbook" pitchFamily="18" charset="0"/>
              </a:rPr>
              <a:t>собачих</a:t>
            </a:r>
            <a:r>
              <a:rPr lang="ru-RU" sz="2400" dirty="0" smtClean="0">
                <a:solidFill>
                  <a:schemeClr val="bg1"/>
                </a:solidFill>
                <a:latin typeface="Century Schoolbook" pitchFamily="18" charset="0"/>
              </a:rPr>
              <a:t> упряжек, по морю — на кораблях. 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" name="Picture 4" descr="нападение на почту"/>
          <p:cNvPicPr>
            <a:picLocks noChangeAspect="1" noChangeArrowheads="1"/>
          </p:cNvPicPr>
          <p:nvPr/>
        </p:nvPicPr>
        <p:blipFill>
          <a:blip r:embed="rId5" cstate="print"/>
          <a:srcRect l="5837" r="778" b="7786"/>
          <a:stretch>
            <a:fillRect/>
          </a:stretch>
        </p:blipFill>
        <p:spPr bwMode="auto">
          <a:xfrm>
            <a:off x="4857752" y="928670"/>
            <a:ext cx="3429024" cy="250033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CC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i-main-pic" descr="Картинка 138 из 5073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071546"/>
            <a:ext cx="3500462" cy="1949695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00CC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8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48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48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48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8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-main-pic" descr="Картинка 57 из 50736"/>
          <p:cNvPicPr>
            <a:picLocks noChangeAspect="1" noChangeArrowheads="1"/>
          </p:cNvPicPr>
          <p:nvPr/>
        </p:nvPicPr>
        <p:blipFill>
          <a:blip r:embed="rId2" cstate="print"/>
          <a:srcRect l="18950" t="61125" r="42589" b="3485"/>
          <a:stretch>
            <a:fillRect/>
          </a:stretch>
        </p:blipFill>
        <p:spPr bwMode="auto">
          <a:xfrm>
            <a:off x="5429256" y="4270574"/>
            <a:ext cx="3714744" cy="258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i-main-pic" descr="Картинка 130 из 507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714356"/>
            <a:ext cx="8196574" cy="5024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                                 В наше время используют </a:t>
            </a:r>
          </a:p>
          <a:p>
            <a:r>
              <a:rPr lang="ru-RU" sz="2800" dirty="0" smtClean="0"/>
              <a:t>                                    различные виды транспорта.</a:t>
            </a:r>
            <a:endParaRPr lang="ru-RU" sz="2800" dirty="0"/>
          </a:p>
        </p:txBody>
      </p:sp>
      <p:pic>
        <p:nvPicPr>
          <p:cNvPr id="11" name="Picture 5" descr="bird1-1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917300" cy="1857364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C3634-12A4-4AE3-B1E0-5C1F8CCAEF95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2053" name="i-main-pic" descr="Картинка 39 из 134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5" y="4429132"/>
            <a:ext cx="3643306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9 из 198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6" y="4286257"/>
            <a:ext cx="3714744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923 -0.12856 C -0.08506 -0.14289 -0.08454 -0.15769 -0.07777 -0.17064 C -0.07395 -0.18544 -0.07222 -0.2 -0.0684 -0.2148 C -0.0677 -0.21804 -0.06718 -0.22151 -0.06649 -0.22474 C -0.06527 -0.22983 -0.06284 -0.23954 -0.06284 -0.23931 C -0.06354 -0.28417 -0.05642 -0.33526 -0.07222 -0.37735 C -0.07274 -0.38498 -0.07256 -0.39261 -0.07395 -0.39977 C -0.075 -0.4044 -0.08159 -0.4111 -0.08368 -0.41434 C -0.09079 -0.42683 -0.09566 -0.44024 -0.10416 -0.45157 C -0.10763 -0.46567 -0.10312 -0.45272 -0.1118 -0.46359 C -0.12534 -0.48116 -0.1052 -0.46174 -0.12118 -0.47607 C -0.12569 -0.48463 -0.12881 -0.48995 -0.13628 -0.49342 C -0.14791 -0.50798 -0.16024 -0.51769 -0.17395 -0.52787 C -0.17482 -0.52833 -0.18767 -0.53943 -0.19097 -0.54243 C -0.19479 -0.5459 -0.2 -0.54567 -0.20416 -0.54752 C -0.23437 -0.57434 -0.26562 -0.58613 -0.30225 -0.58706 C -0.37013 -0.58821 -0.43819 -0.58868 -0.5059 -0.58937 C -0.52638 -0.59584 -0.54288 -0.59977 -0.56441 -0.60162 C -0.57378 -0.60579 -0.58333 -0.60509 -0.59253 -0.60902 C -0.59444 -0.61064 -0.59618 -0.61295 -0.59826 -0.61411 C -0.60069 -0.61526 -0.60364 -0.6148 -0.60572 -0.61642 C -0.61336 -0.62197 -0.61284 -0.62706 -0.62291 -0.63122 C -0.62829 -0.64232 -0.63177 -0.63862 -0.63975 -0.64602 C -0.64097 -0.64856 -0.64201 -0.6511 -0.64357 -0.65318 C -0.64513 -0.6555 -0.64809 -0.65573 -0.6493 -0.65827 C -0.65191 -0.66405 -0.65121 -0.67168 -0.65312 -0.67792 C -0.65503 -0.69688 -0.65486 -0.68925 -0.65486 -0.70012 " pathEditMode="relative" rAng="0" ptsTypes="ffffffffffffffffffffffffffA">
                                      <p:cBhvr>
                                        <p:cTn id="18" dur="3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" y="-2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486 0.0081 L -0.62761 -0.00231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968</Words>
  <Application>Microsoft Office PowerPoint</Application>
  <PresentationFormat>Экран (4:3)</PresentationFormat>
  <Paragraphs>238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 Я к Вам пишу…</vt:lpstr>
      <vt:lpstr>Слайд 2</vt:lpstr>
      <vt:lpstr>Будем учиться: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Для чего нужны письма?</vt:lpstr>
      <vt:lpstr>Слайд 16</vt:lpstr>
      <vt:lpstr>Схема написания письма.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к в</dc:title>
  <dc:creator>Admin</dc:creator>
  <cp:lastModifiedBy>Admin</cp:lastModifiedBy>
  <cp:revision>98</cp:revision>
  <dcterms:created xsi:type="dcterms:W3CDTF">2010-02-20T17:16:53Z</dcterms:created>
  <dcterms:modified xsi:type="dcterms:W3CDTF">2015-11-10T11:57:47Z</dcterms:modified>
</cp:coreProperties>
</file>