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64" r:id="rId8"/>
    <p:sldId id="259" r:id="rId9"/>
    <p:sldId id="265" r:id="rId10"/>
    <p:sldId id="260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81C"/>
    <a:srgbClr val="0909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76672"/>
            <a:ext cx="8458200" cy="5832648"/>
          </a:xfrm>
        </p:spPr>
        <p:txBody>
          <a:bodyPr>
            <a:noAutofit/>
          </a:bodyPr>
          <a:lstStyle/>
          <a:p>
            <a:pPr algn="ctr"/>
            <a:endParaRPr lang="ru-RU" sz="4000" b="1" i="1" dirty="0" smtClean="0">
              <a:solidFill>
                <a:srgbClr val="FF0000"/>
              </a:solidFill>
              <a:cs typeface="Aharoni" pitchFamily="2" charset="-79"/>
            </a:endParaRP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ФОМ в режиме дня школьников младших классов, обеспечивающих сохранение здоровья и поддержание  работоспособности в течение учебного дня</a:t>
            </a:r>
          </a:p>
          <a:p>
            <a:pPr algn="r"/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Лесников И. А., </a:t>
            </a: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 algn="ctr"/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4. Ежедневные   физкультурные  Занятия  в  группах   продленного  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73424"/>
            <a:ext cx="8686800" cy="5184576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6781C"/>
                </a:solidFill>
                <a:latin typeface="Times New Roman" pitchFamily="18" charset="0"/>
                <a:cs typeface="Times New Roman" pitchFamily="18" charset="0"/>
              </a:rPr>
              <a:t>Цели и задачи: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здоровья,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закаливание организма обучающихся,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повышение уровня физической и умственной работоспособности,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поддержание работоспособности на протяжении  всего учебного года, совершенствование ДУ и ДН,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умений и воспитание привычки самостоятельно заниматься физическими упражнениями.</a:t>
            </a:r>
            <a:endParaRPr lang="ru-RU" sz="4000" b="1" i="1" dirty="0">
              <a:solidFill>
                <a:srgbClr val="06781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68880"/>
            <a:ext cx="8229600" cy="43891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проводятся на свежем воздухе.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не регламентируются строго по структуре и времени, как уроки физкультуры.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Распределение времени выполнения упражнений  и игр зависит от климатических условий, материальной базы, подготовленности детей.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32037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Каждое занятие состоит из 3-х частей.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Первая часть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подготовительная (10-15 минут)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6781C"/>
                </a:solidFill>
                <a:latin typeface="Times New Roman" pitchFamily="18" charset="0"/>
                <a:cs typeface="Times New Roman" pitchFamily="18" charset="0"/>
              </a:rPr>
              <a:t>Состоит из: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построения, разновидностей ходьбы, медленного бега, общеразвивающих или подготовительных упражнений.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688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Вторая часть </a:t>
            </a:r>
            <a:r>
              <a:rPr lang="ru-RU" dirty="0" smtClean="0"/>
              <a:t>– основная ( от 30 до 60 минут, в зависимости от общего времени занятия)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6781C"/>
                </a:solidFill>
                <a:latin typeface="Times New Roman" pitchFamily="18" charset="0"/>
                <a:cs typeface="Times New Roman" pitchFamily="18" charset="0"/>
              </a:rPr>
              <a:t>Содержит: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 и эстафеты, спортивные развлечения, а также самостоятельную двигательную деятельность (игры, физические упражнения)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42802"/>
            <a:ext cx="8686800" cy="511519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Третья часть </a:t>
            </a:r>
            <a:r>
              <a:rPr lang="ru-RU" dirty="0" smtClean="0"/>
              <a:t>– заключительная (5-7 минут)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В </a:t>
            </a:r>
            <a:r>
              <a:rPr lang="ru-RU" b="1" i="1" dirty="0" smtClean="0">
                <a:solidFill>
                  <a:srgbClr val="FF0000"/>
                </a:solidFill>
              </a:rPr>
              <a:t>основном</a:t>
            </a:r>
            <a:r>
              <a:rPr lang="ru-RU" b="1" i="1" dirty="0" smtClean="0">
                <a:solidFill>
                  <a:schemeClr val="tx1"/>
                </a:solidFill>
              </a:rPr>
              <a:t> направлена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организационное окончание занятия.</a:t>
            </a:r>
          </a:p>
          <a:p>
            <a:pPr>
              <a:buNone/>
            </a:pPr>
            <a:r>
              <a:rPr lang="ru-RU" b="1" dirty="0" smtClean="0">
                <a:solidFill>
                  <a:srgbClr val="06781C"/>
                </a:solidFill>
                <a:latin typeface="Times New Roman" pitchFamily="18" charset="0"/>
                <a:cs typeface="Times New Roman" pitchFamily="18" charset="0"/>
              </a:rPr>
              <a:t>Состоит из: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построения, спокойной ходьбы, малоинтенсивные подвижные игры, игры на внимание.</a:t>
            </a:r>
          </a:p>
          <a:p>
            <a:pPr algn="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такой структуре занятия обеспечивается постепенное нарастание и снижение нагрузки во время занятия.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Организация физкультурных занятий возлагается на </a:t>
            </a:r>
            <a:r>
              <a:rPr lang="ru-RU" u="sng" dirty="0" smtClean="0">
                <a:solidFill>
                  <a:srgbClr val="C00000"/>
                </a:solidFill>
              </a:rPr>
              <a:t>воспитателей групп</a:t>
            </a:r>
            <a:r>
              <a:rPr lang="ru-RU" dirty="0" smtClean="0">
                <a:solidFill>
                  <a:schemeClr val="tx1"/>
                </a:solidFill>
              </a:rPr>
              <a:t> продленного дня.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1. Утренняя  Гимнастика   до  учебных занятий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способствование организованному началу учебного дня, улучшение самочувствия и настроения, повышение работоспособности </a:t>
            </a:r>
            <a:r>
              <a:rPr lang="ru-RU" sz="40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первых уроках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i="1" dirty="0">
              <a:solidFill>
                <a:srgbClr val="06781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68880"/>
            <a:ext cx="8229600" cy="43891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 утренней гимнастики до занятий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комплексы из 7-9 физических упражнений динамического характера, воздействующие на различные группы мышц выполняемые в течение 5-6 минут (мл. классы).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Комплексы упражнений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обновляются через 2-3 недели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т.е. 2-3 раза в четверти.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68880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Утренняя гимнастика проводится на открытом воздухе, а при неблагоприятной погоде – в помещении (в проветренных коридорах, рекреациях).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Общее руководство и организацию УГ до занятий осуществляет </a:t>
            </a:r>
            <a:r>
              <a:rPr lang="ru-RU" b="1" i="1" u="sng" dirty="0" smtClean="0">
                <a:solidFill>
                  <a:srgbClr val="0070C0"/>
                </a:solidFill>
              </a:rPr>
              <a:t>учитель физкультуры</a:t>
            </a:r>
            <a:r>
              <a:rPr lang="ru-RU" b="1" dirty="0" smtClean="0">
                <a:solidFill>
                  <a:schemeClr val="tx1"/>
                </a:solidFill>
              </a:rPr>
              <a:t>. Ему помогают учителя-предметники, ведущие первый урок в данном классе.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2. Физкультурные    минутки (физкультурные паузы)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686800" cy="525658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Цель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– снятие утомления, повышение продуктивности умственной или физической работы, предупреждение нарушения осанки.</a:t>
            </a:r>
          </a:p>
          <a:p>
            <a:pPr algn="ctr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>
                <a:solidFill>
                  <a:srgbClr val="06781C"/>
                </a:solidFill>
              </a:rPr>
              <a:t>Физкультминутки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проводятся на общеобразовательных уроках при проявлении первых признаков утомления (нарушение внимания, снижение активности и т.д.) под руководством учителя или физорга. Время начала физкультминутки определяет </a:t>
            </a:r>
            <a:r>
              <a:rPr lang="ru-RU" b="1" u="sng" dirty="0" smtClean="0">
                <a:solidFill>
                  <a:srgbClr val="0070C0"/>
                </a:solidFill>
              </a:rPr>
              <a:t>педагог,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rgbClr val="0070C0"/>
                </a:solidFill>
              </a:rPr>
              <a:t>проводящий урок.</a:t>
            </a:r>
            <a:endParaRPr lang="ru-RU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6781C"/>
                </a:solidFill>
              </a:rPr>
              <a:t>Основные упражнения,  Дозировка, последовательность выполнения</a:t>
            </a:r>
            <a:endParaRPr lang="ru-RU" dirty="0">
              <a:solidFill>
                <a:srgbClr val="06781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7498080" cy="4800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Комплексы физкультминуток состоят из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3-5 упражнений </a:t>
            </a:r>
            <a:r>
              <a:rPr lang="ru-RU" b="1" dirty="0" smtClean="0">
                <a:solidFill>
                  <a:schemeClr val="tx1"/>
                </a:solidFill>
              </a:rPr>
              <a:t>(потягивания, прогибания туловища, наклоны и полунаклоны, полуприседы и приседы с различными движениями рук), </a:t>
            </a:r>
            <a:r>
              <a:rPr lang="ru-RU" b="1" u="sng" dirty="0" smtClean="0">
                <a:solidFill>
                  <a:srgbClr val="0070C0"/>
                </a:solidFill>
              </a:rPr>
              <a:t>повторяемых по 4-6 раз. 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Продолжительность выполнения комплекса упражнений 1-2 минуты.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6781C"/>
                </a:solidFill>
                <a:cs typeface="Aharoni" pitchFamily="2" charset="-79"/>
              </a:rPr>
              <a:t>Например:</a:t>
            </a:r>
            <a:endParaRPr lang="ru-RU" u="sng" dirty="0">
              <a:solidFill>
                <a:srgbClr val="06781C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chemeClr val="tx1"/>
                </a:solidFill>
              </a:rPr>
              <a:t> Сначала буду маленьким </a:t>
            </a:r>
            <a:r>
              <a:rPr lang="ru-RU" sz="2800" b="1" i="1" dirty="0" smtClean="0">
                <a:solidFill>
                  <a:srgbClr val="7030A0"/>
                </a:solidFill>
              </a:rPr>
              <a:t>(присесть)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К коленочкам прижмусь </a:t>
            </a:r>
            <a:r>
              <a:rPr lang="ru-RU" sz="2800" b="1" i="1" dirty="0" smtClean="0">
                <a:solidFill>
                  <a:srgbClr val="7030A0"/>
                </a:solidFill>
              </a:rPr>
              <a:t>(обнять колени руками)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Потом я вырасту большим </a:t>
            </a:r>
            <a:r>
              <a:rPr lang="ru-RU" sz="2800" b="1" i="1" dirty="0" smtClean="0">
                <a:solidFill>
                  <a:srgbClr val="7030A0"/>
                </a:solidFill>
              </a:rPr>
              <a:t>(встать)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До неба дотянусь </a:t>
            </a:r>
            <a:r>
              <a:rPr lang="ru-RU" sz="2800" b="1" dirty="0" smtClean="0">
                <a:solidFill>
                  <a:srgbClr val="7030A0"/>
                </a:solidFill>
              </a:rPr>
              <a:t>(поднять руки вверх, встать на носочки)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06781C"/>
                </a:solidFill>
              </a:rPr>
              <a:t>1,2,3,4,5 Начал заинька скакать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(подскоки на месте)</a:t>
            </a:r>
          </a:p>
          <a:p>
            <a:pPr>
              <a:buNone/>
            </a:pPr>
            <a:r>
              <a:rPr lang="ru-RU" b="1" dirty="0" smtClean="0">
                <a:solidFill>
                  <a:srgbClr val="06781C"/>
                </a:solidFill>
              </a:rPr>
              <a:t>Прыгать заинька горазд, он подпрыгнул 10 раз</a:t>
            </a:r>
            <a:endParaRPr lang="ru-RU" b="1" dirty="0">
              <a:solidFill>
                <a:srgbClr val="06781C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3. Игры  и  физические упражнения  на  удлиненных  переменах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891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Цель </a:t>
            </a:r>
            <a:r>
              <a:rPr lang="ru-RU" b="1" dirty="0" smtClean="0">
                <a:solidFill>
                  <a:schemeClr val="tx1"/>
                </a:solidFill>
              </a:rPr>
              <a:t>–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активный отдых, укрепление здоровья, восстановление работоспособности обучающихся  в процессе учебного дня.</a:t>
            </a:r>
          </a:p>
          <a:p>
            <a:pPr algn="ctr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* </a:t>
            </a:r>
            <a:r>
              <a:rPr lang="ru-RU" b="1" u="sng" dirty="0" smtClean="0">
                <a:solidFill>
                  <a:srgbClr val="06781C"/>
                </a:solidFill>
              </a:rPr>
              <a:t>Важными условиями </a:t>
            </a:r>
            <a:r>
              <a:rPr lang="ru-RU" b="1" dirty="0" smtClean="0">
                <a:solidFill>
                  <a:schemeClr val="tx1"/>
                </a:solidFill>
              </a:rPr>
              <a:t>проведения игр и физических упражнений на перемене являются наличие хорошо заранее подготовленных мест занятий, достаточное количество инвентаря и оборудования </a:t>
            </a:r>
            <a:r>
              <a:rPr lang="ru-RU" b="1" i="1" dirty="0" smtClean="0">
                <a:solidFill>
                  <a:srgbClr val="0070C0"/>
                </a:solidFill>
              </a:rPr>
              <a:t>(как правило, во всех играх дети участвуют по желанию)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6781C"/>
                </a:solidFill>
              </a:rPr>
              <a:t>Основные  упражнения, дозировка, последовательность 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68880"/>
            <a:ext cx="8229600" cy="43891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Помещение чистое, проветриваемое, </a:t>
            </a:r>
            <a:r>
              <a:rPr lang="ru-RU" b="1" dirty="0" smtClean="0">
                <a:solidFill>
                  <a:srgbClr val="FF0000"/>
                </a:solidFill>
              </a:rPr>
              <a:t>соблюдение ТБ</a:t>
            </a:r>
            <a:r>
              <a:rPr lang="ru-RU" b="1" dirty="0" smtClean="0">
                <a:solidFill>
                  <a:srgbClr val="002060"/>
                </a:solidFill>
              </a:rPr>
              <a:t>, под контролем учителя физкультуры или преподавателей чьи дети находятся на перемене.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«Ручеек», «Змея», «Третий лишний» и т.д.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623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1. Утренняя  Гимнастика   до  учебных занятий</vt:lpstr>
      <vt:lpstr>Основные  упражнения, дозировка, последовательность  выполнения</vt:lpstr>
      <vt:lpstr>Основные  упражнения, дозировка, последовательность  выполнения</vt:lpstr>
      <vt:lpstr>2. Физкультурные    минутки (физкультурные паузы)</vt:lpstr>
      <vt:lpstr>Основные упражнения,  Дозировка, последовательность выполнения</vt:lpstr>
      <vt:lpstr>Например:</vt:lpstr>
      <vt:lpstr>3. Игры  и  физические упражнения  на  удлиненных  переменах</vt:lpstr>
      <vt:lpstr>Основные  упражнения, дозировка, последовательность  выполнения</vt:lpstr>
      <vt:lpstr>4. Ежедневные   физкультурные  Занятия  в  группах   продленного   дня</vt:lpstr>
      <vt:lpstr>Основные  упражнения, дозировка, последовательность  выполнения</vt:lpstr>
      <vt:lpstr>Основные  упражнения, дозировка, последовательность  выполнения</vt:lpstr>
      <vt:lpstr>Основные  упражнения, дозировка, последовательность  выполнения</vt:lpstr>
      <vt:lpstr>Основные  упражнения, дозировка, последовательность  выполнения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низовцова</cp:lastModifiedBy>
  <cp:revision>18</cp:revision>
  <dcterms:created xsi:type="dcterms:W3CDTF">2012-11-07T16:16:07Z</dcterms:created>
  <dcterms:modified xsi:type="dcterms:W3CDTF">2013-11-09T09:41:01Z</dcterms:modified>
</cp:coreProperties>
</file>