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9" r:id="rId2"/>
    <p:sldId id="274" r:id="rId3"/>
    <p:sldId id="275" r:id="rId4"/>
    <p:sldId id="257" r:id="rId5"/>
    <p:sldId id="270" r:id="rId6"/>
    <p:sldId id="273" r:id="rId7"/>
    <p:sldId id="269" r:id="rId8"/>
    <p:sldId id="262" r:id="rId9"/>
    <p:sldId id="263" r:id="rId10"/>
    <p:sldId id="266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7EE12-FDE6-4F9C-B89B-333EB55CCAEA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DB197-7EE7-4DA0-8D68-3C772E137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47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DB197-7EE7-4DA0-8D68-3C772E1376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81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3257" y="1500174"/>
            <a:ext cx="60294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Ы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после приставок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00042"/>
            <a:ext cx="7786742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ДВУХ-, ТРЁХ-, ЧЕТЫРЁХ-:</a:t>
            </a:r>
          </a:p>
          <a:p>
            <a:pPr algn="ctr">
              <a:buNone/>
            </a:pP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вухимпульсный</a:t>
            </a: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lvl="0" algn="ctr"/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600" b="1" i="1" dirty="0" smtClean="0"/>
              <a:t>играть -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грать,</a:t>
            </a:r>
            <a:r>
              <a:rPr lang="ru-RU" sz="3600" b="1" i="1" dirty="0" smtClean="0">
                <a:solidFill>
                  <a:schemeClr val="accent1"/>
                </a:solidFill>
              </a:rPr>
              <a:t> разыграть</a:t>
            </a:r>
            <a:r>
              <a:rPr lang="ru-RU" sz="3600" b="1" i="1" dirty="0" smtClean="0"/>
              <a:t>, </a:t>
            </a:r>
            <a:r>
              <a:rPr lang="ru-RU" sz="3600" b="1" i="1" dirty="0" smtClean="0">
                <a:solidFill>
                  <a:schemeClr val="accent1"/>
                </a:solidFill>
              </a:rPr>
              <a:t>с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грать; </a:t>
            </a:r>
            <a:endParaRPr lang="ru-RU" sz="3600" b="1" dirty="0" smtClean="0"/>
          </a:p>
          <a:p>
            <a:pPr lvl="0"/>
            <a:r>
              <a:rPr lang="ru-RU" sz="3600" b="1" i="1" dirty="0" smtClean="0"/>
              <a:t>искать - </a:t>
            </a:r>
            <a:r>
              <a:rPr lang="ru-RU" sz="3600" b="1" i="1" dirty="0" smtClean="0">
                <a:solidFill>
                  <a:schemeClr val="accent1"/>
                </a:solidFill>
              </a:rPr>
              <a:t>от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скать,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скать, </a:t>
            </a:r>
            <a:r>
              <a:rPr lang="ru-RU" sz="3600" b="1" i="1" dirty="0" smtClean="0">
                <a:solidFill>
                  <a:schemeClr val="accent1"/>
                </a:solidFill>
              </a:rPr>
              <a:t>раз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</a:t>
            </a:r>
            <a:r>
              <a:rPr lang="ru-RU" sz="3600" b="1" dirty="0" smtClean="0"/>
              <a:t>;</a:t>
            </a:r>
          </a:p>
          <a:p>
            <a:pPr lvl="0"/>
            <a:r>
              <a:rPr lang="ru-RU" sz="3600" b="1" i="1" dirty="0" smtClean="0"/>
              <a:t>интегральный -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нтегральный;</a:t>
            </a:r>
            <a:endParaRPr lang="ru-RU" sz="3600" b="1" dirty="0" smtClean="0"/>
          </a:p>
          <a:p>
            <a:r>
              <a:rPr lang="ru-RU" sz="3600" b="1" i="1" dirty="0" smtClean="0"/>
              <a:t>июльский - </a:t>
            </a:r>
            <a:r>
              <a:rPr lang="ru-RU" sz="3600" b="1" i="1" dirty="0" err="1" smtClean="0">
                <a:solidFill>
                  <a:schemeClr val="accent1"/>
                </a:solidFill>
              </a:rPr>
              <a:t>пред</a:t>
            </a:r>
            <a:r>
              <a:rPr lang="ru-RU" sz="3600" b="1" i="1" dirty="0" err="1" smtClean="0">
                <a:solidFill>
                  <a:srgbClr val="C00000"/>
                </a:solidFill>
              </a:rPr>
              <a:t>ы</a:t>
            </a:r>
            <a:r>
              <a:rPr lang="ru-RU" sz="3600" b="1" i="1" dirty="0" err="1" smtClean="0"/>
              <a:t>юльский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71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 приставок, оканчивающихся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согласную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вместо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в соответствии с произношением: 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chemeClr val="accent1"/>
                </a:solidFill>
              </a:rPr>
              <a:t>меж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нститутские соревнования, </a:t>
            </a:r>
            <a:endParaRPr lang="ru-RU" sz="3600" b="1" dirty="0" smtClean="0"/>
          </a:p>
          <a:p>
            <a:r>
              <a:rPr lang="ru-RU" sz="3600" b="1" i="1" dirty="0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зысканный</a:t>
            </a:r>
          </a:p>
          <a:p>
            <a:r>
              <a:rPr lang="ru-RU" sz="3600" b="1" i="1" dirty="0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нтересное мероприятие</a:t>
            </a:r>
            <a:r>
              <a:rPr lang="ru-RU" sz="3600" i="1" dirty="0" smtClean="0">
                <a:solidFill>
                  <a:srgbClr val="008000"/>
                </a:solidFill>
              </a:rPr>
              <a:t>,</a:t>
            </a:r>
          </a:p>
          <a:p>
            <a:r>
              <a:rPr lang="ru-RU" sz="3600" b="1" i="1" dirty="0" err="1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И</a:t>
            </a:r>
            <a:r>
              <a:rPr lang="ru-RU" sz="3600" b="1" i="1" dirty="0" err="1" smtClean="0">
                <a:solidFill>
                  <a:srgbClr val="003300"/>
                </a:solidFill>
              </a:rPr>
              <a:t>скусный</a:t>
            </a:r>
            <a:endParaRPr lang="ru-RU" sz="3600" b="1" i="1" dirty="0" smtClean="0">
              <a:solidFill>
                <a:srgbClr val="003300"/>
              </a:solidFill>
            </a:endParaRPr>
          </a:p>
          <a:p>
            <a:r>
              <a:rPr lang="ru-RU" sz="3600" b="1" i="1" dirty="0" err="1" smtClean="0">
                <a:solidFill>
                  <a:schemeClr val="accent1"/>
                </a:solidFill>
              </a:rPr>
              <a:t>меж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И</a:t>
            </a:r>
            <a:r>
              <a:rPr lang="ru-RU" sz="3600" b="1" i="1" dirty="0" err="1" smtClean="0">
                <a:solidFill>
                  <a:srgbClr val="003300"/>
                </a:solidFill>
              </a:rPr>
              <a:t>гровой</a:t>
            </a:r>
            <a:endParaRPr lang="ru-RU" sz="3600" b="1" i="1" dirty="0" smtClean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88583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приставок 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МЕЖ-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СВЕРХ-: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174712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600" b="1" u="sng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приставок, оканчивающихся на   </a:t>
            </a:r>
            <a:b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   гласную: </a:t>
            </a:r>
          </a:p>
          <a:p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i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</a:t>
            </a:r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искать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играть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искриться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исторический </a:t>
            </a:r>
          </a:p>
          <a:p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/>
              <a:t>Пишем Ы после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С-   </a:t>
            </a:r>
            <a:r>
              <a:rPr lang="ru-RU" dirty="0" smtClean="0"/>
              <a:t>               играть                      </a:t>
            </a:r>
            <a:r>
              <a:rPr lang="ru-RU" dirty="0"/>
              <a:t>сыграть</a:t>
            </a:r>
          </a:p>
          <a:p>
            <a:pPr>
              <a:buFontTx/>
              <a:buNone/>
            </a:pPr>
            <a:r>
              <a:rPr lang="ru-RU" dirty="0"/>
              <a:t>ИЗ-               </a:t>
            </a:r>
            <a:r>
              <a:rPr lang="ru-RU" dirty="0" smtClean="0"/>
              <a:t>искать                       изыскать</a:t>
            </a:r>
            <a:endParaRPr lang="ru-RU" dirty="0"/>
          </a:p>
          <a:p>
            <a:pPr>
              <a:buFontTx/>
              <a:buNone/>
            </a:pPr>
            <a:r>
              <a:rPr lang="ru-RU" dirty="0"/>
              <a:t>БЕЗ-              </a:t>
            </a:r>
            <a:r>
              <a:rPr lang="ru-RU" dirty="0" smtClean="0"/>
              <a:t>идейный                  </a:t>
            </a:r>
            <a:r>
              <a:rPr lang="ru-RU" dirty="0"/>
              <a:t>безыдейный</a:t>
            </a:r>
          </a:p>
          <a:p>
            <a:pPr>
              <a:buFontTx/>
              <a:buNone/>
            </a:pPr>
            <a:r>
              <a:rPr lang="ru-RU" dirty="0"/>
              <a:t>РАЗ-        </a:t>
            </a:r>
            <a:r>
              <a:rPr lang="ru-RU" dirty="0" smtClean="0"/>
              <a:t>      искать                       </a:t>
            </a:r>
            <a:r>
              <a:rPr lang="ru-RU" dirty="0"/>
              <a:t>разыскать</a:t>
            </a:r>
          </a:p>
          <a:p>
            <a:pPr>
              <a:buFontTx/>
              <a:buNone/>
            </a:pPr>
            <a:r>
              <a:rPr lang="ru-RU" dirty="0"/>
              <a:t>ВЗ-                 </a:t>
            </a:r>
            <a:r>
              <a:rPr lang="ru-RU" dirty="0" smtClean="0"/>
              <a:t>искать                       взыскать</a:t>
            </a:r>
            <a:endParaRPr lang="ru-RU" dirty="0"/>
          </a:p>
          <a:p>
            <a:pPr>
              <a:buFontTx/>
              <a:buNone/>
            </a:pPr>
            <a:r>
              <a:rPr lang="ru-RU" dirty="0"/>
              <a:t>ПОД-             </a:t>
            </a:r>
            <a:r>
              <a:rPr lang="ru-RU" dirty="0" smtClean="0"/>
              <a:t>играть                       подыграть</a:t>
            </a:r>
            <a:endParaRPr lang="ru-RU" dirty="0"/>
          </a:p>
          <a:p>
            <a:pPr>
              <a:buFontTx/>
              <a:buNone/>
            </a:pPr>
            <a:r>
              <a:rPr lang="ru-RU" dirty="0"/>
              <a:t>ПРЕД-           </a:t>
            </a:r>
            <a:r>
              <a:rPr lang="ru-RU" dirty="0" smtClean="0"/>
              <a:t>июньский                 </a:t>
            </a:r>
            <a:r>
              <a:rPr lang="ru-RU" dirty="0" err="1" smtClean="0"/>
              <a:t>предыюньский</a:t>
            </a:r>
            <a:endParaRPr lang="ru-RU" dirty="0"/>
          </a:p>
          <a:p>
            <a:endParaRPr lang="ru-RU" dirty="0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851275" y="3500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</a:rPr>
              <a:t>Запишите слова с данными приставками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  <a:r>
              <a:rPr lang="ru-RU" sz="4000" b="1" smtClean="0">
                <a:solidFill>
                  <a:srgbClr val="FF3300"/>
                </a:solidFill>
              </a:rPr>
              <a:t>ОТ-</a:t>
            </a:r>
            <a:r>
              <a:rPr lang="ru-RU" sz="4000" b="1" smtClean="0">
                <a:solidFill>
                  <a:srgbClr val="6600FF"/>
                </a:solidFill>
              </a:rPr>
              <a:t>  -- играть, искать; </a:t>
            </a:r>
            <a:r>
              <a:rPr lang="ru-RU" sz="4000" b="1" smtClean="0">
                <a:solidFill>
                  <a:srgbClr val="FF3300"/>
                </a:solidFill>
              </a:rPr>
              <a:t>С- </a:t>
            </a:r>
            <a:r>
              <a:rPr lang="ru-RU" sz="4000" b="1" smtClean="0">
                <a:solidFill>
                  <a:srgbClr val="6600FF"/>
                </a:solidFill>
              </a:rPr>
              <a:t>играть;</a:t>
            </a:r>
            <a:r>
              <a:rPr lang="ru-RU" sz="4000" b="1" smtClean="0">
                <a:solidFill>
                  <a:srgbClr val="FF3300"/>
                </a:solidFill>
              </a:rPr>
              <a:t> ПРО-</a:t>
            </a:r>
            <a:r>
              <a:rPr lang="ru-RU" sz="4000" b="1" smtClean="0">
                <a:solidFill>
                  <a:srgbClr val="6600FF"/>
                </a:solidFill>
              </a:rPr>
              <a:t> -играть; </a:t>
            </a:r>
            <a:r>
              <a:rPr lang="ru-RU" sz="4000" b="1" smtClean="0">
                <a:solidFill>
                  <a:srgbClr val="FF3300"/>
                </a:solidFill>
              </a:rPr>
              <a:t>РАЗ-</a:t>
            </a:r>
            <a:r>
              <a:rPr lang="ru-RU" sz="4000" b="1" smtClean="0">
                <a:solidFill>
                  <a:srgbClr val="6600FF"/>
                </a:solidFill>
              </a:rPr>
              <a:t> - играть, искать; </a:t>
            </a:r>
            <a:r>
              <a:rPr lang="ru-RU" sz="4000" b="1" smtClean="0">
                <a:solidFill>
                  <a:srgbClr val="FF3300"/>
                </a:solidFill>
              </a:rPr>
              <a:t>ПОД-</a:t>
            </a:r>
            <a:r>
              <a:rPr lang="ru-RU" sz="4000" b="1" smtClean="0">
                <a:solidFill>
                  <a:srgbClr val="6600FF"/>
                </a:solidFill>
              </a:rPr>
              <a:t> - итожить; </a:t>
            </a:r>
            <a:r>
              <a:rPr lang="ru-RU" sz="4000" b="1" smtClean="0">
                <a:solidFill>
                  <a:srgbClr val="FF3300"/>
                </a:solidFill>
              </a:rPr>
              <a:t>БЕЗ-</a:t>
            </a:r>
            <a:r>
              <a:rPr lang="ru-RU" sz="4000" b="1" smtClean="0">
                <a:solidFill>
                  <a:srgbClr val="6600FF"/>
                </a:solidFill>
              </a:rPr>
              <a:t> - известный, интересный, искусный; </a:t>
            </a:r>
            <a:r>
              <a:rPr lang="ru-RU" sz="4000" b="1" smtClean="0">
                <a:solidFill>
                  <a:srgbClr val="FF3300"/>
                </a:solidFill>
              </a:rPr>
              <a:t>ВЫ-</a:t>
            </a:r>
            <a:r>
              <a:rPr lang="ru-RU" sz="4000" b="1" smtClean="0">
                <a:solidFill>
                  <a:srgbClr val="6600FF"/>
                </a:solidFill>
              </a:rPr>
              <a:t> -играть.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1052736"/>
            <a:ext cx="7643192" cy="5697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700" dirty="0" smtClean="0">
                <a:solidFill>
                  <a:schemeClr val="accent1"/>
                </a:solidFill>
              </a:rPr>
              <a:t>без</a:t>
            </a:r>
            <a:r>
              <a:rPr lang="ru-RU" sz="4700" dirty="0" smtClean="0">
                <a:solidFill>
                  <a:schemeClr val="accent2"/>
                </a:solidFill>
              </a:rPr>
              <a:t>ыс</a:t>
            </a:r>
            <a:r>
              <a:rPr lang="ru-RU" sz="4700" dirty="0" smtClean="0"/>
              <a:t>ходный, </a:t>
            </a:r>
          </a:p>
          <a:p>
            <a:pPr>
              <a:buNone/>
            </a:pPr>
            <a:r>
              <a:rPr lang="ru-RU" sz="4700" dirty="0" smtClean="0"/>
              <a:t>не</a:t>
            </a:r>
            <a:r>
              <a:rPr lang="ru-RU" sz="4700" dirty="0" smtClean="0">
                <a:solidFill>
                  <a:schemeClr val="accent1"/>
                </a:solidFill>
              </a:rPr>
              <a:t>без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вестный</a:t>
            </a:r>
          </a:p>
          <a:p>
            <a:pPr marL="0" indent="0">
              <a:buNone/>
            </a:pPr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давна </a:t>
            </a:r>
          </a:p>
          <a:p>
            <a:pPr marL="0" indent="0">
              <a:buNone/>
            </a:pPr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мальства, </a:t>
            </a:r>
          </a:p>
          <a:p>
            <a:pPr marL="0" indent="0">
              <a:buNone/>
            </a:pPr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нова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7972452" cy="536145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400" b="1" dirty="0" smtClean="0"/>
              <a:t> </a:t>
            </a:r>
            <a:r>
              <a:rPr lang="ru-RU" sz="4400" b="1" dirty="0" smtClean="0"/>
              <a:t>Запомните , что слова:</a:t>
            </a: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з</a:t>
            </a:r>
            <a:r>
              <a:rPr lang="ru-RU" sz="4400" b="1" dirty="0" smtClean="0"/>
              <a:t>десь</a:t>
            </a:r>
            <a:r>
              <a:rPr lang="ru-RU" sz="4400" b="1" dirty="0" smtClean="0"/>
              <a:t>, </a:t>
            </a:r>
            <a:r>
              <a:rPr lang="ru-RU" sz="4400" b="1" dirty="0" smtClean="0">
                <a:solidFill>
                  <a:srgbClr val="FF0000"/>
                </a:solidFill>
              </a:rPr>
              <a:t>з</a:t>
            </a:r>
            <a:r>
              <a:rPr lang="ru-RU" sz="4400" b="1" dirty="0" smtClean="0"/>
              <a:t>доровье,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з</a:t>
            </a:r>
            <a:r>
              <a:rPr lang="ru-RU" sz="4400" b="1" dirty="0" smtClean="0"/>
              <a:t>дание</a:t>
            </a:r>
            <a:r>
              <a:rPr lang="ru-RU" sz="4400" b="1" dirty="0" smtClean="0"/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з</a:t>
            </a:r>
            <a:r>
              <a:rPr lang="ru-RU" sz="4400" b="1" dirty="0" err="1" smtClean="0"/>
              <a:t>ги</a:t>
            </a:r>
            <a:endParaRPr lang="ru-RU" sz="4400" b="1" dirty="0" smtClean="0"/>
          </a:p>
          <a:p>
            <a:pPr marL="0" lvl="0" indent="0" algn="ctr">
              <a:buNone/>
            </a:pPr>
            <a:r>
              <a:rPr lang="ru-RU" sz="4400" b="1" dirty="0" smtClean="0"/>
              <a:t> </a:t>
            </a:r>
          </a:p>
          <a:p>
            <a:pPr marL="0" lvl="0" indent="0" algn="ctr">
              <a:buNone/>
            </a:pPr>
            <a:r>
              <a:rPr lang="ru-RU" sz="4400" b="1" dirty="0" smtClean="0"/>
              <a:t>пишутся </a:t>
            </a:r>
          </a:p>
          <a:p>
            <a:pPr marL="0" lvl="0" indent="0" algn="ctr">
              <a:buNone/>
            </a:pPr>
            <a:r>
              <a:rPr lang="ru-RU" sz="4400" b="1" dirty="0" smtClean="0"/>
              <a:t>с </a:t>
            </a:r>
            <a:r>
              <a:rPr lang="ru-RU" sz="4400" b="1" dirty="0" smtClean="0"/>
              <a:t>корневой буквой </a:t>
            </a:r>
            <a:r>
              <a:rPr lang="ru-RU" sz="4400" b="1" dirty="0" smtClean="0">
                <a:solidFill>
                  <a:srgbClr val="FF0000"/>
                </a:solidFill>
              </a:rPr>
              <a:t>з </a:t>
            </a:r>
            <a:r>
              <a:rPr lang="ru-RU" sz="4400" b="1" dirty="0" smtClean="0"/>
              <a:t>.</a:t>
            </a:r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Запомнить: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389120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вз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рать</a:t>
            </a:r>
          </a:p>
          <a:p>
            <a:r>
              <a:rPr lang="ru-RU" sz="4400" dirty="0" smtClean="0"/>
              <a:t>из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мать</a:t>
            </a:r>
          </a:p>
          <a:p>
            <a:r>
              <a:rPr lang="ru-RU" sz="4400" dirty="0" smtClean="0"/>
              <a:t>отн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мать</a:t>
            </a:r>
          </a:p>
          <a:p>
            <a:r>
              <a:rPr lang="ru-RU" sz="4400" dirty="0" smtClean="0"/>
              <a:t>под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мать</a:t>
            </a:r>
          </a:p>
          <a:p>
            <a:r>
              <a:rPr lang="ru-RU" sz="4400" dirty="0" smtClean="0"/>
              <a:t>подн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мать</a:t>
            </a:r>
          </a:p>
          <a:p>
            <a:r>
              <a:rPr lang="ru-RU" sz="4400" dirty="0" smtClean="0"/>
              <a:t>от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мать</a:t>
            </a:r>
          </a:p>
          <a:p>
            <a:r>
              <a:rPr lang="ru-RU" sz="4400" dirty="0" smtClean="0"/>
              <a:t>сн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мать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 </a:t>
            </a:r>
            <a:r>
              <a:rPr lang="ru-RU" sz="4400" b="1" i="1" dirty="0" smtClean="0">
                <a:solidFill>
                  <a:schemeClr val="accent2"/>
                </a:solidFill>
              </a:rPr>
              <a:t>дез</a:t>
            </a:r>
            <a:r>
              <a:rPr lang="ru-RU" sz="4400" b="1" i="1" dirty="0" smtClean="0"/>
              <a:t>информация,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контр</a:t>
            </a:r>
            <a:r>
              <a:rPr lang="ru-RU" sz="4400" b="1" i="1" dirty="0" smtClean="0"/>
              <a:t>игра,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пост</a:t>
            </a:r>
            <a:r>
              <a:rPr lang="ru-RU" sz="4400" b="1" i="1" dirty="0" smtClean="0"/>
              <a:t>импрессионизм,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суб</a:t>
            </a:r>
            <a:r>
              <a:rPr lang="ru-RU" sz="4400" b="1" i="1" dirty="0" smtClean="0"/>
              <a:t>инспектор,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супер</a:t>
            </a:r>
            <a:r>
              <a:rPr lang="ru-RU" sz="4400" b="1" i="1" dirty="0" smtClean="0"/>
              <a:t>интендант,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транс</a:t>
            </a:r>
            <a:r>
              <a:rPr lang="ru-RU" sz="4400" b="1" i="1" dirty="0" smtClean="0"/>
              <a:t>иорданский,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пан</a:t>
            </a:r>
            <a:r>
              <a:rPr lang="ru-RU" sz="4400" b="1" i="1" dirty="0" smtClean="0"/>
              <a:t>исламизм.</a:t>
            </a:r>
            <a:endParaRPr lang="ru-RU" sz="4400" b="1" dirty="0" smtClean="0"/>
          </a:p>
          <a:p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60722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Обратите внимание</a:t>
            </a:r>
            <a:r>
              <a:rPr lang="ru-RU" sz="2400" b="1" dirty="0" smtClean="0"/>
              <a:t>: т.к. учитывается происхождение приставки, то в </a:t>
            </a:r>
            <a:r>
              <a:rPr lang="ru-RU" sz="2400" b="1" dirty="0" smtClean="0">
                <a:solidFill>
                  <a:srgbClr val="C00000"/>
                </a:solidFill>
              </a:rPr>
              <a:t>русском языке </a:t>
            </a:r>
            <a:r>
              <a:rPr lang="ru-RU" sz="2400" b="1" dirty="0" smtClean="0"/>
              <a:t>могут образовываться пары однокоренных слов, в которых начальная гласная корня будет выглядеть по-разному. Например, </a:t>
            </a:r>
            <a:r>
              <a:rPr lang="ru-RU" sz="2400" b="1" i="1" dirty="0" smtClean="0">
                <a:solidFill>
                  <a:srgbClr val="C00000"/>
                </a:solidFill>
              </a:rPr>
              <a:t>пост</a:t>
            </a:r>
            <a:r>
              <a:rPr lang="ru-RU" sz="2400" b="1" i="1" dirty="0" smtClean="0">
                <a:solidFill>
                  <a:schemeClr val="accent1"/>
                </a:solidFill>
              </a:rPr>
              <a:t>и</a:t>
            </a:r>
            <a:r>
              <a:rPr lang="ru-RU" sz="2400" b="1" i="1" dirty="0" smtClean="0"/>
              <a:t>нфарктный, но </a:t>
            </a:r>
            <a:r>
              <a:rPr lang="ru-RU" sz="2400" b="1" i="1" dirty="0" smtClean="0">
                <a:solidFill>
                  <a:srgbClr val="C00000"/>
                </a:solidFill>
              </a:rPr>
              <a:t>пред</a:t>
            </a:r>
            <a:r>
              <a:rPr lang="ru-RU" sz="2400" b="1" i="1" dirty="0" smtClean="0">
                <a:solidFill>
                  <a:schemeClr val="accent1"/>
                </a:solidFill>
              </a:rPr>
              <a:t>ы</a:t>
            </a:r>
            <a:r>
              <a:rPr lang="ru-RU" sz="2400" b="1" i="1" dirty="0" smtClean="0"/>
              <a:t>нфарктный, </a:t>
            </a:r>
            <a:r>
              <a:rPr lang="ru-RU" sz="2400" b="1" i="1" dirty="0" smtClean="0">
                <a:solidFill>
                  <a:srgbClr val="C00000"/>
                </a:solidFill>
              </a:rPr>
              <a:t>контр</a:t>
            </a:r>
            <a:r>
              <a:rPr lang="ru-RU" sz="2400" b="1" i="1" dirty="0" smtClean="0">
                <a:solidFill>
                  <a:schemeClr val="accent1"/>
                </a:solidFill>
              </a:rPr>
              <a:t>и</a:t>
            </a:r>
            <a:r>
              <a:rPr lang="ru-RU" sz="2400" b="1" i="1" dirty="0" smtClean="0"/>
              <a:t>гра, но </a:t>
            </a:r>
            <a:r>
              <a:rPr lang="ru-RU" sz="2400" b="1" i="1" dirty="0" smtClean="0">
                <a:solidFill>
                  <a:srgbClr val="C00000"/>
                </a:solidFill>
              </a:rPr>
              <a:t>роз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ы</a:t>
            </a:r>
            <a:r>
              <a:rPr lang="ru-RU" sz="2400" b="1" i="1" dirty="0" smtClean="0"/>
              <a:t>грыш. 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Чем это обусловлено?</a:t>
            </a:r>
          </a:p>
          <a:p>
            <a:r>
              <a:rPr lang="ru-RU" sz="2400" b="1" dirty="0" smtClean="0"/>
              <a:t>Обусловлено это тем, что в первом случае использованы </a:t>
            </a:r>
            <a:r>
              <a:rPr lang="ru-RU" sz="2400" b="1" dirty="0" smtClean="0">
                <a:solidFill>
                  <a:schemeClr val="accent1"/>
                </a:solidFill>
              </a:rPr>
              <a:t>иноязычные приставки</a:t>
            </a:r>
            <a:r>
              <a:rPr lang="ru-RU" sz="2400" b="1" dirty="0" smtClean="0"/>
              <a:t>, и после них гласная «</a:t>
            </a:r>
            <a:r>
              <a:rPr lang="ru-RU" sz="2400" b="1" dirty="0" smtClean="0">
                <a:solidFill>
                  <a:schemeClr val="accent1"/>
                </a:solidFill>
              </a:rPr>
              <a:t>и</a:t>
            </a:r>
            <a:r>
              <a:rPr lang="ru-RU" sz="2400" b="1" dirty="0" smtClean="0"/>
              <a:t>» корня сохраняется. Во втором же случае используются приставки </a:t>
            </a:r>
            <a:r>
              <a:rPr lang="ru-RU" sz="2400" b="1" dirty="0" smtClean="0">
                <a:solidFill>
                  <a:schemeClr val="accent1"/>
                </a:solidFill>
              </a:rPr>
              <a:t>русского </a:t>
            </a:r>
            <a:r>
              <a:rPr lang="ru-RU" sz="2400" b="1" dirty="0" smtClean="0"/>
              <a:t>происхождения, оканчивающиеся на согласную. Поэтому после них пишется «</a:t>
            </a:r>
            <a:r>
              <a:rPr lang="ru-RU" sz="2400" b="1" dirty="0" err="1" smtClean="0">
                <a:solidFill>
                  <a:schemeClr val="accent1"/>
                </a:solidFill>
              </a:rPr>
              <a:t>ы</a:t>
            </a:r>
            <a:r>
              <a:rPr lang="ru-RU" sz="2400" b="1" dirty="0" smtClean="0"/>
              <a:t>», согласно произношению. 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Например,</a:t>
            </a:r>
          </a:p>
          <a:p>
            <a:r>
              <a:rPr lang="ru-RU" b="1" i="1" dirty="0" smtClean="0"/>
              <a:t> </a:t>
            </a:r>
            <a:r>
              <a:rPr lang="ru-RU" sz="4800" b="1" i="1" dirty="0" err="1" smtClean="0"/>
              <a:t>госинспекция</a:t>
            </a:r>
            <a:r>
              <a:rPr lang="ru-RU" sz="4800" b="1" dirty="0" smtClean="0"/>
              <a:t>, </a:t>
            </a:r>
          </a:p>
          <a:p>
            <a:pPr lvl="0"/>
            <a:r>
              <a:rPr lang="ru-RU" sz="4800" b="1" i="1" dirty="0" smtClean="0"/>
              <a:t>пединститут, </a:t>
            </a:r>
            <a:endParaRPr lang="ru-RU" sz="4800" b="1" dirty="0" smtClean="0"/>
          </a:p>
          <a:p>
            <a:pPr lvl="0"/>
            <a:r>
              <a:rPr lang="ru-RU" sz="4800" b="1" i="1" dirty="0"/>
              <a:t>с</a:t>
            </a:r>
            <a:r>
              <a:rPr lang="ru-RU" sz="4800" b="1" i="1" dirty="0" smtClean="0"/>
              <a:t>портинвентарь</a:t>
            </a:r>
            <a:endParaRPr lang="ru-RU" sz="4800" b="1" i="1" dirty="0" smtClean="0"/>
          </a:p>
          <a:p>
            <a:pPr marL="0" lvl="0" indent="0"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 в сложносокращённых словах: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557</TotalTime>
  <Words>219</Words>
  <Application>Microsoft Office PowerPoint</Application>
  <PresentationFormat>Экран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Пишем Ы после </vt:lpstr>
      <vt:lpstr>Запишите слова с данными приставками</vt:lpstr>
      <vt:lpstr>Презентация PowerPoint</vt:lpstr>
      <vt:lpstr>Презентация PowerPoint</vt:lpstr>
      <vt:lpstr>Запомнить: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62</cp:revision>
  <dcterms:modified xsi:type="dcterms:W3CDTF">2015-10-29T12:27:18Z</dcterms:modified>
</cp:coreProperties>
</file>