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F5E10F8-5688-4B75-8426-BC58688709C2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603EB0C-A7D5-4235-BCB3-B02E926DA0C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36725" y="360363"/>
            <a:ext cx="7407275" cy="14716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kern="0" dirty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 smtClean="0">
                <a:solidFill>
                  <a:srgbClr val="7030A0"/>
                </a:solidFill>
                <a:effectLst/>
                <a:latin typeface="Garamond"/>
              </a:rPr>
              <a:t>Объектно-ориентированное </a:t>
            </a:r>
            <a:r>
              <a:rPr lang="ru-RU" sz="4400" b="1" kern="0" dirty="0">
                <a:solidFill>
                  <a:srgbClr val="7030A0"/>
                </a:solidFill>
                <a:effectLst/>
                <a:latin typeface="Garamond"/>
              </a:rPr>
              <a:t>программирование.</a:t>
            </a:r>
            <a:br>
              <a:rPr lang="ru-RU" sz="4400" b="1" kern="0" dirty="0">
                <a:solidFill>
                  <a:srgbClr val="7030A0"/>
                </a:solidFill>
                <a:effectLst/>
                <a:latin typeface="Garamond"/>
              </a:rPr>
            </a:br>
            <a: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  <a:t/>
            </a:r>
            <a:br>
              <a:rPr lang="ru-RU" sz="4400" b="1" kern="0" dirty="0" smtClean="0">
                <a:solidFill>
                  <a:srgbClr val="333333"/>
                </a:solidFill>
                <a:effectLst/>
                <a:latin typeface="Garamond"/>
              </a:rPr>
            </a:br>
            <a:r>
              <a:rPr lang="ru-RU" sz="4400" b="1" kern="0" dirty="0">
                <a:solidFill>
                  <a:srgbClr val="FF0000"/>
                </a:solidFill>
                <a:effectLst/>
                <a:latin typeface="Garamond"/>
              </a:rPr>
              <a:t> </a:t>
            </a:r>
            <a:r>
              <a:rPr lang="ru-RU" sz="4400" b="1" kern="0" dirty="0" smtClean="0">
                <a:solidFill>
                  <a:srgbClr val="FF0000"/>
                </a:solidFill>
                <a:effectLst/>
                <a:latin typeface="Garamond"/>
              </a:rPr>
              <a:t/>
            </a:r>
            <a:br>
              <a:rPr lang="ru-RU" sz="4400" b="1" kern="0" dirty="0" smtClean="0">
                <a:solidFill>
                  <a:srgbClr val="FF0000"/>
                </a:solidFill>
                <a:effectLst/>
                <a:latin typeface="Garamond"/>
              </a:rPr>
            </a:br>
            <a:r>
              <a:rPr lang="ru-RU" sz="4400" b="1" kern="0" dirty="0">
                <a:solidFill>
                  <a:srgbClr val="FF0000"/>
                </a:solidFill>
                <a:effectLst/>
                <a:latin typeface="Garamond"/>
              </a:rPr>
              <a:t/>
            </a:r>
            <a:br>
              <a:rPr lang="ru-RU" sz="4400" b="1" kern="0" dirty="0">
                <a:solidFill>
                  <a:srgbClr val="FF0000"/>
                </a:solidFill>
                <a:effectLst/>
                <a:latin typeface="Garamond"/>
              </a:rPr>
            </a:br>
            <a:r>
              <a:rPr lang="ru-RU" sz="4400" b="1" kern="0" dirty="0" smtClean="0">
                <a:solidFill>
                  <a:srgbClr val="FF0000"/>
                </a:solidFill>
                <a:effectLst/>
                <a:latin typeface="Garamond"/>
              </a:rPr>
              <a:t/>
            </a:r>
            <a:br>
              <a:rPr lang="ru-RU" sz="4400" b="1" kern="0" dirty="0" smtClean="0">
                <a:solidFill>
                  <a:srgbClr val="FF0000"/>
                </a:solidFill>
                <a:effectLst/>
                <a:latin typeface="Garamond"/>
              </a:rPr>
            </a:br>
            <a:r>
              <a:rPr lang="ru-RU" sz="4400" b="1" kern="0" dirty="0" smtClean="0">
                <a:solidFill>
                  <a:srgbClr val="FF0000"/>
                </a:solidFill>
                <a:effectLst/>
                <a:latin typeface="Garamond"/>
              </a:rPr>
              <a:t>Интегрированная </a:t>
            </a:r>
            <a:r>
              <a:rPr lang="ru-RU" sz="4400" b="1" kern="0" dirty="0">
                <a:solidFill>
                  <a:srgbClr val="FF0000"/>
                </a:solidFill>
                <a:effectLst/>
                <a:latin typeface="Garamond"/>
              </a:rPr>
              <a:t>среда разработки </a:t>
            </a:r>
            <a:r>
              <a:rPr lang="en-US" sz="4400" b="1" kern="0" dirty="0">
                <a:solidFill>
                  <a:srgbClr val="FF0000"/>
                </a:solidFill>
                <a:effectLst/>
                <a:latin typeface="Garamond"/>
              </a:rPr>
              <a:t>Visual Basic</a:t>
            </a:r>
            <a:r>
              <a:rPr lang="ru-RU" sz="4400" b="1" kern="0" dirty="0">
                <a:solidFill>
                  <a:srgbClr val="FF0000"/>
                </a:solidFill>
                <a:effectLst/>
                <a:latin typeface="Garamond"/>
              </a:rPr>
              <a:t>.</a:t>
            </a:r>
            <a:r>
              <a:rPr lang="ru-RU" sz="4400" kern="0" dirty="0">
                <a:solidFill>
                  <a:srgbClr val="FF0000"/>
                </a:solidFill>
                <a:effectLst/>
                <a:latin typeface="Garamond"/>
              </a:rPr>
              <a:t> </a:t>
            </a:r>
            <a:r>
              <a:rPr lang="ru-RU" sz="4000" b="1" kern="0" dirty="0">
                <a:solidFill>
                  <a:srgbClr val="FF0000"/>
                </a:solidFill>
                <a:effectLst/>
                <a:latin typeface="Garamond"/>
              </a:rPr>
              <a:t/>
            </a:r>
            <a:br>
              <a:rPr lang="ru-RU" sz="4000" b="1" kern="0" dirty="0">
                <a:solidFill>
                  <a:srgbClr val="FF0000"/>
                </a:solidFill>
                <a:effectLst/>
                <a:latin typeface="Garamond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85969"/>
            <a:ext cx="5867400" cy="23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69096" y="1985969"/>
            <a:ext cx="5976664" cy="25231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255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6632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В объектно-ориентированных языках программа выполняется   в зависимости от того, какие наступают </a:t>
            </a: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события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ea typeface="+mj-ea"/>
                <a:cs typeface="+mj-cs"/>
              </a:rPr>
              <a:t>.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15616" y="1772816"/>
            <a:ext cx="7632848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187624" y="1988840"/>
            <a:ext cx="7632848" cy="413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  <a:buSzPct val="90000"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Эти события могут быть вызваны, например, действиями самого пользователя (нажал на клавишу, щелкнул указателем мыши по экранной кнопке и др.) или сообщениями от системы (компонентов компьютера). 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Это программирование, направленное на объекты. 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  <a:buSzPct val="90000"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Объект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object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- это все, что нас окружает и с чем мы можем взаимодействовать (потрогать, увидеть, услышать, измерить, провести эксперимент и т.д.) 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Окна, рисунки, надписи, меню, кнопки. 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  <a:buSzPct val="90000"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 каждый момент времени объект характеризуется присущим именно ему набором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свойств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properties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и 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методов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methods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операциями совершаемыми над объектами или самим объектом), а также реагирует на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события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event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).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/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50060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8864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Запуск программы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1124744"/>
            <a:ext cx="73448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Запуск программы с рабочего стола осуществляется щелчком по значку   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В появившемся окне выбрать </a:t>
            </a:r>
            <a:r>
              <a:rPr lang="en-US" dirty="0" smtClean="0"/>
              <a:t>Create:   Project…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Щелкнуть по значку </a:t>
            </a:r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89274"/>
            <a:ext cx="688975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96952"/>
            <a:ext cx="5328591" cy="2077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573325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777" y="5355679"/>
            <a:ext cx="75247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7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1344" y="332656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Графический интерфейс и событийные процедуры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340768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Форма</a:t>
            </a:r>
            <a:r>
              <a:rPr lang="ru-RU" dirty="0" smtClean="0"/>
              <a:t> – это объект, представляющий собой окно на экране, в котором размещаются управляющие элементы.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949" y="1163653"/>
            <a:ext cx="2419995" cy="2280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3487325"/>
            <a:ext cx="4104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Управляющие элементы </a:t>
            </a:r>
            <a:r>
              <a:rPr lang="ru-RU" dirty="0" smtClean="0"/>
              <a:t>– это объекты, являющиеся элементами графического интерфейса приложения и реагирующие на события, производимые пользователем или программными объектами. </a:t>
            </a:r>
            <a:endParaRPr lang="ru-RU" dirty="0" smtClean="0"/>
          </a:p>
          <a:p>
            <a:r>
              <a:rPr lang="en-US" dirty="0" err="1" smtClean="0"/>
              <a:t>TextBox</a:t>
            </a:r>
            <a:r>
              <a:rPr lang="en-US" dirty="0" smtClean="0"/>
              <a:t> </a:t>
            </a:r>
            <a:r>
              <a:rPr lang="de-DE" dirty="0" smtClean="0"/>
              <a:t>– </a:t>
            </a:r>
            <a:r>
              <a:rPr lang="ru-RU" dirty="0" smtClean="0"/>
              <a:t>текстовое поле</a:t>
            </a:r>
          </a:p>
          <a:p>
            <a:r>
              <a:rPr lang="en-US" dirty="0" smtClean="0"/>
              <a:t>Label  -</a:t>
            </a:r>
            <a:r>
              <a:rPr lang="ru-RU" dirty="0" smtClean="0"/>
              <a:t> метка </a:t>
            </a:r>
            <a:endParaRPr lang="en-US" dirty="0" smtClean="0"/>
          </a:p>
          <a:p>
            <a:r>
              <a:rPr lang="en-US" dirty="0" smtClean="0"/>
              <a:t>Button</a:t>
            </a:r>
            <a:r>
              <a:rPr lang="ru-RU" dirty="0" smtClean="0"/>
              <a:t> – командная кнопка</a:t>
            </a:r>
          </a:p>
          <a:p>
            <a:r>
              <a:rPr lang="en-US" dirty="0" err="1" smtClean="0"/>
              <a:t>PictureBox</a:t>
            </a:r>
            <a:r>
              <a:rPr lang="en-US" dirty="0" smtClean="0"/>
              <a:t> </a:t>
            </a:r>
            <a:r>
              <a:rPr lang="ru-RU" dirty="0" smtClean="0"/>
              <a:t>- графическое окно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029" y="1671327"/>
            <a:ext cx="2383178" cy="2246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36096" y="4543960"/>
            <a:ext cx="33803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Событийная процедура </a:t>
            </a:r>
            <a:r>
              <a:rPr lang="ru-RU" dirty="0" smtClean="0"/>
              <a:t>представляет собой программу, которая начинает выполняться после реализации определенного события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268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88640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Интегрированная среда разработки языка 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Visual Basic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90260"/>
            <a:ext cx="6630164" cy="4896544"/>
          </a:xfrm>
          <a:prstGeom prst="rect">
            <a:avLst/>
          </a:prstGeom>
        </p:spPr>
      </p:pic>
      <p:sp>
        <p:nvSpPr>
          <p:cNvPr id="4" name="Прямоугольная выноска 3"/>
          <p:cNvSpPr/>
          <p:nvPr/>
        </p:nvSpPr>
        <p:spPr>
          <a:xfrm>
            <a:off x="6228184" y="893204"/>
            <a:ext cx="2592288" cy="468052"/>
          </a:xfrm>
          <a:prstGeom prst="wedgeRectCallout">
            <a:avLst>
              <a:gd name="adj1" fmla="val -103632"/>
              <a:gd name="adj2" fmla="val 2625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08204" y="1017863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Окно Конструктор форм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1403648" y="676065"/>
            <a:ext cx="2304256" cy="468052"/>
          </a:xfrm>
          <a:prstGeom prst="wedgeRectCallout">
            <a:avLst>
              <a:gd name="adj1" fmla="val -31940"/>
              <a:gd name="adj2" fmla="val 20548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83668" y="755363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Панель инструментов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7812360" y="1772816"/>
            <a:ext cx="1152128" cy="720080"/>
          </a:xfrm>
          <a:prstGeom prst="wedgeRectCallout">
            <a:avLst>
              <a:gd name="adj1" fmla="val -88861"/>
              <a:gd name="adj2" fmla="val -295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956376" y="191683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Свойства объекта</a:t>
            </a:r>
            <a:endParaRPr lang="ru-RU" sz="1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60648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Типы переменных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486054"/>
              </p:ext>
            </p:extLst>
          </p:nvPr>
        </p:nvGraphicFramePr>
        <p:xfrm>
          <a:off x="1547664" y="692696"/>
          <a:ext cx="6984776" cy="5061581"/>
        </p:xfrm>
        <a:graphic>
          <a:graphicData uri="http://schemas.openxmlformats.org/drawingml/2006/table">
            <a:tbl>
              <a:tblPr/>
              <a:tblGrid>
                <a:gridCol w="1728192"/>
                <a:gridCol w="1296144"/>
                <a:gridCol w="3960440"/>
              </a:tblGrid>
              <a:tr h="168021">
                <a:tc>
                  <a:txBody>
                    <a:bodyPr/>
                    <a:lstStyle/>
                    <a:p>
                      <a:r>
                        <a:rPr lang="ru-RU" sz="1400" dirty="0"/>
                        <a:t>Название типа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Размер в байтах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/>
                        <a:t>Описание и диапазон значения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400" dirty="0"/>
                        <a:t>Byte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Целые числа </a:t>
                      </a: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от 0 до 255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US" sz="1400" dirty="0"/>
                        <a:t>Boolean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2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Логическое значение </a:t>
                      </a:r>
                      <a:r>
                        <a:rPr lang="ru-RU" sz="1200" dirty="0" err="1">
                          <a:latin typeface="Arial" pitchFamily="34" charset="0"/>
                          <a:cs typeface="Arial" pitchFamily="34" charset="0"/>
                        </a:rPr>
                        <a:t>True</a:t>
                      </a: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 и </a:t>
                      </a:r>
                      <a:r>
                        <a:rPr lang="ru-RU" sz="1200" dirty="0" err="1">
                          <a:latin typeface="Arial" pitchFamily="34" charset="0"/>
                          <a:cs typeface="Arial" pitchFamily="34" charset="0"/>
                        </a:rPr>
                        <a:t>False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2084">
                <a:tc>
                  <a:txBody>
                    <a:bodyPr/>
                    <a:lstStyle/>
                    <a:p>
                      <a:r>
                        <a:rPr lang="en-US" sz="1400" dirty="0"/>
                        <a:t>Date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8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Дата от </a:t>
                      </a: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1 января 100 года до 31 декабря 9999 года. Диапазон времени 00:00:00 до 23:59:59.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021">
                <a:tc>
                  <a:txBody>
                    <a:bodyPr/>
                    <a:lstStyle/>
                    <a:p>
                      <a:r>
                        <a:rPr lang="en-US" sz="1400"/>
                        <a:t>Integer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2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Все целые числа от -32 768 до 32 767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400"/>
                        <a:t>Long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4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Все целые числа от – 2 147 483 648 до 2 147 483 647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US" sz="1400"/>
                        <a:t>Single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4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Отрицательные числа от -3.4х1038 до -1.4х10-45; Положительные числа от 1.4х10-45 до 3.4х1038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6057">
                <a:tc>
                  <a:txBody>
                    <a:bodyPr/>
                    <a:lstStyle/>
                    <a:p>
                      <a:r>
                        <a:rPr lang="en-US" sz="1400"/>
                        <a:t>String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Используется для хранения текста. Может содержать от 0 символов до приблизительно 2 миллиардов символов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2129">
                <a:tc>
                  <a:txBody>
                    <a:bodyPr/>
                    <a:lstStyle/>
                    <a:p>
                      <a:r>
                        <a:rPr lang="en-US" sz="1400"/>
                        <a:t>Variant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/>
                        <a:t>16 байт + 1 байт/символ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Тип </a:t>
                      </a:r>
                      <a:r>
                        <a:rPr lang="ru-RU" sz="1200" dirty="0" err="1">
                          <a:latin typeface="Arial" pitchFamily="34" charset="0"/>
                          <a:cs typeface="Arial" pitchFamily="34" charset="0"/>
                        </a:rPr>
                        <a:t>Variant</a:t>
                      </a: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 может хранить любой другой тип данных. Диапазон для данных типа </a:t>
                      </a:r>
                      <a:r>
                        <a:rPr lang="ru-RU" sz="1200" dirty="0" err="1">
                          <a:latin typeface="Arial" pitchFamily="34" charset="0"/>
                          <a:cs typeface="Arial" pitchFamily="34" charset="0"/>
                        </a:rPr>
                        <a:t>Variant</a:t>
                      </a: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 зависит от фактически сохраняемых данных. В случае текста диапазон соответствует строковому типу; в случае чисел диапазон такой, как у типа </a:t>
                      </a:r>
                      <a:r>
                        <a:rPr lang="ru-RU" sz="1200" dirty="0" err="1">
                          <a:latin typeface="Arial" pitchFamily="34" charset="0"/>
                          <a:cs typeface="Arial" pitchFamily="34" charset="0"/>
                        </a:rPr>
                        <a:t>Double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6057">
                <a:tc>
                  <a:txBody>
                    <a:bodyPr/>
                    <a:lstStyle/>
                    <a:p>
                      <a:r>
                        <a:rPr lang="en-US" sz="1400"/>
                        <a:t>Double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8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Отрицательные числа от –1.8х10308 до -4.9х10-324; Положительные числа от 4.9х10-324 до 1.8х10308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r>
                        <a:rPr lang="en-US" sz="1400"/>
                        <a:t>Currency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/>
                        <a:t>4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Тип </a:t>
                      </a:r>
                      <a:r>
                        <a:rPr lang="ru-RU" sz="1200" dirty="0" err="1">
                          <a:latin typeface="Arial" pitchFamily="34" charset="0"/>
                          <a:cs typeface="Arial" pitchFamily="34" charset="0"/>
                        </a:rPr>
                        <a:t>Currency</a:t>
                      </a: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 используется для хранения чисел, когда точность крайне важна, что бывает при вычислениях с денежными единицами</a:t>
                      </a:r>
                    </a:p>
                  </a:txBody>
                  <a:tcPr marL="24003" marR="24003" marT="12001" marB="120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374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</TotalTime>
  <Words>342</Words>
  <Application>Microsoft Office PowerPoint</Application>
  <PresentationFormat>Экран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        Объектно-ориентированное программирование.        Интегрированная среда разработки Visual Basic.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Объектно-ориентированное программирование.        Интегрированная среда разработки Visual Basic.  </dc:title>
  <dc:creator>Лена</dc:creator>
  <cp:lastModifiedBy>Лена</cp:lastModifiedBy>
  <cp:revision>10</cp:revision>
  <dcterms:created xsi:type="dcterms:W3CDTF">2012-01-16T16:38:13Z</dcterms:created>
  <dcterms:modified xsi:type="dcterms:W3CDTF">2014-01-22T16:29:53Z</dcterms:modified>
</cp:coreProperties>
</file>