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1" r:id="rId2"/>
    <p:sldId id="257" r:id="rId3"/>
    <p:sldId id="258" r:id="rId4"/>
    <p:sldId id="275" r:id="rId5"/>
    <p:sldId id="259" r:id="rId6"/>
    <p:sldId id="261" r:id="rId7"/>
    <p:sldId id="267" r:id="rId8"/>
    <p:sldId id="277" r:id="rId9"/>
    <p:sldId id="278" r:id="rId10"/>
    <p:sldId id="262" r:id="rId11"/>
    <p:sldId id="269" r:id="rId12"/>
    <p:sldId id="270" r:id="rId13"/>
    <p:sldId id="271" r:id="rId14"/>
    <p:sldId id="272" r:id="rId15"/>
    <p:sldId id="273" r:id="rId16"/>
    <p:sldId id="263" r:id="rId17"/>
    <p:sldId id="276" r:id="rId18"/>
    <p:sldId id="26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C7C"/>
    <a:srgbClr val="861832"/>
    <a:srgbClr val="000066"/>
    <a:srgbClr val="7E0C14"/>
    <a:srgbClr val="6666FF"/>
    <a:srgbClr val="FBD9E4"/>
    <a:srgbClr val="FCC0CB"/>
    <a:srgbClr val="FACE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71" autoAdjust="0"/>
    <p:restoredTop sz="94660"/>
  </p:normalViewPr>
  <p:slideViewPr>
    <p:cSldViewPr>
      <p:cViewPr varScale="1">
        <p:scale>
          <a:sx n="79" d="100"/>
          <a:sy n="79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587C1C0-89EB-4637-B8DC-ECACB5F3E3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998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D60013-E601-4728-98C2-2F7F8C723B8F}" type="slidenum">
              <a:rPr lang="ru-RU"/>
              <a:pPr/>
              <a:t>13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6C1BA-0462-467D-9352-8C30743C8D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E31D6-0923-4FEA-9EBB-72C84D702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BA80F-8A8D-4617-89FE-A05C7E8F3A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15E85-61E0-4BB4-9F11-1CC852AF6D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2A34-BA66-4FBF-A268-7681BE26DA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A021C-3711-4B91-BD3A-44D44ED42F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380C9-DFD3-43BC-B7EA-3B582AB592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ED486-9856-460C-AA9F-7317F64018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F2E55-93B3-4931-B806-AE8155DDA9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62619C-52F8-4071-8A1D-15ED63964B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2B1AA-D0E9-42BF-9AE3-8927936ACA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BD9E4">
                <a:gamma/>
                <a:tint val="50980"/>
                <a:invGamma/>
              </a:srgbClr>
            </a:gs>
            <a:gs pos="100000">
              <a:srgbClr val="FBD9E4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5947370-81D1-4AFC-9430-DB5E0FB61D5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audio" Target="../media/audio2.wav"/><Relationship Id="rId7" Type="http://schemas.openxmlformats.org/officeDocument/2006/relationships/image" Target="../media/image1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image" Target="../media/image13.wmf"/><Relationship Id="rId4" Type="http://schemas.openxmlformats.org/officeDocument/2006/relationships/audio" Target="../media/audio3.wav"/><Relationship Id="rId9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066800"/>
            <a:ext cx="8839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400" b="1" dirty="0" smtClean="0"/>
              <a:t>We are decorating our house now.</a:t>
            </a:r>
          </a:p>
          <a:p>
            <a:pPr marL="342900" indent="-342900">
              <a:buAutoNum type="arabicPeriod"/>
            </a:pPr>
            <a:r>
              <a:rPr lang="en-US" sz="4400" b="1" dirty="0" smtClean="0"/>
              <a:t>He is reading the book at the moment.</a:t>
            </a:r>
          </a:p>
          <a:p>
            <a:pPr marL="342900" indent="-342900">
              <a:buAutoNum type="arabicPeriod"/>
            </a:pPr>
            <a:r>
              <a:rPr lang="en-US" sz="4400" b="1" dirty="0" smtClean="0"/>
              <a:t>Carmen is working on the project now.</a:t>
            </a:r>
          </a:p>
          <a:p>
            <a:pPr marL="342900" indent="-342900">
              <a:buAutoNum type="arabicPeriod"/>
            </a:pPr>
            <a:r>
              <a:rPr lang="en-US" sz="4400" b="1" dirty="0" smtClean="0"/>
              <a:t>I am waiting for him now.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35382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76200"/>
            <a:ext cx="8229600" cy="798513"/>
          </a:xfrm>
          <a:noFill/>
          <a:ln/>
        </p:spPr>
        <p:txBody>
          <a:bodyPr/>
          <a:lstStyle/>
          <a:p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Exercises</a:t>
            </a:r>
            <a:endParaRPr lang="ru-RU" sz="40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pic>
        <p:nvPicPr>
          <p:cNvPr id="10254" name="Picture 14" descr="j043004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866900" cy="1473200"/>
          </a:xfrm>
          <a:prstGeom prst="rect">
            <a:avLst/>
          </a:prstGeom>
          <a:noFill/>
        </p:spPr>
      </p:pic>
      <p:pic>
        <p:nvPicPr>
          <p:cNvPr id="10256" name="Picture 16">
            <a:hlinkClick r:id="" action="ppaction://noaction">
              <a:snd r:embed="rId6" name="Записанный звук"/>
            </a:hlinkClick>
            <a:hlinkHover r:id="" action="ppaction://noaction">
              <a:snd r:embed="rId2" name="Записанный звук"/>
            </a:hlinkHover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21336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7" name="Picture 17">
            <a:hlinkHover r:id="" action="ppaction://noaction">
              <a:snd r:embed="rId3" name="Записанный звук"/>
            </a:hlinkHover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286000"/>
            <a:ext cx="19065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8" name="Picture 18">
            <a:hlinkHover r:id="" action="ppaction://noaction">
              <a:snd r:embed="rId4" name="wr"/>
            </a:hlinkHover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3048000"/>
            <a:ext cx="2209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905000" y="838200"/>
            <a:ext cx="525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accent2"/>
                </a:solidFill>
                <a:latin typeface="Monotype Corsiva" pitchFamily="66" charset="0"/>
              </a:rPr>
              <a:t>Listen and write what he is doing.</a:t>
            </a:r>
            <a:endParaRPr lang="ru-RU" sz="3200" b="1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Записанный звук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  <a:noFill/>
          <a:ln/>
        </p:spPr>
        <p:txBody>
          <a:bodyPr/>
          <a:lstStyle/>
          <a:p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What are they doing?</a:t>
            </a:r>
            <a:endParaRPr lang="ru-RU" sz="40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3276600"/>
            <a:ext cx="4191000" cy="548640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sz="2800" b="1"/>
          </a:p>
          <a:p>
            <a:endParaRPr lang="ru-RU" sz="2800" b="1"/>
          </a:p>
        </p:txBody>
      </p:sp>
      <p:pic>
        <p:nvPicPr>
          <p:cNvPr id="17415" name="Picture 7" descr="PE02043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4648200"/>
            <a:ext cx="1408113" cy="2057400"/>
          </a:xfrm>
          <a:prstGeom prst="rect">
            <a:avLst/>
          </a:prstGeom>
          <a:noFill/>
        </p:spPr>
      </p:pic>
      <p:pic>
        <p:nvPicPr>
          <p:cNvPr id="17416" name="Picture 8" descr="BD06518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838200"/>
            <a:ext cx="1814513" cy="1403350"/>
          </a:xfrm>
          <a:prstGeom prst="rect">
            <a:avLst/>
          </a:prstGeom>
          <a:noFill/>
        </p:spPr>
      </p:pic>
      <p:pic>
        <p:nvPicPr>
          <p:cNvPr id="17417" name="Picture 9" descr="BD07153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1646238" cy="1801813"/>
          </a:xfrm>
          <a:prstGeom prst="rect">
            <a:avLst/>
          </a:prstGeom>
          <a:noFill/>
        </p:spPr>
      </p:pic>
      <p:pic>
        <p:nvPicPr>
          <p:cNvPr id="17418" name="Picture 10" descr="PE01682_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19400" y="4724400"/>
            <a:ext cx="1579563" cy="1509713"/>
          </a:xfrm>
          <a:prstGeom prst="rect">
            <a:avLst/>
          </a:prstGeom>
          <a:noFill/>
        </p:spPr>
      </p:pic>
      <p:pic>
        <p:nvPicPr>
          <p:cNvPr id="17419" name="Picture 11" descr="PE01000_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667000"/>
            <a:ext cx="1089025" cy="1820863"/>
          </a:xfrm>
          <a:prstGeom prst="rect">
            <a:avLst/>
          </a:prstGeom>
          <a:noFill/>
        </p:spPr>
      </p:pic>
      <p:pic>
        <p:nvPicPr>
          <p:cNvPr id="17420" name="Picture 12" descr="PE00997_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838200"/>
            <a:ext cx="1752600" cy="1444625"/>
          </a:xfrm>
          <a:prstGeom prst="rect">
            <a:avLst/>
          </a:prstGeom>
          <a:noFill/>
        </p:spPr>
      </p:pic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934200" y="3290888"/>
            <a:ext cx="18780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He is talking.</a:t>
            </a:r>
            <a:endParaRPr lang="ru-RU" sz="2800" b="1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76200" y="1133475"/>
            <a:ext cx="2825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He is playing hockey.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6934200" y="5272088"/>
            <a:ext cx="1720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He is riding.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6858000" y="1133475"/>
            <a:ext cx="2290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They are singing.</a:t>
            </a:r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685800" y="5172075"/>
            <a:ext cx="189865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He is making </a:t>
            </a:r>
          </a:p>
          <a:p>
            <a:pPr>
              <a:spcBef>
                <a:spcPct val="20000"/>
              </a:spcBef>
            </a:pPr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a magic spell.</a:t>
            </a:r>
          </a:p>
        </p:txBody>
      </p:sp>
      <p:sp>
        <p:nvSpPr>
          <p:cNvPr id="17426" name="Rectangle 18"/>
          <p:cNvSpPr>
            <a:spLocks noChangeArrowheads="1"/>
          </p:cNvSpPr>
          <p:nvPr/>
        </p:nvSpPr>
        <p:spPr bwMode="auto">
          <a:xfrm>
            <a:off x="457200" y="3214688"/>
            <a:ext cx="2041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  <a:latin typeface="Monotype Corsiva" pitchFamily="66" charset="0"/>
              </a:rPr>
              <a:t>She is dancing.</a:t>
            </a:r>
            <a:endParaRPr lang="ru-RU" sz="2800" b="1">
              <a:solidFill>
                <a:schemeClr val="accent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/>
      <p:bldP spid="17422" grpId="0"/>
      <p:bldP spid="17423" grpId="0"/>
      <p:bldP spid="17424" grpId="0"/>
      <p:bldP spid="17425" grpId="0"/>
      <p:bldP spid="174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4268788"/>
            <a:ext cx="2438400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25146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A50021"/>
                </a:solidFill>
                <a:latin typeface="Monotype Corsiva" pitchFamily="66" charset="0"/>
              </a:rPr>
              <a:t>What are they doing?</a:t>
            </a:r>
            <a:endParaRPr lang="ru-RU" sz="4000">
              <a:solidFill>
                <a:srgbClr val="006600"/>
              </a:solidFill>
              <a:latin typeface="Monotype Corsiva" pitchFamily="66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114800" y="822325"/>
            <a:ext cx="502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latin typeface="Monotype Corsiva" pitchFamily="66" charset="0"/>
              </a:rPr>
              <a:t>They are playing the piano.</a:t>
            </a:r>
            <a:endParaRPr lang="ru-RU" sz="4000">
              <a:latin typeface="Monotype Corsiva" pitchFamily="66" charset="0"/>
            </a:endParaRPr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 rot="-1448773">
            <a:off x="3062288" y="12192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FF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 rot="13494406">
            <a:off x="700088" y="3886200"/>
            <a:ext cx="976312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FF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 rot="-1975546">
            <a:off x="7239000" y="39624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rgbClr val="00FFFF">
              <a:alpha val="50000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04800" y="3048000"/>
            <a:ext cx="5105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006600"/>
                </a:solidFill>
                <a:latin typeface="Monotype Corsiva" pitchFamily="66" charset="0"/>
              </a:rPr>
              <a:t>They are driving the car.</a:t>
            </a:r>
            <a:endParaRPr lang="ru-RU" sz="4000">
              <a:latin typeface="Monotype Corsiva" pitchFamily="66" charset="0"/>
            </a:endParaRPr>
          </a:p>
        </p:txBody>
      </p:sp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4470400"/>
            <a:ext cx="24384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5486400" y="2847975"/>
            <a:ext cx="3733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0099"/>
                </a:solidFill>
                <a:latin typeface="Monotype Corsiva" pitchFamily="66" charset="0"/>
              </a:rPr>
              <a:t>They are playing volleyball.</a:t>
            </a:r>
            <a:endParaRPr lang="ru-RU" sz="400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animBg="1"/>
      <p:bldP spid="19465" grpId="0" animBg="1"/>
      <p:bldP spid="1946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2400" y="0"/>
            <a:ext cx="541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861832"/>
                </a:solidFill>
                <a:latin typeface="Monotype Corsiva" pitchFamily="66" charset="0"/>
              </a:rPr>
              <a:t>What is he doing?</a:t>
            </a:r>
            <a:endParaRPr lang="ru-RU" sz="4000">
              <a:solidFill>
                <a:srgbClr val="861832"/>
              </a:solidFill>
              <a:latin typeface="Monotype Corsiva" pitchFamily="66" charset="0"/>
            </a:endParaRPr>
          </a:p>
        </p:txBody>
      </p:sp>
      <p:pic>
        <p:nvPicPr>
          <p:cNvPr id="20483" name="Picture 3" descr="BD05482_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474663"/>
            <a:ext cx="2057400" cy="1963737"/>
          </a:xfrm>
          <a:prstGeom prst="rect">
            <a:avLst/>
          </a:prstGeom>
          <a:noFill/>
        </p:spPr>
      </p:pic>
      <p:pic>
        <p:nvPicPr>
          <p:cNvPr id="20484" name="Picture 4" descr="BD05489_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2738438"/>
            <a:ext cx="2209800" cy="1757362"/>
          </a:xfrm>
          <a:prstGeom prst="rect">
            <a:avLst/>
          </a:prstGeom>
          <a:noFill/>
        </p:spPr>
      </p:pic>
      <p:pic>
        <p:nvPicPr>
          <p:cNvPr id="20485" name="Picture 5" descr="BD05483_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4667250"/>
            <a:ext cx="1905000" cy="1809750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57200" y="5334000"/>
            <a:ext cx="670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FF9933"/>
                </a:solidFill>
                <a:latin typeface="Monotype Corsiva" pitchFamily="66" charset="0"/>
              </a:rPr>
              <a:t>He is reading the newspaper.</a:t>
            </a:r>
            <a:endParaRPr lang="ru-RU" sz="4000">
              <a:solidFill>
                <a:srgbClr val="FF9900"/>
              </a:solidFill>
              <a:latin typeface="Monotype Corsiva" pitchFamily="66" charset="0"/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066800" y="1295400"/>
            <a:ext cx="518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996600"/>
                </a:solidFill>
                <a:latin typeface="Monotype Corsiva" pitchFamily="66" charset="0"/>
              </a:rPr>
              <a:t>He is watching</a:t>
            </a:r>
            <a:r>
              <a:rPr lang="en-US" sz="4000" b="1">
                <a:solidFill>
                  <a:srgbClr val="996600"/>
                </a:solidFill>
                <a:latin typeface="Monotype Corsiva" pitchFamily="66" charset="0"/>
              </a:rPr>
              <a:t> </a:t>
            </a:r>
            <a:r>
              <a:rPr lang="ru-RU" sz="4000" b="1">
                <a:solidFill>
                  <a:srgbClr val="996600"/>
                </a:solidFill>
                <a:latin typeface="Monotype Corsiva" pitchFamily="66" charset="0"/>
              </a:rPr>
              <a:t>TV.</a:t>
            </a:r>
            <a:endParaRPr lang="ru-RU" sz="4000">
              <a:latin typeface="Monotype Corsiva" pitchFamily="66" charset="0"/>
            </a:endParaRP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762000" y="3048000"/>
            <a:ext cx="426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CC0000"/>
                </a:solidFill>
                <a:latin typeface="Monotype Corsiva" pitchFamily="66" charset="0"/>
              </a:rPr>
              <a:t>He is riding a horse.</a:t>
            </a:r>
            <a:endParaRPr lang="ru-RU" sz="4000">
              <a:latin typeface="Monotype Corsiva" pitchFamily="66" charset="0"/>
            </a:endParaRPr>
          </a:p>
        </p:txBody>
      </p:sp>
      <p:sp>
        <p:nvSpPr>
          <p:cNvPr id="20489" name="AutoShape 9"/>
          <p:cNvSpPr>
            <a:spLocks noChangeArrowheads="1"/>
          </p:cNvSpPr>
          <p:nvPr/>
        </p:nvSpPr>
        <p:spPr bwMode="auto">
          <a:xfrm>
            <a:off x="4572000" y="3276600"/>
            <a:ext cx="671513" cy="409575"/>
          </a:xfrm>
          <a:prstGeom prst="rightArrow">
            <a:avLst>
              <a:gd name="adj1" fmla="val 33991"/>
              <a:gd name="adj2" fmla="val 538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0" name="AutoShape 10"/>
          <p:cNvSpPr>
            <a:spLocks noChangeArrowheads="1"/>
          </p:cNvSpPr>
          <p:nvPr/>
        </p:nvSpPr>
        <p:spPr bwMode="auto">
          <a:xfrm rot="-754102">
            <a:off x="5805488" y="5334000"/>
            <a:ext cx="671512" cy="409575"/>
          </a:xfrm>
          <a:prstGeom prst="rightArrow">
            <a:avLst>
              <a:gd name="adj1" fmla="val 33991"/>
              <a:gd name="adj2" fmla="val 538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 rot="-573788">
            <a:off x="4953000" y="1295400"/>
            <a:ext cx="823913" cy="409575"/>
          </a:xfrm>
          <a:prstGeom prst="rightArrow">
            <a:avLst>
              <a:gd name="adj1" fmla="val 33991"/>
              <a:gd name="adj2" fmla="val 660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 animBg="1"/>
      <p:bldP spid="20490" grpId="0" animBg="1"/>
      <p:bldP spid="2049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  <a:ln/>
        </p:spPr>
        <p:txBody>
          <a:bodyPr/>
          <a:lstStyle/>
          <a:p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5257800"/>
          </a:xfrm>
          <a:noFill/>
          <a:ln/>
        </p:spPr>
        <p:txBody>
          <a:bodyPr/>
          <a:lstStyle/>
          <a:p>
            <a:r>
              <a:rPr lang="ru-RU" sz="4000" b="1">
                <a:solidFill>
                  <a:schemeClr val="accent2"/>
                </a:solidFill>
                <a:latin typeface="Monotype Corsiva" pitchFamily="66" charset="0"/>
              </a:rPr>
              <a:t>/into/ Jack/ is/ water/ . /falling/ the/</a:t>
            </a:r>
            <a:endParaRPr lang="ru-RU" sz="400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sz="4000" b="1">
                <a:solidFill>
                  <a:srgbClr val="861832"/>
                </a:solidFill>
                <a:latin typeface="Monotype Corsiva" pitchFamily="66" charset="0"/>
              </a:rPr>
              <a:t>Jack is falling into the water.</a:t>
            </a:r>
            <a:endParaRPr lang="ru-RU" sz="4000">
              <a:solidFill>
                <a:srgbClr val="861832"/>
              </a:solidFill>
              <a:latin typeface="Monotype Corsiva" pitchFamily="66" charset="0"/>
            </a:endParaRPr>
          </a:p>
          <a:p>
            <a:r>
              <a:rPr lang="ru-RU" sz="4000" b="1">
                <a:solidFill>
                  <a:schemeClr val="accent2"/>
                </a:solidFill>
                <a:latin typeface="Monotype Corsiva" pitchFamily="66" charset="0"/>
              </a:rPr>
              <a:t>/is/ He/ the/ putting/ into/ boat/ the/ bag/. /</a:t>
            </a:r>
            <a:r>
              <a:rPr lang="en-US" sz="4000" b="1">
                <a:solidFill>
                  <a:schemeClr val="accent2"/>
                </a:solidFill>
                <a:latin typeface="Monotype Corsiva" pitchFamily="66" charset="0"/>
              </a:rPr>
              <a:t>not/</a:t>
            </a:r>
            <a:endParaRPr lang="ru-RU" sz="400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ru-RU" sz="4000" b="1">
                <a:solidFill>
                  <a:srgbClr val="861832"/>
                </a:solidFill>
                <a:latin typeface="Monotype Corsiva" pitchFamily="66" charset="0"/>
              </a:rPr>
              <a:t>He is </a:t>
            </a:r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not </a:t>
            </a:r>
            <a:r>
              <a:rPr lang="ru-RU" sz="4000" b="1">
                <a:solidFill>
                  <a:srgbClr val="861832"/>
                </a:solidFill>
                <a:latin typeface="Monotype Corsiva" pitchFamily="66" charset="0"/>
              </a:rPr>
              <a:t>putting the bag into the boat.</a:t>
            </a:r>
            <a:endParaRPr lang="ru-RU" sz="4000">
              <a:solidFill>
                <a:srgbClr val="861832"/>
              </a:solidFill>
              <a:latin typeface="Monotype Corsiva" pitchFamily="66" charset="0"/>
            </a:endParaRPr>
          </a:p>
          <a:p>
            <a:r>
              <a:rPr lang="ru-RU" sz="4000" b="1">
                <a:solidFill>
                  <a:schemeClr val="accent2"/>
                </a:solidFill>
                <a:latin typeface="Monotype Corsiva" pitchFamily="66" charset="0"/>
              </a:rPr>
              <a:t>/is/ Kate/ </a:t>
            </a:r>
            <a:r>
              <a:rPr lang="en-US" sz="4000" b="1">
                <a:solidFill>
                  <a:schemeClr val="accent2"/>
                </a:solidFill>
                <a:latin typeface="Monotype Corsiva" pitchFamily="66" charset="0"/>
              </a:rPr>
              <a:t>?</a:t>
            </a:r>
            <a:r>
              <a:rPr lang="ru-RU" sz="4000" b="1">
                <a:solidFill>
                  <a:schemeClr val="accent2"/>
                </a:solidFill>
                <a:latin typeface="Monotype Corsiva" pitchFamily="66" charset="0"/>
              </a:rPr>
              <a:t> /a/ tall/ climbing/ tree/</a:t>
            </a:r>
            <a:endParaRPr lang="ru-RU" sz="4000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Is </a:t>
            </a:r>
            <a:r>
              <a:rPr lang="ru-RU" sz="4000" b="1">
                <a:solidFill>
                  <a:srgbClr val="861832"/>
                </a:solidFill>
                <a:latin typeface="Monotype Corsiva" pitchFamily="66" charset="0"/>
              </a:rPr>
              <a:t>Kate climbing a tall tree</a:t>
            </a:r>
            <a:r>
              <a:rPr lang="en-US" sz="4000">
                <a:solidFill>
                  <a:srgbClr val="861832"/>
                </a:solidFill>
                <a:latin typeface="Monotype Corsiva" pitchFamily="66" charset="0"/>
              </a:rPr>
              <a:t>?</a:t>
            </a:r>
            <a:endParaRPr lang="ru-RU" sz="4000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1524000" y="228600"/>
            <a:ext cx="6477000" cy="9159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Make the sentences.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80"/>
              </a:soli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1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1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33400" y="152400"/>
            <a:ext cx="883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800080"/>
                </a:solidFill>
                <a:latin typeface="Monotype Corsiva" pitchFamily="66" charset="0"/>
              </a:rPr>
              <a:t>Read, look at the pictures and choose the answer.</a:t>
            </a:r>
          </a:p>
        </p:txBody>
      </p:sp>
      <p:sp>
        <p:nvSpPr>
          <p:cNvPr id="26629" name="WordArt 5"/>
          <p:cNvSpPr>
            <a:spLocks noChangeArrowheads="1" noChangeShapeType="1" noTextEdit="1"/>
          </p:cNvSpPr>
          <p:nvPr/>
        </p:nvSpPr>
        <p:spPr bwMode="auto">
          <a:xfrm>
            <a:off x="1143000" y="1295400"/>
            <a:ext cx="2971800" cy="525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Is he running?</a:t>
            </a:r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1143000" y="3352800"/>
            <a:ext cx="3371850" cy="600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Is he swimming?</a:t>
            </a:r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6631" name="WordArt 7"/>
          <p:cNvSpPr>
            <a:spLocks noChangeArrowheads="1" noChangeShapeType="1" noTextEdit="1"/>
          </p:cNvSpPr>
          <p:nvPr/>
        </p:nvSpPr>
        <p:spPr bwMode="auto">
          <a:xfrm>
            <a:off x="1143000" y="2286000"/>
            <a:ext cx="3067050" cy="60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Is he sleeping?</a:t>
            </a:r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26632" name="WordArt 8"/>
          <p:cNvSpPr>
            <a:spLocks noChangeArrowheads="1" noChangeShapeType="1" noTextEdit="1"/>
          </p:cNvSpPr>
          <p:nvPr/>
        </p:nvSpPr>
        <p:spPr bwMode="auto">
          <a:xfrm>
            <a:off x="1143000" y="4343400"/>
            <a:ext cx="2686050" cy="590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Is he eating?</a:t>
            </a:r>
            <a:endParaRPr lang="ru-RU" sz="36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914400"/>
            <a:ext cx="1160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8956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1905000"/>
            <a:ext cx="18288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6" name="Picture 12" descr="micke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810000"/>
            <a:ext cx="1323975" cy="1438275"/>
          </a:xfrm>
          <a:prstGeom prst="rect">
            <a:avLst/>
          </a:prstGeom>
          <a:noFill/>
        </p:spPr>
      </p:pic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914400" y="5334000"/>
            <a:ext cx="3048000" cy="1295400"/>
          </a:xfrm>
          <a:prstGeom prst="horizontalScroll">
            <a:avLst>
              <a:gd name="adj" fmla="val 22306"/>
            </a:avLst>
          </a:prstGeom>
          <a:gradFill rotWithShape="0">
            <a:gsLst>
              <a:gs pos="0">
                <a:srgbClr val="FFCC66"/>
              </a:gs>
              <a:gs pos="50000">
                <a:srgbClr val="FFCC66">
                  <a:gamma/>
                  <a:shade val="46275"/>
                  <a:invGamma/>
                </a:srgbClr>
              </a:gs>
              <a:gs pos="100000">
                <a:srgbClr val="FFCC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FFCC"/>
                </a:solidFill>
                <a:latin typeface="Times New Roman" pitchFamily="18" charset="0"/>
              </a:rPr>
              <a:t>Yes, he is.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4724400" y="5334000"/>
            <a:ext cx="3200400" cy="1295400"/>
          </a:xfrm>
          <a:prstGeom prst="horizontalScroll">
            <a:avLst>
              <a:gd name="adj" fmla="val 24861"/>
            </a:avLst>
          </a:prstGeom>
          <a:gradFill rotWithShape="0">
            <a:gsLst>
              <a:gs pos="0">
                <a:srgbClr val="FFCC66"/>
              </a:gs>
              <a:gs pos="100000">
                <a:srgbClr val="FFCC66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FFFFCC"/>
                </a:solidFill>
                <a:latin typeface="Times New Roman" pitchFamily="18" charset="0"/>
              </a:rPr>
              <a:t>No, he isn’t.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26632" grpId="0" animBg="1"/>
      <p:bldP spid="26637" grpId="0" animBg="1" autoUpdateAnimBg="0"/>
      <p:bldP spid="2663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0"/>
            <a:ext cx="8856663" cy="6669088"/>
          </a:xfrm>
          <a:noFill/>
          <a:ln/>
        </p:spPr>
        <p:txBody>
          <a:bodyPr/>
          <a:lstStyle/>
          <a:p>
            <a:pPr marL="0" indent="363538" algn="ctr">
              <a:lnSpc>
                <a:spcPct val="90000"/>
              </a:lnSpc>
              <a:buFontTx/>
              <a:buNone/>
            </a:pPr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Open the brackets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I (to go) to school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He (to help) his father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They (to go) to the river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He (to sleep)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We (to drink) tea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My mother (not to work) at the office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You (to work) now?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I (not to sleep) now.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What you (to do) now?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Where they (to go) now?</a:t>
            </a:r>
          </a:p>
          <a:p>
            <a:pPr marL="0" indent="363538">
              <a:lnSpc>
                <a:spcPct val="90000"/>
              </a:lnSpc>
            </a:pPr>
            <a:r>
              <a:rPr lang="en-US" b="1">
                <a:solidFill>
                  <a:schemeClr val="accent2"/>
                </a:solidFill>
                <a:latin typeface="Monotype Corsiva" pitchFamily="66" charset="0"/>
              </a:rPr>
              <a:t>She (not to drink) coffee now.</a:t>
            </a:r>
            <a:endParaRPr lang="ru-RU" b="1">
              <a:solidFill>
                <a:schemeClr val="accent2"/>
              </a:solidFill>
              <a:latin typeface="Monotype Corsiva" pitchFamily="66" charset="0"/>
            </a:endParaRPr>
          </a:p>
          <a:p>
            <a:pPr marL="0" indent="363538">
              <a:lnSpc>
                <a:spcPct val="90000"/>
              </a:lnSpc>
              <a:buFontTx/>
              <a:buNone/>
            </a:pPr>
            <a:endParaRPr lang="ru-RU" b="1">
              <a:solidFill>
                <a:schemeClr val="accent2"/>
              </a:solidFill>
              <a:latin typeface="Monotype Corsiva" pitchFamily="66" charset="0"/>
            </a:endParaRPr>
          </a:p>
          <a:p>
            <a:pPr marL="0" indent="363538">
              <a:lnSpc>
                <a:spcPct val="90000"/>
              </a:lnSpc>
            </a:pPr>
            <a:endParaRPr lang="ru-RU"/>
          </a:p>
          <a:p>
            <a:pPr marL="0" indent="363538">
              <a:lnSpc>
                <a:spcPct val="90000"/>
              </a:lnSpc>
              <a:buFontTx/>
              <a:buNone/>
            </a:pPr>
            <a:endParaRPr lang="en-US" sz="260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08175" y="5516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038600" y="685800"/>
            <a:ext cx="1312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am going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724400" y="1219200"/>
            <a:ext cx="1368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 helping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029200" y="1752600"/>
            <a:ext cx="1327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 going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429000" y="2286000"/>
            <a:ext cx="1495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 sleeping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191000" y="2819400"/>
            <a:ext cx="163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 drinking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858000" y="3352800"/>
            <a:ext cx="1817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isn’t working 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733800" y="3886200"/>
            <a:ext cx="2173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Are you working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733800" y="4419600"/>
            <a:ext cx="2116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am not sleeping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114800" y="4937125"/>
            <a:ext cx="2540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What are you doing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267200" y="5546725"/>
            <a:ext cx="2765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Where are they going</a:t>
            </a:r>
            <a:endParaRPr lang="ru-RU" sz="2000" b="1">
              <a:solidFill>
                <a:srgbClr val="FF3300"/>
              </a:solidFill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953000" y="6080125"/>
            <a:ext cx="1776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3300"/>
                </a:solidFill>
              </a:rPr>
              <a:t>isn’t drinking</a:t>
            </a:r>
            <a:endParaRPr lang="ru-RU" sz="2000" b="1">
              <a:solidFill>
                <a:srgbClr val="FF3300"/>
              </a:solidFill>
            </a:endParaRPr>
          </a:p>
        </p:txBody>
      </p:sp>
      <p:pic>
        <p:nvPicPr>
          <p:cNvPr id="11280" name="Picture 16" descr="j043004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100" y="0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12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0" grpId="0"/>
      <p:bldP spid="11271" grpId="0"/>
      <p:bldP spid="11272" grpId="0"/>
      <p:bldP spid="11273" grpId="0"/>
      <p:bldP spid="11274" grpId="0"/>
      <p:bldP spid="11275" grpId="0"/>
      <p:bldP spid="11276" grpId="0"/>
      <p:bldP spid="11277" grpId="0"/>
      <p:bldP spid="11278" grpId="0"/>
      <p:bldP spid="112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05000" y="0"/>
            <a:ext cx="5486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861832"/>
                </a:solidFill>
                <a:latin typeface="Monotype Corsiva" pitchFamily="66" charset="0"/>
              </a:rPr>
              <a:t>Describe the picture</a:t>
            </a:r>
            <a:endParaRPr lang="ru-RU" sz="40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762000"/>
            <a:ext cx="8610600" cy="57737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52400" y="457200"/>
            <a:ext cx="8991600" cy="675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They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are listening to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music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in the yard 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now.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Who is listening to music in the yard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What are they listening to in the yard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Where are they listening to music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en-US" sz="2300" b="1">
                <a:solidFill>
                  <a:schemeClr val="hlink"/>
                </a:solidFill>
                <a:latin typeface="Monotype Corsiva" pitchFamily="66" charset="0"/>
              </a:rPr>
              <a:t>They are not listening to music in the yard now.</a:t>
            </a:r>
          </a:p>
          <a:p>
            <a:endParaRPr lang="en-US" sz="2300" b="1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Mary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is drinking an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orange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juice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now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because she is very thirsty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.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Who is drinking an orange juice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What is Mary drinking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What juice is Mary drinking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Why is Mary drinking an orange juice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en-US" sz="2300" b="1">
                <a:solidFill>
                  <a:schemeClr val="hlink"/>
                </a:solidFill>
                <a:latin typeface="Monotype Corsiva" pitchFamily="66" charset="0"/>
              </a:rPr>
              <a:t>Mary is not drinking an orange juice now because she is not thirsty.</a:t>
            </a:r>
          </a:p>
          <a:p>
            <a:r>
              <a:rPr lang="en-US" sz="2300">
                <a:latin typeface="Monotype Corsiva" pitchFamily="66" charset="0"/>
              </a:rPr>
              <a:t> </a:t>
            </a:r>
            <a:endParaRPr lang="en-US" sz="2300" b="1">
              <a:solidFill>
                <a:schemeClr val="accent2"/>
              </a:solidFill>
              <a:latin typeface="Monotype Corsiva" pitchFamily="66" charset="0"/>
            </a:endParaRPr>
          </a:p>
          <a:p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Peter and Julia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are arranging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the party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</a:t>
            </a:r>
            <a:r>
              <a:rPr lang="en-US" sz="2300" b="1" u="sng">
                <a:solidFill>
                  <a:srgbClr val="861832"/>
                </a:solidFill>
                <a:latin typeface="Monotype Corsiva" pitchFamily="66" charset="0"/>
              </a:rPr>
              <a:t>for their younger sister</a:t>
            </a:r>
            <a:r>
              <a:rPr lang="en-US" sz="2300" b="1">
                <a:solidFill>
                  <a:srgbClr val="861832"/>
                </a:solidFill>
                <a:latin typeface="Monotype Corsiva" pitchFamily="66" charset="0"/>
              </a:rPr>
              <a:t> now.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Who is arranging the party for their younger sister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What are Peter and Julia arranging for their younger sister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Whom (Who) are Peter and Julia arranging</a:t>
            </a:r>
            <a:r>
              <a:rPr lang="en-US" sz="2300">
                <a:latin typeface="Monotype Corsiva" pitchFamily="66" charset="0"/>
              </a:rPr>
              <a:t> </a:t>
            </a: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the party for now?</a:t>
            </a:r>
          </a:p>
          <a:p>
            <a:pPr>
              <a:buFontTx/>
              <a:buChar char="•"/>
            </a:pPr>
            <a:r>
              <a:rPr lang="en-US" sz="2300" b="1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en-US" sz="2300" b="1">
                <a:solidFill>
                  <a:schemeClr val="hlink"/>
                </a:solidFill>
                <a:latin typeface="Monotype Corsiva" pitchFamily="66" charset="0"/>
              </a:rPr>
              <a:t>Peter and Julia are not arranging the party for their younger sister now.</a:t>
            </a:r>
          </a:p>
          <a:p>
            <a:endParaRPr lang="ru-RU" sz="2300" b="1">
              <a:solidFill>
                <a:schemeClr val="hlink"/>
              </a:solidFill>
              <a:latin typeface="Monotype Corsiva" pitchFamily="66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-762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861832"/>
                </a:solidFill>
                <a:latin typeface="Monotype Corsiva" pitchFamily="66" charset="0"/>
              </a:rPr>
              <a:t>Put questions to the sentences and make them negative</a:t>
            </a:r>
            <a:endParaRPr lang="ru-RU" sz="36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pic>
        <p:nvPicPr>
          <p:cNvPr id="16390" name="Picture 6" descr="j043004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685800"/>
            <a:ext cx="1866900" cy="147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1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1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00"/>
                                        <p:tgtEl>
                                          <p:spTgt spid="163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1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1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00"/>
                                        <p:tgtEl>
                                          <p:spTgt spid="163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1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1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00"/>
                                        <p:tgtEl>
                                          <p:spTgt spid="163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3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100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100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00"/>
                                        <p:tgtEl>
                                          <p:spTgt spid="163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1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1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00"/>
                                        <p:tgtEl>
                                          <p:spTgt spid="163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100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100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00"/>
                                        <p:tgtEl>
                                          <p:spTgt spid="1638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1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1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00"/>
                                        <p:tgtEl>
                                          <p:spTgt spid="1638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100"/>
                                        <p:tgtEl>
                                          <p:spTgt spid="163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100"/>
                                        <p:tgtEl>
                                          <p:spTgt spid="163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00"/>
                                        <p:tgtEl>
                                          <p:spTgt spid="163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38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38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38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1" dur="100"/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2" dur="100"/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00"/>
                                        <p:tgtEl>
                                          <p:spTgt spid="1638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100"/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100"/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00"/>
                                        <p:tgtEl>
                                          <p:spTgt spid="1638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5" dur="100"/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6" dur="100"/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00"/>
                                        <p:tgtEl>
                                          <p:spTgt spid="1638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2" dur="100"/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3" dur="100"/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00"/>
                                        <p:tgtEl>
                                          <p:spTgt spid="1638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fundamentals of English grammar</a:t>
            </a:r>
            <a:r>
              <a:rPr lang="en-US" sz="2800">
                <a:solidFill>
                  <a:srgbClr val="990033"/>
                </a:solidFill>
                <a:latin typeface="Monotype Corsiva" pitchFamily="66" charset="0"/>
              </a:rPr>
              <a:t> </a:t>
            </a:r>
            <a:endParaRPr lang="ru-RU" sz="2800" b="1" i="1">
              <a:solidFill>
                <a:srgbClr val="990033"/>
              </a:solidFill>
              <a:latin typeface="Monotype Corsiva" pitchFamily="66" charset="0"/>
            </a:endParaRPr>
          </a:p>
        </p:txBody>
      </p:sp>
      <p:pic>
        <p:nvPicPr>
          <p:cNvPr id="5123" name="Picture 3" descr="BS00554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500438"/>
            <a:ext cx="2428875" cy="3035300"/>
          </a:xfrm>
          <a:prstGeom prst="rect">
            <a:avLst/>
          </a:prstGeom>
          <a:noFill/>
        </p:spPr>
      </p:pic>
      <p:pic>
        <p:nvPicPr>
          <p:cNvPr id="5124" name="Picture 4" descr="9-18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219200"/>
            <a:ext cx="2555875" cy="2808288"/>
          </a:xfrm>
          <a:prstGeom prst="rect">
            <a:avLst/>
          </a:prstGeom>
          <a:noFill/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352800" y="1371600"/>
            <a:ext cx="6248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The Present </a:t>
            </a:r>
          </a:p>
          <a:p>
            <a:pPr algn="ctr"/>
            <a:r>
              <a:rPr lang="en-US" sz="5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Continuous Tense</a:t>
            </a:r>
            <a:endParaRPr lang="ru-RU" sz="5400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304800" y="4648200"/>
            <a:ext cx="1828800" cy="1752600"/>
            <a:chOff x="1370" y="959"/>
            <a:chExt cx="685" cy="919"/>
          </a:xfrm>
        </p:grpSpPr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59"/>
              <a:ext cx="519" cy="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1370" y="1263"/>
              <a:ext cx="685" cy="502"/>
            </a:xfrm>
            <a:prstGeom prst="rect">
              <a:avLst/>
            </a:prstGeom>
            <a:solidFill>
              <a:srgbClr val="FCC0CB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  </a:t>
              </a:r>
              <a:r>
                <a:rPr lang="en-US" sz="2400" b="1">
                  <a:solidFill>
                    <a:schemeClr val="accent2"/>
                  </a:solidFill>
                  <a:latin typeface="Monotype Corsiva" pitchFamily="66" charset="0"/>
                </a:rPr>
                <a:t>What is she doing?</a:t>
              </a:r>
              <a:endParaRPr lang="ru-RU" sz="2400" b="1">
                <a:solidFill>
                  <a:schemeClr val="accent2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5131" name="Group 11"/>
          <p:cNvGrpSpPr>
            <a:grpSpLocks/>
          </p:cNvGrpSpPr>
          <p:nvPr/>
        </p:nvGrpSpPr>
        <p:grpSpPr bwMode="auto">
          <a:xfrm flipH="1">
            <a:off x="2514600" y="4495800"/>
            <a:ext cx="1981200" cy="1905000"/>
            <a:chOff x="3456" y="2058"/>
            <a:chExt cx="981" cy="918"/>
          </a:xfrm>
        </p:grpSpPr>
        <p:pic>
          <p:nvPicPr>
            <p:cNvPr id="5132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2058"/>
              <a:ext cx="463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33" name="Text Box 13"/>
            <p:cNvSpPr txBox="1">
              <a:spLocks noChangeArrowheads="1"/>
            </p:cNvSpPr>
            <p:nvPr/>
          </p:nvSpPr>
          <p:spPr bwMode="auto">
            <a:xfrm>
              <a:off x="3456" y="2449"/>
              <a:ext cx="981" cy="402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>
                  <a:alpha val="50000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>
                  <a:solidFill>
                    <a:schemeClr val="accent2"/>
                  </a:solidFill>
                  <a:latin typeface="Monotype Corsiva" pitchFamily="66" charset="0"/>
                </a:rPr>
                <a:t>She is dreaming…</a:t>
              </a:r>
              <a:endParaRPr lang="ru-RU" sz="2400">
                <a:latin typeface="Monotype Corsiva" pitchFamily="66" charset="0"/>
              </a:endParaRPr>
            </a:p>
          </p:txBody>
        </p:sp>
      </p:grp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990600" y="4114800"/>
            <a:ext cx="717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61832"/>
                </a:solidFill>
                <a:latin typeface="Trebuchet MS" pitchFamily="34" charset="0"/>
              </a:rPr>
              <a:t>???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2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" fill="hold"/>
                                        <p:tgtEl>
                                          <p:spTgt spid="51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4" grpId="0"/>
      <p:bldP spid="513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/>
          <a:lstStyle/>
          <a:p>
            <a:r>
              <a:rPr lang="en-US" sz="3600" b="1">
                <a:solidFill>
                  <a:srgbClr val="861832"/>
                </a:solidFill>
                <a:latin typeface="Monotype Corsiva" pitchFamily="66" charset="0"/>
              </a:rPr>
              <a:t>The Present Continuous Tense</a:t>
            </a:r>
            <a:br>
              <a:rPr lang="en-US" sz="3600" b="1">
                <a:solidFill>
                  <a:srgbClr val="861832"/>
                </a:solidFill>
                <a:latin typeface="Monotype Corsiva" pitchFamily="66" charset="0"/>
              </a:rPr>
            </a:br>
            <a:r>
              <a:rPr lang="en-US" sz="3600" b="1">
                <a:solidFill>
                  <a:srgbClr val="861832"/>
                </a:solidFill>
                <a:latin typeface="Monotype Corsiva" pitchFamily="66" charset="0"/>
              </a:rPr>
              <a:t>(</a:t>
            </a:r>
            <a:r>
              <a:rPr lang="ru-RU" sz="3600" b="1">
                <a:solidFill>
                  <a:srgbClr val="861832"/>
                </a:solidFill>
                <a:latin typeface="Monotype Corsiva" pitchFamily="66" charset="0"/>
              </a:rPr>
              <a:t>Настоящее длительное время</a:t>
            </a:r>
            <a:r>
              <a:rPr lang="en-US" sz="3600" b="1">
                <a:solidFill>
                  <a:srgbClr val="861832"/>
                </a:solidFill>
                <a:latin typeface="Monotype Corsiva" pitchFamily="66" charset="0"/>
              </a:rPr>
              <a:t>)</a:t>
            </a:r>
            <a:endParaRPr lang="ru-RU" sz="36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609600" y="1022350"/>
            <a:ext cx="7924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</a:t>
            </a:r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употребляется</a:t>
            </a:r>
            <a:r>
              <a:rPr lang="en-US" sz="2400" b="1">
                <a:solidFill>
                  <a:srgbClr val="000066"/>
                </a:solidFill>
                <a:latin typeface="Monotype Corsiva" pitchFamily="66" charset="0"/>
              </a:rPr>
              <a:t> </a:t>
            </a:r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для обозначения действия, происходящего в данный момент, в момент речи или в период времени, включающий данный момент.</a:t>
            </a:r>
            <a:r>
              <a:rPr lang="en-US" b="1">
                <a:solidFill>
                  <a:srgbClr val="000066"/>
                </a:solidFill>
              </a:rPr>
              <a:t>      </a:t>
            </a:r>
            <a:endParaRPr lang="ru-RU" b="1">
              <a:solidFill>
                <a:srgbClr val="000066"/>
              </a:solidFill>
            </a:endParaRPr>
          </a:p>
        </p:txBody>
      </p:sp>
      <p:pic>
        <p:nvPicPr>
          <p:cNvPr id="6164" name="Picture 20" descr="j043265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295400" cy="1295400"/>
          </a:xfrm>
          <a:prstGeom prst="rect">
            <a:avLst/>
          </a:prstGeom>
          <a:noFill/>
        </p:spPr>
      </p:pic>
      <p:grpSp>
        <p:nvGrpSpPr>
          <p:cNvPr id="6166" name="Group 22"/>
          <p:cNvGrpSpPr>
            <a:grpSpLocks/>
          </p:cNvGrpSpPr>
          <p:nvPr/>
        </p:nvGrpSpPr>
        <p:grpSpPr bwMode="auto">
          <a:xfrm>
            <a:off x="152400" y="5105400"/>
            <a:ext cx="1524000" cy="1497013"/>
            <a:chOff x="912" y="2112"/>
            <a:chExt cx="1344" cy="1615"/>
          </a:xfrm>
        </p:grpSpPr>
        <p:graphicFrame>
          <p:nvGraphicFramePr>
            <p:cNvPr id="6167" name="Object 23"/>
            <p:cNvGraphicFramePr>
              <a:graphicFrameLocks noChangeAspect="1"/>
            </p:cNvGraphicFramePr>
            <p:nvPr/>
          </p:nvGraphicFramePr>
          <p:xfrm>
            <a:off x="1008" y="2448"/>
            <a:ext cx="1044" cy="1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1" name="Clip" r:id="rId4" imgW="3212280" imgH="3935520" progId="MS_ClipArt_Gallery.2">
                    <p:embed/>
                  </p:oleObj>
                </mc:Choice>
                <mc:Fallback>
                  <p:oleObj name="Clip" r:id="rId4" imgW="3212280" imgH="3935520" progId="MS_ClipArt_Gallery.2">
                    <p:embed/>
                    <p:pic>
                      <p:nvPicPr>
                        <p:cNvPr id="0" name="Picture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08" y="2448"/>
                          <a:ext cx="1044" cy="127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68" name="AutoShape 24"/>
            <p:cNvSpPr>
              <a:spLocks noChangeArrowheads="1"/>
            </p:cNvSpPr>
            <p:nvPr/>
          </p:nvSpPr>
          <p:spPr bwMode="auto">
            <a:xfrm>
              <a:off x="912" y="2112"/>
              <a:ext cx="1344" cy="384"/>
            </a:xfrm>
            <a:prstGeom prst="flowChartAlternate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b="1">
                  <a:solidFill>
                    <a:srgbClr val="0000CC"/>
                  </a:solidFill>
                  <a:latin typeface="Monotype Corsiva" pitchFamily="66" charset="0"/>
                </a:rPr>
                <a:t>NOW</a:t>
              </a:r>
              <a:endParaRPr lang="ru-RU" sz="2400" b="1">
                <a:latin typeface="Monotype Corsiva" pitchFamily="66" charset="0"/>
              </a:endParaRPr>
            </a:p>
          </p:txBody>
        </p:sp>
      </p:grpSp>
      <p:grpSp>
        <p:nvGrpSpPr>
          <p:cNvPr id="6169" name="Group 25"/>
          <p:cNvGrpSpPr>
            <a:grpSpLocks/>
          </p:cNvGrpSpPr>
          <p:nvPr/>
        </p:nvGrpSpPr>
        <p:grpSpPr bwMode="auto">
          <a:xfrm>
            <a:off x="6172200" y="5029200"/>
            <a:ext cx="2819400" cy="1524000"/>
            <a:chOff x="2880" y="2112"/>
            <a:chExt cx="2400" cy="1539"/>
          </a:xfrm>
        </p:grpSpPr>
        <p:graphicFrame>
          <p:nvGraphicFramePr>
            <p:cNvPr id="6170" name="Object 26"/>
            <p:cNvGraphicFramePr>
              <a:graphicFrameLocks noChangeAspect="1"/>
            </p:cNvGraphicFramePr>
            <p:nvPr/>
          </p:nvGraphicFramePr>
          <p:xfrm>
            <a:off x="3552" y="2496"/>
            <a:ext cx="1233" cy="11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82" name="Clip" r:id="rId6" imgW="4218480" imgH="3951360" progId="MS_ClipArt_Gallery.2">
                    <p:embed/>
                  </p:oleObj>
                </mc:Choice>
                <mc:Fallback>
                  <p:oleObj name="Clip" r:id="rId6" imgW="4218480" imgH="3951360" progId="MS_ClipArt_Gallery.2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2" y="2496"/>
                          <a:ext cx="1233" cy="11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71" name="AutoShape 27"/>
            <p:cNvSpPr>
              <a:spLocks noChangeArrowheads="1"/>
            </p:cNvSpPr>
            <p:nvPr/>
          </p:nvSpPr>
          <p:spPr bwMode="auto">
            <a:xfrm>
              <a:off x="2880" y="2112"/>
              <a:ext cx="2400" cy="384"/>
            </a:xfrm>
            <a:prstGeom prst="flowChartAlternateProcess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b="1">
                  <a:solidFill>
                    <a:srgbClr val="0000CC"/>
                  </a:solidFill>
                  <a:latin typeface="Monotype Corsiva" pitchFamily="66" charset="0"/>
                </a:rPr>
                <a:t>AT THE MOMENT</a:t>
              </a:r>
              <a:endParaRPr lang="ru-RU" sz="2400" b="1">
                <a:latin typeface="Monotype Corsiva" pitchFamily="66" charset="0"/>
              </a:endParaRPr>
            </a:p>
          </p:txBody>
        </p:sp>
      </p:grpSp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2590800" y="2514600"/>
            <a:ext cx="1752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b="1">
                <a:solidFill>
                  <a:srgbClr val="000066"/>
                </a:solidFill>
                <a:latin typeface="Monotype Corsiva" pitchFamily="66" charset="0"/>
              </a:rPr>
              <a:t>TO BE</a:t>
            </a:r>
            <a:endParaRPr lang="ru-RU" sz="48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87" name="AutoShape 43"/>
          <p:cNvSpPr>
            <a:spLocks noChangeArrowheads="1"/>
          </p:cNvSpPr>
          <p:nvPr/>
        </p:nvSpPr>
        <p:spPr bwMode="auto">
          <a:xfrm>
            <a:off x="4419600" y="2590800"/>
            <a:ext cx="609600" cy="579438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E25C7C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4953000" y="2362200"/>
            <a:ext cx="838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 b="1">
                <a:solidFill>
                  <a:srgbClr val="000066"/>
                </a:solidFill>
                <a:latin typeface="Trebuchet MS" pitchFamily="34" charset="0"/>
              </a:rPr>
              <a:t>V</a:t>
            </a:r>
            <a:endParaRPr lang="ru-RU" sz="6000" b="1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5410200" y="2743200"/>
            <a:ext cx="914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7E0C14"/>
                </a:solidFill>
                <a:latin typeface="Monotype Corsiva" pitchFamily="66" charset="0"/>
              </a:rPr>
              <a:t>ing</a:t>
            </a:r>
            <a:endParaRPr lang="ru-RU" sz="40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0" name="AutoShape 46"/>
          <p:cNvSpPr>
            <a:spLocks noChangeArrowheads="1"/>
          </p:cNvSpPr>
          <p:nvPr/>
        </p:nvSpPr>
        <p:spPr bwMode="auto">
          <a:xfrm>
            <a:off x="6019800" y="1981200"/>
            <a:ext cx="2133600" cy="990600"/>
          </a:xfrm>
          <a:prstGeom prst="cloudCallout">
            <a:avLst>
              <a:gd name="adj1" fmla="val -67111"/>
              <a:gd name="adj2" fmla="val 3638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 b="1">
                <a:solidFill>
                  <a:srgbClr val="7E0C14"/>
                </a:solidFill>
              </a:rPr>
              <a:t>V – verb (</a:t>
            </a:r>
            <a:r>
              <a:rPr lang="ru-RU" sz="2000" b="1">
                <a:solidFill>
                  <a:srgbClr val="7E0C14"/>
                </a:solidFill>
              </a:rPr>
              <a:t>глагол</a:t>
            </a:r>
            <a:r>
              <a:rPr lang="en-US" sz="2000" b="1">
                <a:solidFill>
                  <a:srgbClr val="7E0C14"/>
                </a:solidFill>
              </a:rPr>
              <a:t>)</a:t>
            </a:r>
            <a:endParaRPr lang="ru-RU" sz="2000" b="1">
              <a:solidFill>
                <a:srgbClr val="7E0C14"/>
              </a:solidFill>
            </a:endParaRPr>
          </a:p>
        </p:txBody>
      </p:sp>
      <p:sp>
        <p:nvSpPr>
          <p:cNvPr id="6193" name="AutoShape 49"/>
          <p:cNvSpPr>
            <a:spLocks noChangeArrowheads="1"/>
          </p:cNvSpPr>
          <p:nvPr/>
        </p:nvSpPr>
        <p:spPr bwMode="auto">
          <a:xfrm>
            <a:off x="1600200" y="3581400"/>
            <a:ext cx="1143000" cy="838200"/>
          </a:xfrm>
          <a:prstGeom prst="cloudCallout">
            <a:avLst>
              <a:gd name="adj1" fmla="val 78056"/>
              <a:gd name="adj2" fmla="val -8106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am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4" name="AutoShape 50"/>
          <p:cNvSpPr>
            <a:spLocks noChangeArrowheads="1"/>
          </p:cNvSpPr>
          <p:nvPr/>
        </p:nvSpPr>
        <p:spPr bwMode="auto">
          <a:xfrm>
            <a:off x="2819400" y="3886200"/>
            <a:ext cx="1143000" cy="838200"/>
          </a:xfrm>
          <a:prstGeom prst="cloudCallout">
            <a:avLst>
              <a:gd name="adj1" fmla="val 1667"/>
              <a:gd name="adj2" fmla="val -11723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are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5" name="AutoShape 51"/>
          <p:cNvSpPr>
            <a:spLocks noChangeArrowheads="1"/>
          </p:cNvSpPr>
          <p:nvPr/>
        </p:nvSpPr>
        <p:spPr bwMode="auto">
          <a:xfrm>
            <a:off x="4191000" y="3657600"/>
            <a:ext cx="1143000" cy="838200"/>
          </a:xfrm>
          <a:prstGeom prst="cloudCallout">
            <a:avLst>
              <a:gd name="adj1" fmla="val -69167"/>
              <a:gd name="adj2" fmla="val -8579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3600" b="1">
                <a:solidFill>
                  <a:srgbClr val="7E0C14"/>
                </a:solidFill>
                <a:latin typeface="Monotype Corsiva" pitchFamily="66" charset="0"/>
              </a:rPr>
              <a:t>is</a:t>
            </a:r>
            <a:endParaRPr lang="ru-RU" sz="36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sp>
        <p:nvSpPr>
          <p:cNvPr id="6196" name="Text Box 52"/>
          <p:cNvSpPr txBox="1">
            <a:spLocks noChangeArrowheads="1"/>
          </p:cNvSpPr>
          <p:nvPr/>
        </p:nvSpPr>
        <p:spPr bwMode="auto">
          <a:xfrm>
            <a:off x="1676400" y="44196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I</a:t>
            </a:r>
            <a:endParaRPr lang="ru-RU" sz="40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97" name="Text Box 53"/>
          <p:cNvSpPr txBox="1">
            <a:spLocks noChangeArrowheads="1"/>
          </p:cNvSpPr>
          <p:nvPr/>
        </p:nvSpPr>
        <p:spPr bwMode="auto">
          <a:xfrm>
            <a:off x="2971800" y="4953000"/>
            <a:ext cx="990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you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we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3600" b="1">
                <a:solidFill>
                  <a:srgbClr val="000066"/>
                </a:solidFill>
                <a:latin typeface="Monotype Corsiva" pitchFamily="66" charset="0"/>
              </a:rPr>
              <a:t>they</a:t>
            </a:r>
            <a:endParaRPr lang="ru-RU" sz="36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6198" name="Text Box 54"/>
          <p:cNvSpPr txBox="1">
            <a:spLocks noChangeArrowheads="1"/>
          </p:cNvSpPr>
          <p:nvPr/>
        </p:nvSpPr>
        <p:spPr bwMode="auto">
          <a:xfrm>
            <a:off x="4419600" y="4648200"/>
            <a:ext cx="990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he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she</a:t>
            </a: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en-US" sz="4000" b="1">
                <a:solidFill>
                  <a:srgbClr val="000066"/>
                </a:solidFill>
                <a:latin typeface="Monotype Corsiva" pitchFamily="66" charset="0"/>
              </a:rPr>
              <a:t>it</a:t>
            </a:r>
            <a:endParaRPr lang="ru-RU" sz="4000" b="1">
              <a:solidFill>
                <a:srgbClr val="00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6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6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6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5" grpId="0"/>
      <p:bldP spid="6187" grpId="0" animBg="1"/>
      <p:bldP spid="6188" grpId="0"/>
      <p:bldP spid="6189" grpId="0"/>
      <p:bldP spid="6190" grpId="0" animBg="1"/>
      <p:bldP spid="6193" grpId="0" animBg="1"/>
      <p:bldP spid="6194" grpId="0" animBg="1"/>
      <p:bldP spid="6195" grpId="0" animBg="1"/>
      <p:bldP spid="6196" grpId="0"/>
      <p:bldP spid="6197" grpId="0"/>
      <p:bldP spid="61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0" name="WordArt 18"/>
          <p:cNvSpPr>
            <a:spLocks noChangeArrowheads="1" noChangeShapeType="1" noTextEdit="1"/>
          </p:cNvSpPr>
          <p:nvPr/>
        </p:nvSpPr>
        <p:spPr bwMode="auto">
          <a:xfrm>
            <a:off x="1676400" y="228600"/>
            <a:ext cx="59436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9375"/>
              </a:avLst>
            </a:prstTxWarp>
          </a:bodyPr>
          <a:lstStyle/>
          <a:p>
            <a:pPr algn="ctr"/>
            <a:r>
              <a:rPr lang="en-US" sz="3600" kern="10">
                <a:ln w="9525">
                  <a:pattFill prst="zigZag">
                    <a:fgClr>
                      <a:srgbClr val="000000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PRESENT CONTINUOUS</a:t>
            </a:r>
            <a:endParaRPr lang="ru-RU" sz="3600" kern="10">
              <a:ln w="9525">
                <a:pattFill prst="zigZag">
                  <a:fgClr>
                    <a:srgbClr val="000000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rgbClr val="800080"/>
              </a:solidFill>
              <a:latin typeface="Impact"/>
            </a:endParaRPr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 rot="-16193439">
            <a:off x="4054475" y="911225"/>
            <a:ext cx="595313" cy="627063"/>
          </a:xfrm>
          <a:prstGeom prst="notchedRightArrow">
            <a:avLst>
              <a:gd name="adj1" fmla="val 43287"/>
              <a:gd name="adj2" fmla="val 26722"/>
            </a:avLst>
          </a:prstGeom>
          <a:solidFill>
            <a:srgbClr val="FFCCFF">
              <a:alpha val="50000"/>
            </a:srgbClr>
          </a:solidFill>
          <a:ln w="38100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692" name="Group 20"/>
          <p:cNvGrpSpPr>
            <a:grpSpLocks/>
          </p:cNvGrpSpPr>
          <p:nvPr/>
        </p:nvGrpSpPr>
        <p:grpSpPr bwMode="auto">
          <a:xfrm>
            <a:off x="2174875" y="1522413"/>
            <a:ext cx="1087438" cy="1458912"/>
            <a:chOff x="1370" y="959"/>
            <a:chExt cx="685" cy="919"/>
          </a:xfrm>
        </p:grpSpPr>
        <p:pic>
          <p:nvPicPr>
            <p:cNvPr id="28693" name="Picture 21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959"/>
              <a:ext cx="519" cy="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694" name="Text Box 22"/>
            <p:cNvSpPr txBox="1">
              <a:spLocks noChangeArrowheads="1"/>
            </p:cNvSpPr>
            <p:nvPr/>
          </p:nvSpPr>
          <p:spPr bwMode="auto">
            <a:xfrm>
              <a:off x="1370" y="1263"/>
              <a:ext cx="685" cy="365"/>
            </a:xfrm>
            <a:prstGeom prst="rect">
              <a:avLst/>
            </a:prstGeom>
            <a:solidFill>
              <a:srgbClr val="FCC0C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  am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2286000" y="3267075"/>
            <a:ext cx="1087438" cy="1458913"/>
            <a:chOff x="1466" y="2057"/>
            <a:chExt cx="685" cy="919"/>
          </a:xfrm>
        </p:grpSpPr>
        <p:pic>
          <p:nvPicPr>
            <p:cNvPr id="28696" name="Picture 2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2057"/>
              <a:ext cx="519" cy="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697" name="Text Box 25"/>
            <p:cNvSpPr txBox="1">
              <a:spLocks noChangeArrowheads="1"/>
            </p:cNvSpPr>
            <p:nvPr/>
          </p:nvSpPr>
          <p:spPr bwMode="auto">
            <a:xfrm>
              <a:off x="1466" y="2448"/>
              <a:ext cx="685" cy="365"/>
            </a:xfrm>
            <a:prstGeom prst="rect">
              <a:avLst/>
            </a:prstGeom>
            <a:solidFill>
              <a:srgbClr val="FCC0C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   is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2327275" y="5027613"/>
            <a:ext cx="1087438" cy="1458912"/>
            <a:chOff x="1536" y="3167"/>
            <a:chExt cx="685" cy="919"/>
          </a:xfrm>
        </p:grpSpPr>
        <p:pic>
          <p:nvPicPr>
            <p:cNvPr id="28699" name="Picture 2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2" y="3167"/>
              <a:ext cx="519" cy="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700" name="Text Box 28"/>
            <p:cNvSpPr txBox="1">
              <a:spLocks noChangeArrowheads="1"/>
            </p:cNvSpPr>
            <p:nvPr/>
          </p:nvSpPr>
          <p:spPr bwMode="auto">
            <a:xfrm>
              <a:off x="1536" y="3552"/>
              <a:ext cx="685" cy="365"/>
            </a:xfrm>
            <a:prstGeom prst="rect">
              <a:avLst/>
            </a:prstGeom>
            <a:solidFill>
              <a:srgbClr val="FCC0C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 are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5486400" y="4953000"/>
            <a:ext cx="1557338" cy="1533525"/>
            <a:chOff x="3456" y="3120"/>
            <a:chExt cx="981" cy="966"/>
          </a:xfrm>
        </p:grpSpPr>
        <p:pic>
          <p:nvPicPr>
            <p:cNvPr id="28702" name="Picture 3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3120"/>
              <a:ext cx="488" cy="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703" name="Text Box 31"/>
            <p:cNvSpPr txBox="1">
              <a:spLocks noChangeArrowheads="1"/>
            </p:cNvSpPr>
            <p:nvPr/>
          </p:nvSpPr>
          <p:spPr bwMode="auto">
            <a:xfrm>
              <a:off x="3456" y="3552"/>
              <a:ext cx="981" cy="3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V+ing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28704" name="Group 32"/>
          <p:cNvGrpSpPr>
            <a:grpSpLocks/>
          </p:cNvGrpSpPr>
          <p:nvPr/>
        </p:nvGrpSpPr>
        <p:grpSpPr bwMode="auto">
          <a:xfrm>
            <a:off x="5486400" y="3267075"/>
            <a:ext cx="1557338" cy="1457325"/>
            <a:chOff x="3456" y="2058"/>
            <a:chExt cx="981" cy="918"/>
          </a:xfrm>
        </p:grpSpPr>
        <p:pic>
          <p:nvPicPr>
            <p:cNvPr id="28705" name="Picture 3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2058"/>
              <a:ext cx="463" cy="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706" name="Text Box 34"/>
            <p:cNvSpPr txBox="1">
              <a:spLocks noChangeArrowheads="1"/>
            </p:cNvSpPr>
            <p:nvPr/>
          </p:nvSpPr>
          <p:spPr bwMode="auto">
            <a:xfrm>
              <a:off x="3456" y="2449"/>
              <a:ext cx="981" cy="3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V+ing</a:t>
              </a:r>
              <a:endParaRPr lang="ru-RU" sz="2400">
                <a:latin typeface="Times New Roman" pitchFamily="18" charset="0"/>
              </a:endParaRPr>
            </a:p>
          </p:txBody>
        </p:sp>
      </p:grpSp>
      <p:grpSp>
        <p:nvGrpSpPr>
          <p:cNvPr id="28707" name="Group 35"/>
          <p:cNvGrpSpPr>
            <a:grpSpLocks/>
          </p:cNvGrpSpPr>
          <p:nvPr/>
        </p:nvGrpSpPr>
        <p:grpSpPr bwMode="auto">
          <a:xfrm>
            <a:off x="5486400" y="1522413"/>
            <a:ext cx="1557338" cy="1458912"/>
            <a:chOff x="3456" y="959"/>
            <a:chExt cx="981" cy="919"/>
          </a:xfrm>
        </p:grpSpPr>
        <p:pic>
          <p:nvPicPr>
            <p:cNvPr id="28708" name="Picture 3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9" y="959"/>
              <a:ext cx="464" cy="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709" name="Text Box 37"/>
            <p:cNvSpPr txBox="1">
              <a:spLocks noChangeArrowheads="1"/>
            </p:cNvSpPr>
            <p:nvPr/>
          </p:nvSpPr>
          <p:spPr bwMode="auto">
            <a:xfrm>
              <a:off x="3456" y="1263"/>
              <a:ext cx="981" cy="36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b="1">
                  <a:latin typeface="Times New Roman" pitchFamily="18" charset="0"/>
                </a:rPr>
                <a:t>V+ing</a:t>
              </a: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28710" name="AutoShape 38"/>
          <p:cNvSpPr>
            <a:spLocks noChangeArrowheads="1"/>
          </p:cNvSpPr>
          <p:nvPr/>
        </p:nvSpPr>
        <p:spPr bwMode="auto">
          <a:xfrm>
            <a:off x="4056063" y="2005013"/>
            <a:ext cx="609600" cy="579437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FCC0CB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11" name="AutoShape 39"/>
          <p:cNvSpPr>
            <a:spLocks noChangeArrowheads="1"/>
          </p:cNvSpPr>
          <p:nvPr/>
        </p:nvSpPr>
        <p:spPr bwMode="auto">
          <a:xfrm>
            <a:off x="4056063" y="5638800"/>
            <a:ext cx="609600" cy="579438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FCC0CB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12" name="AutoShape 40"/>
          <p:cNvSpPr>
            <a:spLocks noChangeArrowheads="1"/>
          </p:cNvSpPr>
          <p:nvPr/>
        </p:nvSpPr>
        <p:spPr bwMode="auto">
          <a:xfrm>
            <a:off x="4056063" y="3887788"/>
            <a:ext cx="609600" cy="579437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FCC0CB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8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0" grpId="0" animBg="1"/>
      <p:bldP spid="28691" grpId="0" animBg="1"/>
      <p:bldP spid="28710" grpId="0" animBg="1"/>
      <p:bldP spid="28711" grpId="0" animBg="1"/>
      <p:bldP spid="287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"/>
            <a:ext cx="8229600" cy="968375"/>
          </a:xfrm>
          <a:noFill/>
          <a:ln/>
        </p:spPr>
        <p:txBody>
          <a:bodyPr/>
          <a:lstStyle/>
          <a:p>
            <a:pPr algn="ctr">
              <a:lnSpc>
                <a:spcPct val="50000"/>
              </a:lnSpc>
              <a:spcBef>
                <a:spcPct val="50000"/>
              </a:spcBef>
              <a:buFontTx/>
              <a:buNone/>
            </a:pPr>
            <a:r>
              <a:rPr lang="en-US" sz="4400" b="1">
                <a:solidFill>
                  <a:srgbClr val="861832"/>
                </a:solidFill>
                <a:latin typeface="Monotype Corsiva" pitchFamily="66" charset="0"/>
              </a:rPr>
              <a:t>Statements, questions and negations </a:t>
            </a:r>
            <a:endParaRPr lang="ru-RU" sz="44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534150" y="609600"/>
            <a:ext cx="2076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Отрицательное </a:t>
            </a: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  <a:r>
              <a:rPr lang="en-US" sz="2400" b="1">
                <a:solidFill>
                  <a:srgbClr val="000066"/>
                </a:solidFill>
                <a:latin typeface="Monotype Corsiva" pitchFamily="66" charset="0"/>
              </a:rPr>
              <a:t>c</a:t>
            </a:r>
            <a:endParaRPr lang="ru-RU" sz="2400" b="1">
              <a:solidFill>
                <a:srgbClr val="000066"/>
              </a:solidFill>
              <a:latin typeface="Monotype Corsiva" pitchFamily="66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303588" y="777875"/>
            <a:ext cx="2106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Вопросительное </a:t>
            </a: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</a:p>
        </p:txBody>
      </p:sp>
      <p:pic>
        <p:nvPicPr>
          <p:cNvPr id="7184" name="Picture 16" descr="j04326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438" y="4953000"/>
            <a:ext cx="1198562" cy="1198563"/>
          </a:xfrm>
          <a:prstGeom prst="rect">
            <a:avLst/>
          </a:prstGeom>
          <a:noFill/>
        </p:spPr>
      </p:pic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8600" y="625475"/>
            <a:ext cx="213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Утвердительное</a:t>
            </a: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предложение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3200400" y="23622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Is</a:t>
            </a:r>
            <a:r>
              <a:rPr lang="ru-RU" sz="2800" b="1">
                <a:solidFill>
                  <a:srgbClr val="993300"/>
                </a:solidFill>
                <a:latin typeface="Times New Roman" pitchFamily="18" charset="0"/>
              </a:rPr>
              <a:t> </a:t>
            </a:r>
            <a:r>
              <a:rPr lang="ru-RU" sz="2800" b="1" u="sng">
                <a:solidFill>
                  <a:srgbClr val="993300"/>
                </a:solidFill>
                <a:latin typeface="Times New Roman" pitchFamily="18" charset="0"/>
              </a:rPr>
              <a:t>he</a:t>
            </a:r>
            <a:r>
              <a:rPr lang="ru-RU" sz="2800" b="1">
                <a:solidFill>
                  <a:srgbClr val="993300"/>
                </a:solidFill>
                <a:latin typeface="Times New Roman" pitchFamily="18" charset="0"/>
              </a:rPr>
              <a:t> writing?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28600" y="1524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33"/>
                </a:solidFill>
                <a:latin typeface="Times New Roman" pitchFamily="18" charset="0"/>
              </a:rPr>
              <a:t>He </a:t>
            </a:r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is </a:t>
            </a:r>
            <a:r>
              <a:rPr lang="ru-RU" sz="2800" b="1">
                <a:solidFill>
                  <a:srgbClr val="990033"/>
                </a:solidFill>
                <a:latin typeface="Times New Roman" pitchFamily="18" charset="0"/>
              </a:rPr>
              <a:t>writing.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1905000" y="58674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Yes, he is.</a:t>
            </a:r>
            <a:endParaRPr lang="ru-RU" sz="240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7195" name="Picture 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733800"/>
            <a:ext cx="2286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581400"/>
            <a:ext cx="24384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5105400" y="5867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66"/>
                </a:solidFill>
                <a:latin typeface="Times New Roman" pitchFamily="18" charset="0"/>
              </a:rPr>
              <a:t>No, he isn’t.</a:t>
            </a:r>
            <a:endParaRPr lang="ru-RU" sz="2400">
              <a:solidFill>
                <a:srgbClr val="000066"/>
              </a:solidFill>
              <a:latin typeface="Times New Roman" pitchFamily="18" charset="0"/>
            </a:endParaRP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6248400" y="16002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993300"/>
                </a:solidFill>
                <a:latin typeface="Times New Roman" pitchFamily="18" charset="0"/>
              </a:rPr>
              <a:t>H</a:t>
            </a:r>
            <a:r>
              <a:rPr lang="ru-RU" sz="2800" b="1">
                <a:solidFill>
                  <a:srgbClr val="993300"/>
                </a:solidFill>
                <a:latin typeface="Times New Roman" pitchFamily="18" charset="0"/>
              </a:rPr>
              <a:t>e </a:t>
            </a: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i</a:t>
            </a:r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s</a:t>
            </a:r>
            <a:r>
              <a:rPr lang="en-US" sz="2800" b="1">
                <a:solidFill>
                  <a:srgbClr val="FF3300"/>
                </a:solidFill>
                <a:latin typeface="Times New Roman" pitchFamily="18" charset="0"/>
              </a:rPr>
              <a:t> not</a:t>
            </a:r>
            <a:r>
              <a:rPr lang="ru-RU" sz="2800" b="1">
                <a:solidFill>
                  <a:srgbClr val="993300"/>
                </a:solidFill>
                <a:latin typeface="Times New Roman" pitchFamily="18" charset="0"/>
              </a:rPr>
              <a:t> writing</a:t>
            </a:r>
            <a:r>
              <a:rPr lang="en-US" sz="2800" b="1">
                <a:solidFill>
                  <a:srgbClr val="993300"/>
                </a:solidFill>
                <a:latin typeface="Times New Roman" pitchFamily="18" charset="0"/>
              </a:rPr>
              <a:t>.</a:t>
            </a:r>
            <a:endParaRPr lang="ru-RU" sz="2800" b="1">
              <a:solidFill>
                <a:srgbClr val="993300"/>
              </a:solidFill>
              <a:latin typeface="Times New Roman" pitchFamily="18" charset="0"/>
            </a:endParaRP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3173413" y="2971800"/>
            <a:ext cx="22987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Короткие ответы</a:t>
            </a: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algn="ctr"/>
            <a:r>
              <a:rPr lang="en-US" sz="2400" b="1">
                <a:solidFill>
                  <a:srgbClr val="861832"/>
                </a:solidFill>
                <a:latin typeface="Monotype Corsiva" pitchFamily="66" charset="0"/>
              </a:rPr>
              <a:t>Short answers</a:t>
            </a:r>
            <a:endParaRPr lang="ru-RU" sz="2400" b="1">
              <a:solidFill>
                <a:srgbClr val="861832"/>
              </a:solidFill>
              <a:latin typeface="Monotype Corsiva" pitchFamily="66" charset="0"/>
            </a:endParaRPr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 flipV="1">
            <a:off x="7391400" y="2133600"/>
            <a:ext cx="0" cy="457200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3200400" y="19050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u="sng">
                <a:solidFill>
                  <a:srgbClr val="990033"/>
                </a:solidFill>
                <a:latin typeface="Times New Roman" pitchFamily="18" charset="0"/>
              </a:rPr>
              <a:t>He</a:t>
            </a:r>
            <a:r>
              <a:rPr lang="ru-RU" sz="2800" b="1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ru-RU" sz="2800" b="1">
                <a:solidFill>
                  <a:srgbClr val="FF3300"/>
                </a:solidFill>
                <a:latin typeface="Times New Roman" pitchFamily="18" charset="0"/>
              </a:rPr>
              <a:t>is </a:t>
            </a:r>
            <a:r>
              <a:rPr lang="ru-RU" sz="2800" b="1">
                <a:solidFill>
                  <a:srgbClr val="990033"/>
                </a:solidFill>
                <a:latin typeface="Times New Roman" pitchFamily="18" charset="0"/>
              </a:rPr>
              <a:t>writing.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7207" name="AutoShape 39"/>
          <p:cNvSpPr>
            <a:spLocks noChangeArrowheads="1"/>
          </p:cNvSpPr>
          <p:nvPr/>
        </p:nvSpPr>
        <p:spPr bwMode="auto">
          <a:xfrm flipH="1">
            <a:off x="2819400" y="1600200"/>
            <a:ext cx="1219200" cy="381000"/>
          </a:xfrm>
          <a:prstGeom prst="curvedDownArrow">
            <a:avLst>
              <a:gd name="adj1" fmla="val 51111"/>
              <a:gd name="adj2" fmla="val 128889"/>
              <a:gd name="adj3" fmla="val 50000"/>
            </a:avLst>
          </a:prstGeom>
          <a:solidFill>
            <a:srgbClr val="E25C7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200"/>
                                        <p:tgtEl>
                                          <p:spTgt spid="7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200"/>
                                        <p:tgtEl>
                                          <p:spTgt spid="7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200"/>
                                        <p:tgtEl>
                                          <p:spTgt spid="7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200"/>
                                        <p:tgtEl>
                                          <p:spTgt spid="7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1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2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10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9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0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2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/>
      <p:bldP spid="7180" grpId="0"/>
      <p:bldP spid="7187" grpId="0"/>
      <p:bldP spid="7203" grpId="0"/>
      <p:bldP spid="7205" grpId="0" animBg="1"/>
      <p:bldP spid="720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692150"/>
            <a:ext cx="8305800" cy="5937250"/>
          </a:xfrm>
          <a:ln>
            <a:solidFill>
              <a:schemeClr val="accent2"/>
            </a:solidFill>
          </a:ln>
        </p:spPr>
        <p:txBody>
          <a:bodyPr/>
          <a:lstStyle/>
          <a:p>
            <a:pPr marL="0" indent="177800">
              <a:buFontTx/>
              <a:buNone/>
            </a:pPr>
            <a:r>
              <a:rPr lang="en-US" b="1">
                <a:solidFill>
                  <a:schemeClr val="hlink"/>
                </a:solidFill>
                <a:latin typeface="Monotype Corsiva" pitchFamily="66" charset="0"/>
              </a:rPr>
              <a:t>Wh-questions:</a:t>
            </a:r>
            <a:endParaRPr lang="en-US" b="1">
              <a:latin typeface="Monotype Corsiva" pitchFamily="66" charset="0"/>
            </a:endParaRPr>
          </a:p>
          <a:p>
            <a:pPr marL="0" indent="177800">
              <a:buFontTx/>
              <a:buNone/>
            </a:pPr>
            <a:r>
              <a:rPr lang="en-US" sz="2400" b="1">
                <a:latin typeface="Monotype Corsiva" pitchFamily="66" charset="0"/>
              </a:rPr>
              <a:t>Where</a:t>
            </a:r>
          </a:p>
          <a:p>
            <a:pPr marL="0" indent="177800">
              <a:buFontTx/>
              <a:buNone/>
            </a:pPr>
            <a:r>
              <a:rPr lang="en-US" sz="2400" b="1">
                <a:latin typeface="Monotype Corsiva" pitchFamily="66" charset="0"/>
              </a:rPr>
              <a:t>What</a:t>
            </a:r>
          </a:p>
          <a:p>
            <a:pPr marL="0" indent="177800">
              <a:buFontTx/>
              <a:buNone/>
            </a:pPr>
            <a:r>
              <a:rPr lang="en-US" sz="2400" b="1">
                <a:latin typeface="Monotype Corsiva" pitchFamily="66" charset="0"/>
              </a:rPr>
              <a:t>Why</a:t>
            </a:r>
          </a:p>
          <a:p>
            <a:pPr marL="0" indent="177800">
              <a:buFontTx/>
              <a:buNone/>
            </a:pPr>
            <a:r>
              <a:rPr lang="en-US" sz="2400" b="1">
                <a:latin typeface="Monotype Corsiva" pitchFamily="66" charset="0"/>
              </a:rPr>
              <a:t>Whose</a:t>
            </a:r>
          </a:p>
          <a:p>
            <a:pPr marL="0" indent="177800" algn="ctr">
              <a:buFontTx/>
              <a:buNone/>
            </a:pPr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Вопрос, начинающийся с </a:t>
            </a:r>
            <a:r>
              <a:rPr lang="en-US" sz="2400" b="1">
                <a:solidFill>
                  <a:srgbClr val="861832"/>
                </a:solidFill>
                <a:latin typeface="Monotype Corsiva" pitchFamily="66" charset="0"/>
              </a:rPr>
              <a:t>When</a:t>
            </a:r>
            <a:r>
              <a:rPr lang="ru-RU" sz="2400" b="1">
                <a:solidFill>
                  <a:srgbClr val="861832"/>
                </a:solidFill>
                <a:latin typeface="Monotype Corsiva" pitchFamily="66" charset="0"/>
              </a:rPr>
              <a:t> </a:t>
            </a:r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не задаётся во времени </a:t>
            </a:r>
            <a:r>
              <a:rPr lang="en-US" sz="2400" b="1">
                <a:solidFill>
                  <a:srgbClr val="000066"/>
                </a:solidFill>
                <a:latin typeface="Monotype Corsiva" pitchFamily="66" charset="0"/>
              </a:rPr>
              <a:t>Present Continuous</a:t>
            </a:r>
            <a:r>
              <a:rPr lang="ru-RU" sz="2400" b="1">
                <a:solidFill>
                  <a:srgbClr val="000066"/>
                </a:solidFill>
                <a:latin typeface="Monotype Corsiva" pitchFamily="66" charset="0"/>
              </a:rPr>
              <a:t>, т.к. в предложении речь идет именно о действии, которое происходит в данный момент.</a:t>
            </a: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marL="0" indent="177800" algn="ctr">
              <a:buFontTx/>
              <a:buNone/>
            </a:pPr>
            <a:endParaRPr lang="en-US" sz="2400" b="1">
              <a:solidFill>
                <a:srgbClr val="000066"/>
              </a:solidFill>
              <a:latin typeface="Monotype Corsiva" pitchFamily="66" charset="0"/>
            </a:endParaRPr>
          </a:p>
          <a:p>
            <a:pPr marL="0" indent="177800" algn="ctr">
              <a:buFontTx/>
              <a:buNone/>
            </a:pPr>
            <a:r>
              <a:rPr lang="ru-RU" sz="2800" b="1">
                <a:solidFill>
                  <a:srgbClr val="861832"/>
                </a:solidFill>
                <a:latin typeface="Monotype Corsiva" pitchFamily="66" charset="0"/>
              </a:rPr>
              <a:t>Вопрос к подлежащему</a:t>
            </a:r>
            <a:r>
              <a:rPr lang="en-US" sz="2800" b="1">
                <a:solidFill>
                  <a:srgbClr val="861832"/>
                </a:solidFill>
                <a:latin typeface="Monotype Corsiva" pitchFamily="66" charset="0"/>
              </a:rPr>
              <a:t> </a:t>
            </a:r>
            <a:r>
              <a:rPr lang="en-US" sz="2800" b="1">
                <a:solidFill>
                  <a:srgbClr val="000066"/>
                </a:solidFill>
                <a:latin typeface="Monotype Corsiva" pitchFamily="66" charset="0"/>
              </a:rPr>
              <a:t>(Who)</a:t>
            </a:r>
            <a:r>
              <a:rPr lang="ru-RU" sz="2800" b="1">
                <a:solidFill>
                  <a:srgbClr val="000066"/>
                </a:solidFill>
                <a:latin typeface="Monotype Corsiva" pitchFamily="66" charset="0"/>
              </a:rPr>
              <a:t> </a:t>
            </a:r>
          </a:p>
          <a:p>
            <a:pPr marL="0" indent="177800" algn="ctr">
              <a:buFontTx/>
              <a:buNone/>
            </a:pPr>
            <a:r>
              <a:rPr lang="ru-RU" sz="2400" b="1">
                <a:solidFill>
                  <a:schemeClr val="accent2"/>
                </a:solidFill>
                <a:latin typeface="Monotype Corsiva" pitchFamily="66" charset="0"/>
              </a:rPr>
              <a:t>Вопрос к подлежащему во времени </a:t>
            </a:r>
            <a:r>
              <a:rPr lang="en-US" sz="2400" b="1">
                <a:solidFill>
                  <a:schemeClr val="accent2"/>
                </a:solidFill>
                <a:latin typeface="Monotype Corsiva" pitchFamily="66" charset="0"/>
              </a:rPr>
              <a:t>Present Continuous</a:t>
            </a:r>
            <a:r>
              <a:rPr lang="ru-RU" sz="2400" b="1">
                <a:solidFill>
                  <a:schemeClr val="accent2"/>
                </a:solidFill>
                <a:latin typeface="Monotype Corsiva" pitchFamily="66" charset="0"/>
              </a:rPr>
              <a:t> задается в </a:t>
            </a:r>
          </a:p>
          <a:p>
            <a:pPr marL="0" indent="177800" algn="ctr">
              <a:buFontTx/>
              <a:buNone/>
            </a:pPr>
            <a:r>
              <a:rPr lang="ru-RU" sz="2400" b="1">
                <a:solidFill>
                  <a:schemeClr val="accent2"/>
                </a:solidFill>
                <a:latin typeface="Monotype Corsiva" pitchFamily="66" charset="0"/>
              </a:rPr>
              <a:t>3 лице ед. ч. =</a:t>
            </a:r>
            <a:r>
              <a:rPr lang="en-US" sz="2400" b="1">
                <a:solidFill>
                  <a:schemeClr val="accent2"/>
                </a:solidFill>
                <a:latin typeface="Monotype Corsiva" pitchFamily="66" charset="0"/>
              </a:rPr>
              <a:t>&gt; </a:t>
            </a:r>
            <a:r>
              <a:rPr lang="en-US" sz="2400" b="1">
                <a:solidFill>
                  <a:srgbClr val="861832"/>
                </a:solidFill>
                <a:latin typeface="Monotype Corsiva" pitchFamily="66" charset="0"/>
              </a:rPr>
              <a:t>Who is + Ving</a:t>
            </a:r>
            <a:r>
              <a:rPr lang="en-US" sz="2400" b="1">
                <a:solidFill>
                  <a:schemeClr val="accent2"/>
                </a:solidFill>
                <a:latin typeface="Monotype Corsiva" pitchFamily="66" charset="0"/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Monotype Corsiva" pitchFamily="66" charset="0"/>
              </a:rPr>
              <a:t>!!!</a:t>
            </a:r>
            <a:r>
              <a:rPr lang="ru-RU" sz="2400" b="1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400" b="1">
                <a:solidFill>
                  <a:srgbClr val="FFFF00"/>
                </a:solidFill>
                <a:latin typeface="Monotype Corsiva" pitchFamily="66" charset="0"/>
              </a:rPr>
              <a:t> </a:t>
            </a:r>
          </a:p>
          <a:p>
            <a:pPr marL="0" indent="177800" algn="ctr">
              <a:buFontTx/>
              <a:buNone/>
            </a:pPr>
            <a:endParaRPr lang="ru-RU" sz="2400" b="1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42888"/>
            <a:ext cx="8229600" cy="1143001"/>
          </a:xfrm>
          <a:noFill/>
          <a:ln/>
        </p:spPr>
        <p:txBody>
          <a:bodyPr/>
          <a:lstStyle/>
          <a:p>
            <a:r>
              <a:rPr lang="ru-RU" sz="3600" b="1">
                <a:solidFill>
                  <a:srgbClr val="861832"/>
                </a:solidFill>
                <a:latin typeface="Monotype Corsiva" pitchFamily="66" charset="0"/>
              </a:rPr>
              <a:t>Специальные вопросы</a:t>
            </a:r>
          </a:p>
        </p:txBody>
      </p:sp>
      <p:sp>
        <p:nvSpPr>
          <p:cNvPr id="9220" name="AutoShape 4"/>
          <p:cNvSpPr>
            <a:spLocks/>
          </p:cNvSpPr>
          <p:nvPr/>
        </p:nvSpPr>
        <p:spPr bwMode="auto">
          <a:xfrm>
            <a:off x="1524000" y="1371600"/>
            <a:ext cx="503238" cy="1524000"/>
          </a:xfrm>
          <a:prstGeom prst="rightBrace">
            <a:avLst>
              <a:gd name="adj1" fmla="val 25237"/>
              <a:gd name="adj2" fmla="val 50000"/>
            </a:avLst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971800" y="1447800"/>
            <a:ext cx="6508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861832"/>
                </a:solidFill>
                <a:latin typeface="Trebuchet MS" pitchFamily="34" charset="0"/>
              </a:rPr>
              <a:t>am</a:t>
            </a:r>
          </a:p>
          <a:p>
            <a:r>
              <a:rPr lang="en-US" sz="2400" b="1">
                <a:solidFill>
                  <a:srgbClr val="861832"/>
                </a:solidFill>
                <a:latin typeface="Trebuchet MS" pitchFamily="34" charset="0"/>
              </a:rPr>
              <a:t>is</a:t>
            </a:r>
          </a:p>
          <a:p>
            <a:r>
              <a:rPr lang="en-US" sz="2400" b="1">
                <a:solidFill>
                  <a:srgbClr val="861832"/>
                </a:solidFill>
                <a:latin typeface="Trebuchet MS" pitchFamily="34" charset="0"/>
              </a:rPr>
              <a:t>are</a:t>
            </a:r>
            <a:endParaRPr lang="ru-RU" sz="2400" b="1">
              <a:solidFill>
                <a:srgbClr val="861832"/>
              </a:solidFill>
              <a:latin typeface="Trebuchet MS" pitchFamily="34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343400" y="1666875"/>
            <a:ext cx="17510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61832"/>
                </a:solidFill>
                <a:latin typeface="Monotype Corsiva" pitchFamily="66" charset="0"/>
              </a:rPr>
              <a:t>подлежащее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629400" y="1447800"/>
            <a:ext cx="1219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rgbClr val="000066"/>
                </a:solidFill>
              </a:rPr>
              <a:t>V</a:t>
            </a:r>
            <a:r>
              <a:rPr lang="en-US" sz="2800" b="1">
                <a:solidFill>
                  <a:srgbClr val="7E0C14"/>
                </a:solidFill>
                <a:latin typeface="Monotype Corsiva" pitchFamily="66" charset="0"/>
              </a:rPr>
              <a:t>ing</a:t>
            </a:r>
            <a:endParaRPr lang="ru-RU" sz="2800" b="1">
              <a:solidFill>
                <a:srgbClr val="7E0C14"/>
              </a:solidFill>
              <a:latin typeface="Monotype Corsiva" pitchFamily="66" charset="0"/>
            </a:endParaRPr>
          </a:p>
        </p:txBody>
      </p:sp>
      <p:pic>
        <p:nvPicPr>
          <p:cNvPr id="9230" name="Picture 14" descr="j04326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188913"/>
            <a:ext cx="1427162" cy="1427162"/>
          </a:xfrm>
          <a:prstGeom prst="rect">
            <a:avLst/>
          </a:prstGeom>
          <a:noFill/>
        </p:spPr>
      </p:pic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2286000" y="1752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E25C7C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9237" name="AutoShape 21"/>
          <p:cNvSpPr>
            <a:spLocks noChangeArrowheads="1"/>
          </p:cNvSpPr>
          <p:nvPr/>
        </p:nvSpPr>
        <p:spPr bwMode="auto">
          <a:xfrm>
            <a:off x="3810000" y="1752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E25C7C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  <p:sp>
        <p:nvSpPr>
          <p:cNvPr id="9238" name="AutoShape 22"/>
          <p:cNvSpPr>
            <a:spLocks noChangeArrowheads="1"/>
          </p:cNvSpPr>
          <p:nvPr/>
        </p:nvSpPr>
        <p:spPr bwMode="auto">
          <a:xfrm>
            <a:off x="6172200" y="1752600"/>
            <a:ext cx="457200" cy="381000"/>
          </a:xfrm>
          <a:custGeom>
            <a:avLst/>
            <a:gdLst>
              <a:gd name="G0" fmla="+- 7859 0 0"/>
              <a:gd name="G1" fmla="+- 7859 0 0"/>
              <a:gd name="G2" fmla="+- 0 0 0"/>
              <a:gd name="G3" fmla="+- 9052 0 0"/>
              <a:gd name="G4" fmla="+- 21600 0 7859"/>
              <a:gd name="G5" fmla="+- 21600 0 9052"/>
              <a:gd name="G6" fmla="+- 7859 21600 0"/>
              <a:gd name="G7" fmla="*/ G6 1 2"/>
              <a:gd name="G8" fmla="+- 21600 0 7859"/>
              <a:gd name="G9" fmla="+- 21600 0 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7859" y="7859"/>
                </a:moveTo>
                <a:lnTo>
                  <a:pt x="9052" y="7859"/>
                </a:lnTo>
                <a:lnTo>
                  <a:pt x="9052" y="0"/>
                </a:lnTo>
                <a:lnTo>
                  <a:pt x="7859" y="0"/>
                </a:lnTo>
                <a:lnTo>
                  <a:pt x="10800" y="0"/>
                </a:lnTo>
                <a:lnTo>
                  <a:pt x="13741" y="0"/>
                </a:lnTo>
                <a:lnTo>
                  <a:pt x="12548" y="0"/>
                </a:lnTo>
                <a:lnTo>
                  <a:pt x="12548" y="7859"/>
                </a:lnTo>
                <a:lnTo>
                  <a:pt x="13741" y="7859"/>
                </a:lnTo>
                <a:lnTo>
                  <a:pt x="13741" y="9052"/>
                </a:lnTo>
                <a:lnTo>
                  <a:pt x="21600" y="9052"/>
                </a:lnTo>
                <a:lnTo>
                  <a:pt x="21600" y="7859"/>
                </a:lnTo>
                <a:lnTo>
                  <a:pt x="21600" y="10800"/>
                </a:lnTo>
                <a:lnTo>
                  <a:pt x="21600" y="13741"/>
                </a:lnTo>
                <a:lnTo>
                  <a:pt x="21600" y="12548"/>
                </a:lnTo>
                <a:lnTo>
                  <a:pt x="13741" y="12548"/>
                </a:lnTo>
                <a:lnTo>
                  <a:pt x="13741" y="13741"/>
                </a:lnTo>
                <a:lnTo>
                  <a:pt x="12548" y="13741"/>
                </a:lnTo>
                <a:lnTo>
                  <a:pt x="12548" y="21600"/>
                </a:lnTo>
                <a:lnTo>
                  <a:pt x="13741" y="21600"/>
                </a:lnTo>
                <a:lnTo>
                  <a:pt x="10800" y="21600"/>
                </a:lnTo>
                <a:lnTo>
                  <a:pt x="7859" y="21600"/>
                </a:lnTo>
                <a:lnTo>
                  <a:pt x="9052" y="21600"/>
                </a:lnTo>
                <a:lnTo>
                  <a:pt x="9052" y="13741"/>
                </a:lnTo>
                <a:lnTo>
                  <a:pt x="7859" y="13741"/>
                </a:lnTo>
                <a:lnTo>
                  <a:pt x="7859" y="12548"/>
                </a:lnTo>
                <a:lnTo>
                  <a:pt x="0" y="12548"/>
                </a:lnTo>
                <a:lnTo>
                  <a:pt x="0" y="13741"/>
                </a:lnTo>
                <a:lnTo>
                  <a:pt x="0" y="10800"/>
                </a:lnTo>
                <a:lnTo>
                  <a:pt x="0" y="7859"/>
                </a:lnTo>
                <a:lnTo>
                  <a:pt x="0" y="9052"/>
                </a:lnTo>
                <a:lnTo>
                  <a:pt x="7859" y="9052"/>
                </a:lnTo>
                <a:close/>
              </a:path>
            </a:pathLst>
          </a:custGeom>
          <a:solidFill>
            <a:srgbClr val="E25C7C">
              <a:alpha val="50000"/>
            </a:srgbClr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86183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1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1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00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100"/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100"/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00"/>
                                        <p:tgtEl>
                                          <p:spTgt spid="92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700"/>
                            </p:stCondLst>
                            <p:childTnLst>
                              <p:par>
                                <p:cTn id="1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92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1" grpId="0"/>
      <p:bldP spid="9224" grpId="0"/>
      <p:bldP spid="9226" grpId="0"/>
      <p:bldP spid="9232" grpId="0" animBg="1"/>
      <p:bldP spid="9237" grpId="0" animBg="1"/>
      <p:bldP spid="92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286000" y="304800"/>
            <a:ext cx="5105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Remember!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066800" y="16764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watch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438400" y="1676400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066800" y="2590800"/>
            <a:ext cx="1371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eat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752600" y="25908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066800" y="3505200"/>
            <a:ext cx="2895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read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057400" y="35052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1066800" y="4419600"/>
            <a:ext cx="1981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stud</a:t>
            </a:r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y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286000" y="44196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CC0099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5105400" y="16764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mak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6096000" y="1600200"/>
            <a:ext cx="838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96000" y="1676400"/>
            <a:ext cx="266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105400" y="2514600"/>
            <a:ext cx="1219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com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6019800" y="2438400"/>
            <a:ext cx="91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6019800" y="2514600"/>
            <a:ext cx="1600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5105400" y="3429000"/>
            <a:ext cx="114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driv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943600" y="3429000"/>
            <a:ext cx="99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019800" y="3429000"/>
            <a:ext cx="1295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105400" y="4343400"/>
            <a:ext cx="99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CC"/>
                </a:solidFill>
                <a:latin typeface="Times New Roman" pitchFamily="18" charset="0"/>
              </a:rPr>
              <a:t>rid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5791200" y="4267200"/>
            <a:ext cx="990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CC0099"/>
                </a:solidFill>
                <a:latin typeface="Times New Roman" pitchFamily="18" charset="0"/>
              </a:rPr>
              <a:t>e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5791200" y="4267200"/>
            <a:ext cx="137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FF0066"/>
                </a:solidFill>
                <a:latin typeface="Times New Roman" pitchFamily="18" charset="0"/>
              </a:rPr>
              <a:t>ing</a:t>
            </a:r>
            <a:endParaRPr lang="ru-RU" sz="28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1143000" y="5257800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run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2362200" y="5257800"/>
            <a:ext cx="1066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D60093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981200" y="5181600"/>
            <a:ext cx="762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i="1">
                <a:solidFill>
                  <a:srgbClr val="FF0000"/>
                </a:solidFill>
                <a:latin typeface="Times New Roman" pitchFamily="18" charset="0"/>
              </a:rPr>
              <a:t>n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>
            <a:off x="5105400" y="5181600"/>
            <a:ext cx="205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rgbClr val="660033"/>
                </a:solidFill>
                <a:latin typeface="Times New Roman" pitchFamily="18" charset="0"/>
              </a:rPr>
              <a:t>jump</a:t>
            </a:r>
            <a:endParaRPr lang="ru-RU" sz="2400">
              <a:latin typeface="Times New Roman" pitchFamily="18" charset="0"/>
            </a:endParaRP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6240463" y="5119688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i="1">
                <a:solidFill>
                  <a:srgbClr val="D60093"/>
                </a:solidFill>
                <a:latin typeface="Times New Roman" pitchFamily="18" charset="0"/>
              </a:rPr>
              <a:t>ing</a:t>
            </a:r>
            <a:endParaRPr lang="ru-RU" sz="2400">
              <a:latin typeface="Times New Roman" pitchFamily="18" charset="0"/>
            </a:endParaRPr>
          </a:p>
        </p:txBody>
      </p:sp>
      <p:pic>
        <p:nvPicPr>
          <p:cNvPr id="15393" name="Picture 33" descr="j043265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3038" y="0"/>
            <a:ext cx="1427162" cy="1427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75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75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" dur="75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75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75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1" dur="75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7" dur="75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  <p:bldP spid="15366" grpId="0" autoUpdateAnimBg="0"/>
      <p:bldP spid="15367" grpId="0" autoUpdateAnimBg="0"/>
      <p:bldP spid="15368" grpId="0" autoUpdateAnimBg="0"/>
      <p:bldP spid="15369" grpId="0" autoUpdateAnimBg="0"/>
      <p:bldP spid="15370" grpId="0" autoUpdateAnimBg="0"/>
      <p:bldP spid="15371" grpId="0" autoUpdateAnimBg="0"/>
      <p:bldP spid="15372" grpId="0" autoUpdateAnimBg="0"/>
      <p:bldP spid="15373" grpId="0" autoUpdateAnimBg="0"/>
      <p:bldP spid="15374" grpId="0" autoUpdateAnimBg="0"/>
      <p:bldP spid="15375" grpId="0" autoUpdateAnimBg="0"/>
      <p:bldP spid="15376" grpId="0" autoUpdateAnimBg="0"/>
      <p:bldP spid="15377" grpId="0" autoUpdateAnimBg="0"/>
      <p:bldP spid="15378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3" grpId="0" autoUpdateAnimBg="0"/>
      <p:bldP spid="15384" grpId="0" autoUpdateAnimBg="0"/>
      <p:bldP spid="15387" grpId="0" autoUpdateAnimBg="0"/>
      <p:bldP spid="15388" grpId="0" autoUpdateAnimBg="0"/>
      <p:bldP spid="15389" grpId="0" autoUpdateAnimBg="0"/>
      <p:bldP spid="15390" grpId="0" autoUpdateAnimBg="0"/>
      <p:bldP spid="1539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0"/>
            <a:ext cx="5283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5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-533400" y="0"/>
            <a:ext cx="4953000" cy="6858000"/>
          </a:xfrm>
          <a:noFill/>
          <a:ln/>
        </p:spPr>
        <p:txBody>
          <a:bodyPr/>
          <a:lstStyle/>
          <a:p>
            <a:r>
              <a:rPr lang="en-US" sz="4200" b="1">
                <a:solidFill>
                  <a:srgbClr val="861832"/>
                </a:solidFill>
                <a:latin typeface="Monotype Corsiva" pitchFamily="66" charset="0"/>
              </a:rPr>
              <a:t>Present Continuous</a:t>
            </a:r>
            <a:br>
              <a:rPr lang="en-US" sz="4200" b="1">
                <a:solidFill>
                  <a:srgbClr val="861832"/>
                </a:solidFill>
                <a:latin typeface="Monotype Corsiva" pitchFamily="66" charset="0"/>
              </a:rPr>
            </a:br>
            <a:r>
              <a:rPr lang="en-US" sz="4200" b="1">
                <a:solidFill>
                  <a:srgbClr val="861832"/>
                </a:solidFill>
                <a:latin typeface="Monotype Corsiva" pitchFamily="66" charset="0"/>
              </a:rPr>
              <a:t>and</a:t>
            </a:r>
            <a:br>
              <a:rPr lang="en-US" sz="4200" b="1">
                <a:solidFill>
                  <a:srgbClr val="861832"/>
                </a:solidFill>
                <a:latin typeface="Monotype Corsiva" pitchFamily="66" charset="0"/>
              </a:rPr>
            </a:br>
            <a:r>
              <a:rPr lang="en-US" sz="4200" b="1">
                <a:solidFill>
                  <a:srgbClr val="861832"/>
                </a:solidFill>
                <a:latin typeface="Monotype Corsiva" pitchFamily="66" charset="0"/>
              </a:rPr>
              <a:t>Present Simple</a:t>
            </a:r>
            <a:endParaRPr lang="ru-RU" sz="4200" b="1">
              <a:solidFill>
                <a:srgbClr val="86183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733425"/>
            <a:ext cx="9144000" cy="598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85698" rIns="0" bIns="50784" anchor="ctr">
            <a:spAutoFit/>
          </a:bodyPr>
          <a:lstStyle/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like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нравится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want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хотеть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know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знать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 prefer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предпочитать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need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нуждаться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love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любить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remember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помнить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understand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понимать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hate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ненавидеть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forget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забывать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believe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верить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depend (</a:t>
            </a:r>
            <a:r>
              <a:rPr lang="ru-RU" sz="3200" b="1" i="1">
                <a:solidFill>
                  <a:schemeClr val="accent2"/>
                </a:solidFill>
                <a:latin typeface="Monotype Corsiva" pitchFamily="66" charset="0"/>
              </a:rPr>
              <a:t>зависеть</a:t>
            </a:r>
            <a:r>
              <a:rPr lang="ru-RU" sz="3200" b="1">
                <a:solidFill>
                  <a:schemeClr val="accent2"/>
                </a:solidFill>
                <a:latin typeface="Monotype Corsiva" pitchFamily="66" charset="0"/>
              </a:rPr>
              <a:t>)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04800" y="166688"/>
            <a:ext cx="8677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61832"/>
                </a:solidFill>
                <a:latin typeface="Monotype Corsiva" pitchFamily="66" charset="0"/>
              </a:rPr>
              <a:t>Глаголы, НИКОГДА не употребляющиеся в форме Continuous: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31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7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17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17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17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17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17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317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3174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174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3174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828</Words>
  <Application>Microsoft Office PowerPoint</Application>
  <PresentationFormat>Экран (4:3)</PresentationFormat>
  <Paragraphs>183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Оформление по умолчанию</vt:lpstr>
      <vt:lpstr>Clip</vt:lpstr>
      <vt:lpstr>Презентация PowerPoint</vt:lpstr>
      <vt:lpstr>Презентация PowerPoint</vt:lpstr>
      <vt:lpstr>The Present Continuous Tense (Настоящее длительное время)</vt:lpstr>
      <vt:lpstr>Презентация PowerPoint</vt:lpstr>
      <vt:lpstr>Презентация PowerPoint</vt:lpstr>
      <vt:lpstr>Специальные вопросы</vt:lpstr>
      <vt:lpstr>Презентация PowerPoint</vt:lpstr>
      <vt:lpstr>Present Continuous and Present Simple</vt:lpstr>
      <vt:lpstr>Презентация PowerPoint</vt:lpstr>
      <vt:lpstr>Exercises</vt:lpstr>
      <vt:lpstr>What are they doing?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Юрий</dc:creator>
  <cp:lastModifiedBy>Юрий</cp:lastModifiedBy>
  <cp:revision>23</cp:revision>
  <cp:lastPrinted>1601-01-01T00:00:00Z</cp:lastPrinted>
  <dcterms:created xsi:type="dcterms:W3CDTF">1601-01-01T00:00:00Z</dcterms:created>
  <dcterms:modified xsi:type="dcterms:W3CDTF">2016-01-17T16:26:08Z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