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2" r:id="rId2"/>
    <p:sldId id="256" r:id="rId3"/>
    <p:sldId id="271" r:id="rId4"/>
    <p:sldId id="272" r:id="rId5"/>
    <p:sldId id="263" r:id="rId6"/>
    <p:sldId id="273" r:id="rId7"/>
    <p:sldId id="274" r:id="rId8"/>
    <p:sldId id="275"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0000"/>
    <a:srgbClr val="00194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88306" autoAdjust="0"/>
  </p:normalViewPr>
  <p:slideViewPr>
    <p:cSldViewPr>
      <p:cViewPr>
        <p:scale>
          <a:sx n="60" d="100"/>
          <a:sy n="60" d="100"/>
        </p:scale>
        <p:origin x="-157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3055DB-DB81-425A-B50D-043674772315}" type="datetimeFigureOut">
              <a:rPr lang="ru-RU" smtClean="0"/>
              <a:pPr/>
              <a:t>16.01.2016</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541DB8-9DFB-4028-9AF4-9B7834F8EFFD}"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hkolazhizni.ru/archive/0/n-23970/"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latin typeface="+mn-lt"/>
                <a:ea typeface="+mn-ea"/>
                <a:cs typeface="+mn-cs"/>
              </a:rPr>
              <a:t>Есть в зимнее время такой замечательный день, когда обязательно выглядывает солнышко и кажется, будто уже наступила весна. Этот день – 25 января. В старину в это время справляли праздник </a:t>
            </a:r>
            <a:r>
              <a:rPr lang="ru-RU" sz="1200" b="1" i="1" kern="1200" dirty="0" smtClean="0">
                <a:solidFill>
                  <a:schemeClr val="tx1"/>
                </a:solidFill>
                <a:latin typeface="+mn-lt"/>
                <a:ea typeface="+mn-ea"/>
                <a:cs typeface="+mn-cs"/>
              </a:rPr>
              <a:t>«Татьяны Крещенской», или «Солныш»</a:t>
            </a:r>
            <a:r>
              <a:rPr lang="ru-RU" sz="1200" b="1" kern="1200" dirty="0" smtClean="0">
                <a:solidFill>
                  <a:schemeClr val="tx1"/>
                </a:solidFill>
                <a:latin typeface="+mn-lt"/>
                <a:ea typeface="+mn-ea"/>
                <a:cs typeface="+mn-cs"/>
              </a:rPr>
              <a:t>. Считалось, что какие бы январские морозы ни стояли на улице, солнышко всегда порадует людей своими лучами. В настоящее время 25 января считается праздником Святой Татьяны и Днем российского студенчества. </a:t>
            </a:r>
            <a:endParaRPr lang="ru-RU" sz="1200" kern="1200" dirty="0" smtClean="0">
              <a:solidFill>
                <a:schemeClr val="tx1"/>
              </a:solidFill>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В </a:t>
            </a:r>
            <a:r>
              <a:rPr lang="ru-RU" sz="1200" u="none" kern="1200" dirty="0" smtClean="0">
                <a:solidFill>
                  <a:schemeClr val="tx1"/>
                </a:solidFill>
                <a:latin typeface="+mn-lt"/>
                <a:ea typeface="+mn-ea"/>
                <a:cs typeface="+mn-cs"/>
              </a:rPr>
              <a:t>Татьянин день </a:t>
            </a:r>
            <a:r>
              <a:rPr lang="ru-RU" sz="1200" kern="1200" dirty="0" smtClean="0">
                <a:solidFill>
                  <a:schemeClr val="tx1"/>
                </a:solidFill>
                <a:latin typeface="+mn-lt"/>
                <a:ea typeface="+mn-ea"/>
                <a:cs typeface="+mn-cs"/>
              </a:rPr>
              <a:t>существует несколько </a:t>
            </a:r>
            <a:r>
              <a:rPr lang="ru-RU" sz="1200" b="1" kern="1200" dirty="0" smtClean="0">
                <a:solidFill>
                  <a:schemeClr val="tx1"/>
                </a:solidFill>
                <a:latin typeface="+mn-lt"/>
                <a:ea typeface="+mn-ea"/>
                <a:cs typeface="+mn-cs"/>
              </a:rPr>
              <a:t>старинных примет. </a:t>
            </a:r>
            <a:r>
              <a:rPr lang="ru-RU" sz="1200" kern="1200" dirty="0" smtClean="0">
                <a:solidFill>
                  <a:schemeClr val="tx1"/>
                </a:solidFill>
                <a:latin typeface="+mn-lt"/>
                <a:ea typeface="+mn-ea"/>
                <a:cs typeface="+mn-cs"/>
              </a:rPr>
              <a:t>Снег в этот день предвещает дождливое лето. Если солнышко выйдет рано, это говорит о раннем прилете птиц. Если будет морозный и солнечный день, значит, урожай будет хорошим. А красное солнышко на закате сообщает о колючем ветре. </a:t>
            </a:r>
          </a:p>
          <a:p>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latin typeface="+mn-lt"/>
                <a:ea typeface="+mn-ea"/>
                <a:cs typeface="+mn-cs"/>
              </a:rPr>
              <a:t>Есть еще приметы, которые касаются студенчества. Например, если студенту предстоит сдавать экзамен на следующий день после Дня студента, то нужно его идти сдавать после хорошей пьянки накануне, тогда экзамен будет сдан с легкостью. И ни в коем случае нельзя читать в Татьянин день конспекты, иначе экзамен будет проходить очень сложно.</a:t>
            </a:r>
          </a:p>
          <a:p>
            <a:r>
              <a:rPr lang="ru-RU" sz="1200" kern="1200" dirty="0" smtClean="0">
                <a:solidFill>
                  <a:schemeClr val="tx1"/>
                </a:solidFill>
                <a:latin typeface="+mn-lt"/>
                <a:ea typeface="+mn-ea"/>
                <a:cs typeface="+mn-cs"/>
              </a:rPr>
              <a:t>Еще одна забавная примета проводится в студенческих общежитиях. В День студента в полночь нужно высунуть из окна свою зачетку и громко прокричать три раза:</a:t>
            </a:r>
            <a:r>
              <a:rPr lang="ru-RU" sz="1200" i="1" kern="1200" dirty="0" smtClean="0">
                <a:solidFill>
                  <a:schemeClr val="tx1"/>
                </a:solidFill>
                <a:latin typeface="+mn-lt"/>
                <a:ea typeface="+mn-ea"/>
                <a:cs typeface="+mn-cs"/>
              </a:rPr>
              <a:t> «Шара, приди!».</a:t>
            </a:r>
            <a:r>
              <a:rPr lang="ru-RU" sz="1200" kern="1200" dirty="0" smtClean="0">
                <a:solidFill>
                  <a:schemeClr val="tx1"/>
                </a:solidFill>
                <a:latin typeface="+mn-lt"/>
                <a:ea typeface="+mn-ea"/>
                <a:cs typeface="+mn-cs"/>
              </a:rPr>
              <a:t> Очень хорошим считается такой знак – в ответ услышать: </a:t>
            </a:r>
            <a:r>
              <a:rPr lang="ru-RU" sz="1200" i="1" kern="1200" dirty="0" smtClean="0">
                <a:solidFill>
                  <a:schemeClr val="tx1"/>
                </a:solidFill>
                <a:latin typeface="+mn-lt"/>
                <a:ea typeface="+mn-ea"/>
                <a:cs typeface="+mn-cs"/>
              </a:rPr>
              <a:t>«Сейчас приду. Ставь чайник».</a:t>
            </a:r>
            <a:r>
              <a:rPr lang="ru-RU" sz="1200" kern="1200" dirty="0" smtClean="0">
                <a:solidFill>
                  <a:schemeClr val="tx1"/>
                </a:solidFill>
                <a:latin typeface="+mn-lt"/>
                <a:ea typeface="+mn-ea"/>
                <a:cs typeface="+mn-cs"/>
              </a:rPr>
              <a:t> Если все это проделать, то все сессии до следующего </a:t>
            </a:r>
            <a:r>
              <a:rPr lang="ru-RU" sz="1200" u="sng" kern="1200" dirty="0" smtClean="0">
                <a:solidFill>
                  <a:schemeClr val="tx1"/>
                </a:solidFill>
                <a:latin typeface="+mn-lt"/>
                <a:ea typeface="+mn-ea"/>
                <a:cs typeface="+mn-cs"/>
                <a:hlinkClick r:id="rId3" tooltip="Статья «Как празднуют День студента в разных странах?»"/>
              </a:rPr>
              <a:t>Дня студента</a:t>
            </a:r>
            <a:r>
              <a:rPr lang="ru-RU" sz="1200" kern="1200" dirty="0" smtClean="0">
                <a:solidFill>
                  <a:schemeClr val="tx1"/>
                </a:solidFill>
                <a:latin typeface="+mn-lt"/>
                <a:ea typeface="+mn-ea"/>
                <a:cs typeface="+mn-cs"/>
              </a:rPr>
              <a:t> будут сдаваться без проблем.</a:t>
            </a:r>
          </a:p>
          <a:p>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latin typeface="+mn-lt"/>
                <a:ea typeface="+mn-ea"/>
                <a:cs typeface="+mn-cs"/>
              </a:rPr>
              <a:t>Татьянин день</a:t>
            </a:r>
            <a:r>
              <a:rPr lang="ru-RU" sz="1200" kern="1200" dirty="0" smtClean="0">
                <a:solidFill>
                  <a:schemeClr val="tx1"/>
                </a:solidFill>
                <a:latin typeface="+mn-lt"/>
                <a:ea typeface="+mn-ea"/>
                <a:cs typeface="+mn-cs"/>
              </a:rPr>
              <a:t> – праздник, который можно назвать и старым, и новым. С одной стороны, этот праздник "прорастает корнями" в далекие времена, когда каждый крещеный человек знал день своего святого и праздновал его. Новым же его можно назвать потому, что открыто отмечать и день своего святого, и устраивать широкие празднования 25 января в ВУЗах стали после большого перерыва лишь в прошлом десятилетии.</a:t>
            </a:r>
          </a:p>
          <a:p>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5</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1" kern="1200" dirty="0" smtClean="0">
                <a:solidFill>
                  <a:schemeClr val="tx1"/>
                </a:solidFill>
                <a:latin typeface="+mn-lt"/>
                <a:ea typeface="+mn-ea"/>
                <a:cs typeface="+mn-cs"/>
              </a:rPr>
              <a:t>Какова же история этих праздников?</a:t>
            </a:r>
          </a:p>
          <a:p>
            <a:r>
              <a:rPr lang="ru-RU" sz="1200" kern="1200" dirty="0" smtClean="0">
                <a:solidFill>
                  <a:schemeClr val="tx1"/>
                </a:solidFill>
                <a:latin typeface="+mn-lt"/>
                <a:ea typeface="+mn-ea"/>
                <a:cs typeface="+mn-cs"/>
              </a:rPr>
              <a:t>Святая мученица Татьяна родилась в знатной римской семье. Ее отец был тайным христианином и воспитал в дочери веру в Бога. Став совершеннолетней, Татьяна начала служить в одном из храмов, ухаживая за больными и помогая нуждающимся. Однако в 226 году девушку схватили во время гонений на христиан. </a:t>
            </a:r>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6</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latin typeface="+mn-lt"/>
                <a:ea typeface="+mn-ea"/>
                <a:cs typeface="+mn-cs"/>
              </a:rPr>
              <a:t>После всех терзаний Татьяну казнили. С 235 года стали отмечать </a:t>
            </a:r>
            <a:r>
              <a:rPr lang="ru-RU" sz="1200" b="1" u="sng" kern="1200" dirty="0" smtClean="0">
                <a:solidFill>
                  <a:schemeClr val="tx1"/>
                </a:solidFill>
                <a:latin typeface="+mn-lt"/>
                <a:ea typeface="+mn-ea"/>
                <a:cs typeface="+mn-cs"/>
              </a:rPr>
              <a:t>Татьянин день</a:t>
            </a:r>
            <a:r>
              <a:rPr lang="ru-RU" sz="1200" kern="1200" dirty="0" smtClean="0">
                <a:solidFill>
                  <a:schemeClr val="tx1"/>
                </a:solidFill>
                <a:latin typeface="+mn-lt"/>
                <a:ea typeface="+mn-ea"/>
                <a:cs typeface="+mn-cs"/>
              </a:rPr>
              <a:t>, а мученица Татьяна была причислена к лику святых. </a:t>
            </a:r>
          </a:p>
          <a:p>
            <a:endParaRPr lang="ru-RU" dirty="0"/>
          </a:p>
        </p:txBody>
      </p:sp>
      <p:sp>
        <p:nvSpPr>
          <p:cNvPr id="4" name="Номер слайда 3"/>
          <p:cNvSpPr>
            <a:spLocks noGrp="1"/>
          </p:cNvSpPr>
          <p:nvPr>
            <p:ph type="sldNum" sz="quarter" idx="10"/>
          </p:nvPr>
        </p:nvSpPr>
        <p:spPr/>
        <p:txBody>
          <a:bodyPr/>
          <a:lstStyle/>
          <a:p>
            <a:fld id="{18541DB8-9DFB-4028-9AF4-9B7834F8EFFD}" type="slidenum">
              <a:rPr lang="ru-RU" smtClean="0"/>
              <a:pPr/>
              <a:t>8</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16.01.2016</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16.01.2016</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6.jpeg"/><Relationship Id="rId7"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1.jpeg"/><Relationship Id="rId9" Type="http://schemas.openxmlformats.org/officeDocument/2006/relationships/image" Target="../media/image11.jpeg"/></Relationships>
</file>

<file path=ppt/slides/_rels/slide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jpeg"/><Relationship Id="rId7" Type="http://schemas.openxmlformats.org/officeDocument/2006/relationships/image" Target="../media/image14.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hyperlink" Target="http://womanway.com.ua/published/publicdata/WOMANWAY/attachments/SC/storage/images/smileway/3dce455b238c0343252630918662b31c.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image" Target="../media/image16.jpeg"/><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6.jpeg"/><Relationship Id="rId7"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Light-Color-Blue-Turquoise-White-Background-1920x2560.jpg"/>
          <p:cNvPicPr>
            <a:picLocks noChangeAspect="1"/>
          </p:cNvPicPr>
          <p:nvPr/>
        </p:nvPicPr>
        <p:blipFill>
          <a:blip r:embed="rId3" cstate="print"/>
          <a:stretch>
            <a:fillRect/>
          </a:stretch>
        </p:blipFill>
        <p:spPr>
          <a:xfrm rot="10800000">
            <a:off x="-2" y="0"/>
            <a:ext cx="9143999" cy="6861378"/>
          </a:xfrm>
          <a:prstGeom prst="rect">
            <a:avLst/>
          </a:prstGeom>
        </p:spPr>
      </p:pic>
      <p:pic>
        <p:nvPicPr>
          <p:cNvPr id="7" name="Рисунок 6" descr="08384568.jpg"/>
          <p:cNvPicPr>
            <a:picLocks noChangeAspect="1"/>
          </p:cNvPicPr>
          <p:nvPr/>
        </p:nvPicPr>
        <p:blipFill>
          <a:blip r:embed="rId4" cstate="print"/>
          <a:stretch>
            <a:fillRect/>
          </a:stretch>
        </p:blipFill>
        <p:spPr>
          <a:xfrm>
            <a:off x="251520" y="188640"/>
            <a:ext cx="8640960" cy="1872208"/>
          </a:xfrm>
          <a:prstGeom prst="rect">
            <a:avLst/>
          </a:prstGeom>
        </p:spPr>
      </p:pic>
      <p:sp>
        <p:nvSpPr>
          <p:cNvPr id="8" name="Прямоугольник 7"/>
          <p:cNvSpPr/>
          <p:nvPr/>
        </p:nvSpPr>
        <p:spPr>
          <a:xfrm>
            <a:off x="251520" y="2204864"/>
            <a:ext cx="8640960" cy="4392488"/>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TextBox 10"/>
          <p:cNvSpPr txBox="1"/>
          <p:nvPr/>
        </p:nvSpPr>
        <p:spPr>
          <a:xfrm>
            <a:off x="179512" y="332656"/>
            <a:ext cx="8784976" cy="1569660"/>
          </a:xfrm>
          <a:prstGeom prst="rect">
            <a:avLst/>
          </a:prstGeom>
          <a:noFill/>
        </p:spPr>
        <p:txBody>
          <a:bodyPr wrap="square" rtlCol="0">
            <a:spAutoFit/>
          </a:bodyPr>
          <a:lstStyle/>
          <a:p>
            <a:pPr algn="ctr"/>
            <a:r>
              <a:rPr lang="ru-RU" sz="3200" b="1" i="1" dirty="0" smtClean="0">
                <a:solidFill>
                  <a:srgbClr val="8A0000"/>
                </a:solidFill>
                <a:latin typeface="Times New Roman" pitchFamily="18" charset="0"/>
                <a:cs typeface="Times New Roman" pitchFamily="18" charset="0"/>
              </a:rPr>
              <a:t>Ну что, студент, с праздником! </a:t>
            </a:r>
          </a:p>
          <a:p>
            <a:pPr algn="ctr"/>
            <a:r>
              <a:rPr lang="ru-RU" sz="3200" b="1" i="1" dirty="0" smtClean="0">
                <a:solidFill>
                  <a:srgbClr val="002060"/>
                </a:solidFill>
                <a:latin typeface="Times New Roman" pitchFamily="18" charset="0"/>
                <a:cs typeface="Times New Roman" pitchFamily="18" charset="0"/>
              </a:rPr>
              <a:t>Принимай поздравления и пожелания легкой учебы и беззаботной юности. </a:t>
            </a:r>
            <a:endParaRPr lang="ru-RU" sz="3200" b="1" i="1" dirty="0">
              <a:solidFill>
                <a:srgbClr val="002060"/>
              </a:solidFill>
              <a:latin typeface="Times New Roman" pitchFamily="18" charset="0"/>
              <a:cs typeface="Times New Roman" pitchFamily="18" charset="0"/>
            </a:endParaRPr>
          </a:p>
        </p:txBody>
      </p:sp>
      <p:sp>
        <p:nvSpPr>
          <p:cNvPr id="12" name="TextBox 11"/>
          <p:cNvSpPr txBox="1"/>
          <p:nvPr/>
        </p:nvSpPr>
        <p:spPr>
          <a:xfrm>
            <a:off x="6228184" y="2204864"/>
            <a:ext cx="2664296" cy="4545221"/>
          </a:xfrm>
          <a:prstGeom prst="rect">
            <a:avLst/>
          </a:prstGeom>
          <a:noFill/>
        </p:spPr>
        <p:txBody>
          <a:bodyPr wrap="square" rtlCol="0">
            <a:spAutoFit/>
          </a:bodyPr>
          <a:lstStyle/>
          <a:p>
            <a:pPr algn="ctr"/>
            <a:r>
              <a:rPr lang="ru-RU" sz="2800" b="1" i="1" dirty="0" smtClean="0">
                <a:solidFill>
                  <a:srgbClr val="002060"/>
                </a:solidFill>
                <a:latin typeface="Times New Roman" pitchFamily="18" charset="0"/>
                <a:cs typeface="Times New Roman" pitchFamily="18" charset="0"/>
              </a:rPr>
              <a:t>Пусть все тебе дается легко,</a:t>
            </a:r>
          </a:p>
          <a:p>
            <a:pPr algn="ctr"/>
            <a:r>
              <a:rPr lang="ru-RU" sz="2800" b="1" i="1" dirty="0" smtClean="0">
                <a:solidFill>
                  <a:srgbClr val="002060"/>
                </a:solidFill>
                <a:latin typeface="Times New Roman" pitchFamily="18" charset="0"/>
                <a:cs typeface="Times New Roman" pitchFamily="18" charset="0"/>
              </a:rPr>
              <a:t> с удовольствием, пусть радует тебя каждый день,</a:t>
            </a:r>
          </a:p>
          <a:p>
            <a:pPr algn="ctr"/>
            <a:r>
              <a:rPr lang="ru-RU" sz="2800" b="1" i="1" dirty="0" smtClean="0">
                <a:solidFill>
                  <a:srgbClr val="002060"/>
                </a:solidFill>
                <a:latin typeface="Times New Roman" pitchFamily="18" charset="0"/>
                <a:cs typeface="Times New Roman" pitchFamily="18" charset="0"/>
              </a:rPr>
              <a:t> а не только День студента! </a:t>
            </a:r>
            <a:endParaRPr lang="ru-RU" sz="2800" dirty="0">
              <a:solidFill>
                <a:srgbClr val="002060"/>
              </a:solidFill>
            </a:endParaRPr>
          </a:p>
        </p:txBody>
      </p:sp>
      <p:pic>
        <p:nvPicPr>
          <p:cNvPr id="13" name="Рисунок 12" descr="Light-Color-Blue-Turquoise-White-Background-1920x2560.jpg"/>
          <p:cNvPicPr>
            <a:picLocks noChangeAspect="1"/>
          </p:cNvPicPr>
          <p:nvPr/>
        </p:nvPicPr>
        <p:blipFill>
          <a:blip r:embed="rId3" cstate="print"/>
          <a:stretch>
            <a:fillRect/>
          </a:stretch>
        </p:blipFill>
        <p:spPr>
          <a:xfrm>
            <a:off x="433302" y="2374499"/>
            <a:ext cx="5506850" cy="407883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4" name="Рисунок 13" descr="студенточка. 7jpg.jpg"/>
          <p:cNvPicPr>
            <a:picLocks noChangeAspect="1"/>
          </p:cNvPicPr>
          <p:nvPr/>
        </p:nvPicPr>
        <p:blipFill>
          <a:blip r:embed="rId5" cstate="print"/>
          <a:stretch>
            <a:fillRect/>
          </a:stretch>
        </p:blipFill>
        <p:spPr>
          <a:xfrm>
            <a:off x="539552" y="2420888"/>
            <a:ext cx="5317836" cy="3844796"/>
          </a:xfrm>
          <a:prstGeom prst="rect">
            <a:avLst/>
          </a:prstGeom>
          <a:ln>
            <a:noFill/>
          </a:ln>
          <a:effectLst>
            <a:outerShdw blurRad="107950" dist="12700" dir="5400000" algn="ctr">
              <a:srgbClr val="000000"/>
            </a:outerShdw>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Light-Color-Blue-Turquoise-White-Background-1920x2560.jpg"/>
          <p:cNvPicPr>
            <a:picLocks noChangeAspect="1"/>
          </p:cNvPicPr>
          <p:nvPr/>
        </p:nvPicPr>
        <p:blipFill>
          <a:blip r:embed="rId3" cstate="print"/>
          <a:stretch>
            <a:fillRect/>
          </a:stretch>
        </p:blipFill>
        <p:spPr>
          <a:xfrm rot="10800000">
            <a:off x="-2" y="0"/>
            <a:ext cx="9143999" cy="6861378"/>
          </a:xfrm>
          <a:prstGeom prst="rect">
            <a:avLst/>
          </a:prstGeom>
        </p:spPr>
      </p:pic>
      <p:pic>
        <p:nvPicPr>
          <p:cNvPr id="7" name="Рисунок 6" descr="08384568.jpg"/>
          <p:cNvPicPr>
            <a:picLocks noChangeAspect="1"/>
          </p:cNvPicPr>
          <p:nvPr/>
        </p:nvPicPr>
        <p:blipFill>
          <a:blip r:embed="rId4" cstate="print"/>
          <a:stretch>
            <a:fillRect/>
          </a:stretch>
        </p:blipFill>
        <p:spPr>
          <a:xfrm>
            <a:off x="179512" y="260648"/>
            <a:ext cx="8964488" cy="6408712"/>
          </a:xfrm>
          <a:prstGeom prst="rect">
            <a:avLst/>
          </a:prstGeom>
        </p:spPr>
      </p:pic>
      <p:pic>
        <p:nvPicPr>
          <p:cNvPr id="8" name="Рисунок 7" descr="Татьянин день. 1gif.gif"/>
          <p:cNvPicPr>
            <a:picLocks noChangeAspect="1"/>
          </p:cNvPicPr>
          <p:nvPr/>
        </p:nvPicPr>
        <p:blipFill>
          <a:blip r:embed="rId5" cstate="print"/>
          <a:stretch>
            <a:fillRect/>
          </a:stretch>
        </p:blipFill>
        <p:spPr>
          <a:xfrm>
            <a:off x="3059832" y="2348880"/>
            <a:ext cx="5760640" cy="4320480"/>
          </a:xfrm>
          <a:prstGeom prst="rect">
            <a:avLst/>
          </a:prstGeom>
          <a:ln w="28575">
            <a:solidFill>
              <a:schemeClr val="tx1"/>
            </a:solidFill>
          </a:ln>
        </p:spPr>
      </p:pic>
      <p:pic>
        <p:nvPicPr>
          <p:cNvPr id="9" name="Рисунок 8" descr="солнышко.jpg"/>
          <p:cNvPicPr>
            <a:picLocks noChangeAspect="1"/>
          </p:cNvPicPr>
          <p:nvPr/>
        </p:nvPicPr>
        <p:blipFill>
          <a:blip r:embed="rId6" cstate="print"/>
          <a:stretch>
            <a:fillRect/>
          </a:stretch>
        </p:blipFill>
        <p:spPr>
          <a:xfrm>
            <a:off x="0" y="0"/>
            <a:ext cx="1700808" cy="1700808"/>
          </a:xfrm>
          <a:prstGeom prst="rect">
            <a:avLst/>
          </a:prstGeom>
          <a:effectLst>
            <a:softEdge rad="317500"/>
          </a:effectLst>
        </p:spPr>
      </p:pic>
      <p:sp>
        <p:nvSpPr>
          <p:cNvPr id="10" name="TextBox 9"/>
          <p:cNvSpPr txBox="1"/>
          <p:nvPr/>
        </p:nvSpPr>
        <p:spPr>
          <a:xfrm>
            <a:off x="1043608" y="764704"/>
            <a:ext cx="8100392" cy="2000548"/>
          </a:xfrm>
          <a:prstGeom prst="rect">
            <a:avLst/>
          </a:prstGeom>
          <a:noFill/>
        </p:spPr>
        <p:txBody>
          <a:bodyPr wrap="square" rtlCol="0">
            <a:spAutoFit/>
          </a:bodyPr>
          <a:lstStyle/>
          <a:p>
            <a:pPr algn="ctr"/>
            <a:r>
              <a:rPr lang="ru-RU" sz="3200" b="1" i="1" dirty="0" smtClean="0">
                <a:solidFill>
                  <a:srgbClr val="002060"/>
                </a:solidFill>
                <a:latin typeface="Times New Roman" pitchFamily="18" charset="0"/>
                <a:cs typeface="Times New Roman" pitchFamily="18" charset="0"/>
              </a:rPr>
              <a:t>Пусть в твоей жизни все дни будут солнечными, наполненными радостью и успехами.</a:t>
            </a:r>
          </a:p>
          <a:p>
            <a:pPr algn="ctr"/>
            <a:r>
              <a:rPr lang="ru-RU" sz="2800" b="1" i="1" dirty="0" smtClean="0">
                <a:solidFill>
                  <a:srgbClr val="002060"/>
                </a:solidFill>
                <a:latin typeface="Times New Roman" pitchFamily="18" charset="0"/>
                <a:cs typeface="Times New Roman" pitchFamily="18" charset="0"/>
              </a:rPr>
              <a:t> </a:t>
            </a:r>
            <a:endParaRPr lang="ru-RU" sz="2800" dirty="0">
              <a:solidFill>
                <a:srgbClr val="002060"/>
              </a:solidFill>
            </a:endParaRPr>
          </a:p>
        </p:txBody>
      </p:sp>
      <p:sp>
        <p:nvSpPr>
          <p:cNvPr id="11" name="TextBox 10"/>
          <p:cNvSpPr txBox="1"/>
          <p:nvPr/>
        </p:nvSpPr>
        <p:spPr>
          <a:xfrm>
            <a:off x="683568" y="2420888"/>
            <a:ext cx="1944216" cy="3539430"/>
          </a:xfrm>
          <a:prstGeom prst="rect">
            <a:avLst/>
          </a:prstGeom>
          <a:noFill/>
        </p:spPr>
        <p:txBody>
          <a:bodyPr wrap="square" rtlCol="0">
            <a:spAutoFit/>
          </a:bodyPr>
          <a:lstStyle/>
          <a:p>
            <a:pPr algn="ctr"/>
            <a:r>
              <a:rPr lang="ru-RU" sz="3200" b="1" i="1" dirty="0" smtClean="0">
                <a:solidFill>
                  <a:srgbClr val="002060"/>
                </a:solidFill>
                <a:latin typeface="Times New Roman" pitchFamily="18" charset="0"/>
                <a:cs typeface="Times New Roman" pitchFamily="18" charset="0"/>
              </a:rPr>
              <a:t>Желаем верных друзей, взаимной любви</a:t>
            </a:r>
          </a:p>
          <a:p>
            <a:pPr algn="ctr"/>
            <a:r>
              <a:rPr lang="ru-RU" sz="3200" b="1" i="1" dirty="0" smtClean="0">
                <a:solidFill>
                  <a:srgbClr val="002060"/>
                </a:solidFill>
                <a:latin typeface="Times New Roman" pitchFamily="18" charset="0"/>
                <a:cs typeface="Times New Roman" pitchFamily="18" charset="0"/>
              </a:rPr>
              <a:t> и здоровья!</a:t>
            </a:r>
            <a:endParaRPr lang="ru-RU"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ight-Color-Blue-Turquoise-White-Background-1920x2560.jpg"/>
          <p:cNvPicPr>
            <a:picLocks noGrp="1" noChangeAspect="1"/>
          </p:cNvPicPr>
          <p:nvPr>
            <p:ph idx="1"/>
          </p:nvPr>
        </p:nvPicPr>
        <p:blipFill>
          <a:blip r:embed="rId3" cstate="print"/>
          <a:stretch>
            <a:fillRect/>
          </a:stretch>
        </p:blipFill>
        <p:spPr>
          <a:xfrm>
            <a:off x="1554691" y="1600200"/>
            <a:ext cx="6034617" cy="4525963"/>
          </a:xfrm>
        </p:spPr>
      </p:pic>
      <p:pic>
        <p:nvPicPr>
          <p:cNvPr id="4" name="Рисунок 3" descr="Light-Color-Blue-Turquoise-White-Background-1920x2560.jpg"/>
          <p:cNvPicPr>
            <a:picLocks noChangeAspect="1"/>
          </p:cNvPicPr>
          <p:nvPr/>
        </p:nvPicPr>
        <p:blipFill>
          <a:blip r:embed="rId4" cstate="print"/>
          <a:stretch>
            <a:fillRect/>
          </a:stretch>
        </p:blipFill>
        <p:spPr>
          <a:xfrm rot="10800000">
            <a:off x="1" y="-3378"/>
            <a:ext cx="9143999" cy="6861378"/>
          </a:xfrm>
          <a:prstGeom prst="rect">
            <a:avLst/>
          </a:prstGeom>
        </p:spPr>
      </p:pic>
      <p:sp>
        <p:nvSpPr>
          <p:cNvPr id="5" name="Прямоугольник 4"/>
          <p:cNvSpPr/>
          <p:nvPr/>
        </p:nvSpPr>
        <p:spPr>
          <a:xfrm>
            <a:off x="323528" y="188640"/>
            <a:ext cx="8568952" cy="6480720"/>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 name="Рисунок 7" descr="Light-Color-Blue-Turquoise-White-Background-1920x2560.jpg"/>
          <p:cNvPicPr>
            <a:picLocks noChangeAspect="1"/>
          </p:cNvPicPr>
          <p:nvPr/>
        </p:nvPicPr>
        <p:blipFill>
          <a:blip r:embed="rId4" cstate="print"/>
          <a:stretch>
            <a:fillRect/>
          </a:stretch>
        </p:blipFill>
        <p:spPr>
          <a:xfrm>
            <a:off x="3563888" y="332656"/>
            <a:ext cx="5256584" cy="288686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descr="Light-Color-Blue-Turquoise-White-Background-1920x2560.jpg"/>
          <p:cNvPicPr>
            <a:picLocks noChangeAspect="1"/>
          </p:cNvPicPr>
          <p:nvPr/>
        </p:nvPicPr>
        <p:blipFill>
          <a:blip r:embed="rId4" cstate="print"/>
          <a:stretch>
            <a:fillRect/>
          </a:stretch>
        </p:blipFill>
        <p:spPr>
          <a:xfrm>
            <a:off x="467544" y="3429000"/>
            <a:ext cx="8352928" cy="309634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descr="Татьянин день. 10jpg.gif"/>
          <p:cNvPicPr>
            <a:picLocks noChangeAspect="1"/>
          </p:cNvPicPr>
          <p:nvPr/>
        </p:nvPicPr>
        <p:blipFill>
          <a:blip r:embed="rId5" cstate="print"/>
          <a:stretch>
            <a:fillRect/>
          </a:stretch>
        </p:blipFill>
        <p:spPr>
          <a:xfrm>
            <a:off x="3737966" y="404664"/>
            <a:ext cx="4985817" cy="2664296"/>
          </a:xfrm>
          <a:prstGeom prst="rect">
            <a:avLst/>
          </a:prstGeom>
          <a:ln w="28575">
            <a:solidFill>
              <a:schemeClr val="tx1"/>
            </a:solidFill>
          </a:ln>
        </p:spPr>
      </p:pic>
      <p:pic>
        <p:nvPicPr>
          <p:cNvPr id="12" name="Рисунок 11" descr="Light-Color-Blue-Turquoise-White-Background-1920x2560.jpg"/>
          <p:cNvPicPr>
            <a:picLocks noChangeAspect="1"/>
          </p:cNvPicPr>
          <p:nvPr/>
        </p:nvPicPr>
        <p:blipFill>
          <a:blip r:embed="rId4" cstate="print"/>
          <a:stretch>
            <a:fillRect/>
          </a:stretch>
        </p:blipFill>
        <p:spPr>
          <a:xfrm>
            <a:off x="467544" y="332656"/>
            <a:ext cx="2952328" cy="295232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4" name="Рисунок 13" descr="5"/>
          <p:cNvPicPr/>
          <p:nvPr/>
        </p:nvPicPr>
        <p:blipFill>
          <a:blip r:embed="rId6" cstate="print"/>
          <a:srcRect l="6748" t="5000" r="7773"/>
          <a:stretch>
            <a:fillRect/>
          </a:stretch>
        </p:blipFill>
        <p:spPr bwMode="auto">
          <a:xfrm>
            <a:off x="2843808" y="4005064"/>
            <a:ext cx="3024336" cy="2232249"/>
          </a:xfrm>
          <a:prstGeom prst="rect">
            <a:avLst/>
          </a:prstGeom>
          <a:noFill/>
          <a:ln w="9525">
            <a:solidFill>
              <a:srgbClr val="002060"/>
            </a:solidFill>
            <a:miter lim="800000"/>
            <a:headEnd/>
            <a:tailEnd/>
          </a:ln>
        </p:spPr>
      </p:pic>
      <p:pic>
        <p:nvPicPr>
          <p:cNvPr id="15" name="Рисунок 14" descr="2"/>
          <p:cNvPicPr/>
          <p:nvPr/>
        </p:nvPicPr>
        <p:blipFill>
          <a:blip r:embed="rId7" cstate="print"/>
          <a:srcRect/>
          <a:stretch>
            <a:fillRect/>
          </a:stretch>
        </p:blipFill>
        <p:spPr bwMode="auto">
          <a:xfrm>
            <a:off x="611560" y="476672"/>
            <a:ext cx="2592288" cy="2664296"/>
          </a:xfrm>
          <a:prstGeom prst="rect">
            <a:avLst/>
          </a:prstGeom>
          <a:noFill/>
          <a:ln w="28575">
            <a:solidFill>
              <a:schemeClr val="tx1"/>
            </a:solidFill>
            <a:miter lim="800000"/>
            <a:headEnd/>
            <a:tailEnd/>
          </a:ln>
        </p:spPr>
      </p:pic>
      <p:pic>
        <p:nvPicPr>
          <p:cNvPr id="16" name="Рисунок 15" descr="Татьянин день. 15jpg.gif"/>
          <p:cNvPicPr>
            <a:picLocks noChangeAspect="1"/>
          </p:cNvPicPr>
          <p:nvPr/>
        </p:nvPicPr>
        <p:blipFill>
          <a:blip r:embed="rId8" cstate="print"/>
          <a:stretch>
            <a:fillRect/>
          </a:stretch>
        </p:blipFill>
        <p:spPr>
          <a:xfrm>
            <a:off x="5940152" y="3645024"/>
            <a:ext cx="2746714" cy="2735726"/>
          </a:xfrm>
          <a:prstGeom prst="rect">
            <a:avLst/>
          </a:prstGeom>
        </p:spPr>
      </p:pic>
      <p:pic>
        <p:nvPicPr>
          <p:cNvPr id="17" name="Рисунок 16" descr="Татьянин день. 14jpg.gif"/>
          <p:cNvPicPr>
            <a:picLocks noChangeAspect="1"/>
          </p:cNvPicPr>
          <p:nvPr/>
        </p:nvPicPr>
        <p:blipFill>
          <a:blip r:embed="rId9" cstate="print"/>
          <a:srcRect l="6300" r="8651"/>
          <a:stretch>
            <a:fillRect/>
          </a:stretch>
        </p:blipFill>
        <p:spPr>
          <a:xfrm>
            <a:off x="539552" y="4005064"/>
            <a:ext cx="2232248" cy="2220030"/>
          </a:xfrm>
          <a:prstGeom prst="rect">
            <a:avLst/>
          </a:prstGeom>
          <a:ln w="28575">
            <a:solidFill>
              <a:srgbClr val="002060"/>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ight-Color-Blue-Turquoise-White-Background-1920x2560.jpg"/>
          <p:cNvPicPr>
            <a:picLocks noGrp="1" noChangeAspect="1"/>
          </p:cNvPicPr>
          <p:nvPr>
            <p:ph idx="1"/>
          </p:nvPr>
        </p:nvPicPr>
        <p:blipFill>
          <a:blip r:embed="rId2" cstate="print"/>
          <a:stretch>
            <a:fillRect/>
          </a:stretch>
        </p:blipFill>
        <p:spPr>
          <a:xfrm>
            <a:off x="1554691" y="1600200"/>
            <a:ext cx="6034617" cy="4525963"/>
          </a:xfrm>
        </p:spPr>
      </p:pic>
      <p:pic>
        <p:nvPicPr>
          <p:cNvPr id="4" name="Рисунок 3" descr="Light-Color-Blue-Turquoise-White-Background-1920x2560.jpg"/>
          <p:cNvPicPr>
            <a:picLocks noChangeAspect="1"/>
          </p:cNvPicPr>
          <p:nvPr/>
        </p:nvPicPr>
        <p:blipFill>
          <a:blip r:embed="rId3" cstate="print"/>
          <a:stretch>
            <a:fillRect/>
          </a:stretch>
        </p:blipFill>
        <p:spPr>
          <a:xfrm rot="10800000">
            <a:off x="1" y="-3378"/>
            <a:ext cx="9143999" cy="6861378"/>
          </a:xfrm>
          <a:prstGeom prst="rect">
            <a:avLst/>
          </a:prstGeom>
        </p:spPr>
      </p:pic>
      <p:sp>
        <p:nvSpPr>
          <p:cNvPr id="5" name="Прямоугольник 4"/>
          <p:cNvSpPr/>
          <p:nvPr/>
        </p:nvSpPr>
        <p:spPr>
          <a:xfrm>
            <a:off x="179512" y="260648"/>
            <a:ext cx="8712968" cy="6408712"/>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 name="Рисунок 7" descr="Light-Color-Blue-Turquoise-White-Background-1920x2560.jpg"/>
          <p:cNvPicPr>
            <a:picLocks noChangeAspect="1"/>
          </p:cNvPicPr>
          <p:nvPr/>
        </p:nvPicPr>
        <p:blipFill>
          <a:blip r:embed="rId3" cstate="print"/>
          <a:stretch>
            <a:fillRect/>
          </a:stretch>
        </p:blipFill>
        <p:spPr>
          <a:xfrm>
            <a:off x="323527" y="369316"/>
            <a:ext cx="8424937" cy="61813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descr="6">
            <a:hlinkClick r:id="rId4" tooltip="&quot;6&quot;"/>
          </p:cNvPr>
          <p:cNvPicPr/>
          <p:nvPr/>
        </p:nvPicPr>
        <p:blipFill>
          <a:blip r:embed="rId5" cstate="print"/>
          <a:srcRect/>
          <a:stretch>
            <a:fillRect/>
          </a:stretch>
        </p:blipFill>
        <p:spPr bwMode="auto">
          <a:xfrm>
            <a:off x="3851920" y="476672"/>
            <a:ext cx="4762500" cy="3409950"/>
          </a:xfrm>
          <a:prstGeom prst="rect">
            <a:avLst/>
          </a:prstGeom>
          <a:noFill/>
          <a:ln w="28575">
            <a:solidFill>
              <a:srgbClr val="002060"/>
            </a:solidFill>
            <a:miter lim="800000"/>
            <a:headEnd/>
            <a:tailEnd/>
          </a:ln>
        </p:spPr>
      </p:pic>
      <p:pic>
        <p:nvPicPr>
          <p:cNvPr id="10" name="Рисунок 9" descr="студенточка. 5jpg.jpg"/>
          <p:cNvPicPr>
            <a:picLocks noChangeAspect="1"/>
          </p:cNvPicPr>
          <p:nvPr/>
        </p:nvPicPr>
        <p:blipFill>
          <a:blip r:embed="rId6" cstate="print"/>
          <a:srcRect b="9146"/>
          <a:stretch>
            <a:fillRect/>
          </a:stretch>
        </p:blipFill>
        <p:spPr>
          <a:xfrm>
            <a:off x="395536" y="4005064"/>
            <a:ext cx="3571874" cy="2437498"/>
          </a:xfrm>
          <a:prstGeom prst="rect">
            <a:avLst/>
          </a:prstGeom>
          <a:ln w="28575">
            <a:solidFill>
              <a:srgbClr val="002060"/>
            </a:solidFill>
          </a:ln>
        </p:spPr>
      </p:pic>
      <p:pic>
        <p:nvPicPr>
          <p:cNvPr id="11" name="Рисунок 10" descr="студенточка. 6jpg.jpg"/>
          <p:cNvPicPr>
            <a:picLocks noChangeAspect="1"/>
          </p:cNvPicPr>
          <p:nvPr/>
        </p:nvPicPr>
        <p:blipFill>
          <a:blip r:embed="rId7" cstate="print"/>
          <a:srcRect t="6381" b="4292"/>
          <a:stretch>
            <a:fillRect/>
          </a:stretch>
        </p:blipFill>
        <p:spPr>
          <a:xfrm>
            <a:off x="645675" y="332656"/>
            <a:ext cx="2723023" cy="3568320"/>
          </a:xfrm>
          <a:prstGeom prst="rect">
            <a:avLst/>
          </a:prstGeom>
          <a:effectLst>
            <a:softEdge rad="127000"/>
          </a:effectLst>
        </p:spPr>
      </p:pic>
      <p:pic>
        <p:nvPicPr>
          <p:cNvPr id="1026" name="Picture 2" descr="F:\144\IMG_7366.JPG"/>
          <p:cNvPicPr>
            <a:picLocks noChangeAspect="1" noChangeArrowheads="1"/>
          </p:cNvPicPr>
          <p:nvPr/>
        </p:nvPicPr>
        <p:blipFill>
          <a:blip r:embed="rId8" cstate="print"/>
          <a:srcRect t="5051" b="11607"/>
          <a:stretch>
            <a:fillRect/>
          </a:stretch>
        </p:blipFill>
        <p:spPr bwMode="auto">
          <a:xfrm>
            <a:off x="3995936" y="4005064"/>
            <a:ext cx="4464497" cy="2480529"/>
          </a:xfrm>
          <a:prstGeom prst="rect">
            <a:avLst/>
          </a:prstGeom>
          <a:noFill/>
          <a:ln w="28575">
            <a:solidFill>
              <a:srgbClr val="002060"/>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ight-Color-Blue-Turquoise-White-Background-1920x2560.jpg"/>
          <p:cNvPicPr>
            <a:picLocks noGrp="1" noChangeAspect="1"/>
          </p:cNvPicPr>
          <p:nvPr>
            <p:ph idx="1"/>
          </p:nvPr>
        </p:nvPicPr>
        <p:blipFill>
          <a:blip r:embed="rId3" cstate="print"/>
          <a:stretch>
            <a:fillRect/>
          </a:stretch>
        </p:blipFill>
        <p:spPr>
          <a:xfrm>
            <a:off x="1554691" y="1600200"/>
            <a:ext cx="6034617" cy="4525963"/>
          </a:xfrm>
        </p:spPr>
      </p:pic>
      <p:pic>
        <p:nvPicPr>
          <p:cNvPr id="4" name="Рисунок 3" descr="Light-Color-Blue-Turquoise-White-Background-1920x2560.jpg"/>
          <p:cNvPicPr>
            <a:picLocks noChangeAspect="1"/>
          </p:cNvPicPr>
          <p:nvPr/>
        </p:nvPicPr>
        <p:blipFill>
          <a:blip r:embed="rId4" cstate="print"/>
          <a:stretch>
            <a:fillRect/>
          </a:stretch>
        </p:blipFill>
        <p:spPr>
          <a:xfrm rot="10800000">
            <a:off x="1" y="-3378"/>
            <a:ext cx="9143999" cy="6861378"/>
          </a:xfrm>
          <a:prstGeom prst="rect">
            <a:avLst/>
          </a:prstGeom>
        </p:spPr>
      </p:pic>
      <p:sp>
        <p:nvSpPr>
          <p:cNvPr id="5" name="Прямоугольник 4"/>
          <p:cNvSpPr/>
          <p:nvPr/>
        </p:nvSpPr>
        <p:spPr>
          <a:xfrm>
            <a:off x="179512" y="260648"/>
            <a:ext cx="8784976" cy="6408712"/>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049" name="Rectangle 1"/>
          <p:cNvSpPr>
            <a:spLocks noChangeArrowheads="1"/>
          </p:cNvSpPr>
          <p:nvPr/>
        </p:nvSpPr>
        <p:spPr bwMode="auto">
          <a:xfrm>
            <a:off x="323528" y="318403"/>
            <a:ext cx="8568952" cy="1402855"/>
          </a:xfrm>
          <a:prstGeom prst="rect">
            <a:avLst/>
          </a:prstGeom>
          <a:solidFill>
            <a:srgbClr val="FFFFFF"/>
          </a:solidFill>
          <a:ln w="9525">
            <a:noFill/>
            <a:miter lim="800000"/>
            <a:headEnd/>
            <a:tailEnd/>
          </a:ln>
          <a:effectLst/>
        </p:spPr>
        <p:txBody>
          <a:bodyPr vert="horz" wrap="square" lIns="91440" tIns="101568" rIns="91440" bIns="19044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8A0000"/>
                </a:solidFill>
                <a:effectLst/>
                <a:latin typeface="Times New Roman" pitchFamily="18" charset="0"/>
                <a:ea typeface="Times New Roman" pitchFamily="18" charset="0"/>
                <a:cs typeface="Times New Roman" pitchFamily="18" charset="0"/>
              </a:rPr>
              <a:t>Татьянин день - День студента</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3600" b="0" i="1" u="none" strike="noStrike" cap="none" normalizeH="0" baseline="0" dirty="0" smtClean="0">
              <a:ln>
                <a:noFill/>
              </a:ln>
              <a:solidFill>
                <a:srgbClr val="8A0000"/>
              </a:solidFill>
              <a:effectLst/>
              <a:latin typeface="Times New Roman" pitchFamily="18" charset="0"/>
              <a:cs typeface="Times New Roman" pitchFamily="18" charset="0"/>
            </a:endParaRPr>
          </a:p>
        </p:txBody>
      </p:sp>
      <p:sp>
        <p:nvSpPr>
          <p:cNvPr id="2050" name="Rectangle 2"/>
          <p:cNvSpPr>
            <a:spLocks noChangeArrowheads="1"/>
          </p:cNvSpPr>
          <p:nvPr/>
        </p:nvSpPr>
        <p:spPr bwMode="auto">
          <a:xfrm>
            <a:off x="5652120" y="1124744"/>
            <a:ext cx="3240360" cy="48657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Была земля белым-бела, мела метель,</a:t>
            </a:r>
            <a: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r>
            <a:b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ru-RU" sz="28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Татьянин день, Татьянин день.</a:t>
            </a:r>
            <a: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r>
            <a:b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ru-RU" sz="28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А для меня цвела весна, звенел апрель,</a:t>
            </a:r>
            <a: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r>
            <a:br>
              <a:rPr kumimoji="0" lang="ru-RU" sz="2800" b="0"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ru-RU" sz="28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Татьянин день, Татьянин день, Татьянин день.</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p:txBody>
      </p:sp>
      <p:pic>
        <p:nvPicPr>
          <p:cNvPr id="11" name="Рисунок 10" descr="Light-Color-Blue-Turquoise-White-Background-1920x2560.jpg"/>
          <p:cNvPicPr>
            <a:picLocks noChangeAspect="1"/>
          </p:cNvPicPr>
          <p:nvPr/>
        </p:nvPicPr>
        <p:blipFill>
          <a:blip r:embed="rId4" cstate="print"/>
          <a:stretch>
            <a:fillRect/>
          </a:stretch>
        </p:blipFill>
        <p:spPr>
          <a:xfrm>
            <a:off x="323528" y="1052736"/>
            <a:ext cx="5112568" cy="336011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2" name="Рисунок 11" descr="Татьянин день - День студента"/>
          <p:cNvPicPr/>
          <p:nvPr/>
        </p:nvPicPr>
        <p:blipFill>
          <a:blip r:embed="rId5" cstate="print"/>
          <a:srcRect/>
          <a:stretch>
            <a:fillRect/>
          </a:stretch>
        </p:blipFill>
        <p:spPr bwMode="auto">
          <a:xfrm>
            <a:off x="539552" y="1196752"/>
            <a:ext cx="4752528" cy="3096344"/>
          </a:xfrm>
          <a:prstGeom prst="rect">
            <a:avLst/>
          </a:prstGeom>
          <a:noFill/>
          <a:ln w="28575">
            <a:solidFill>
              <a:schemeClr val="tx1"/>
            </a:solidFill>
            <a:miter lim="800000"/>
            <a:headEnd/>
            <a:tailEnd/>
          </a:ln>
        </p:spPr>
      </p:pic>
      <p:sp>
        <p:nvSpPr>
          <p:cNvPr id="13" name="TextBox 12"/>
          <p:cNvSpPr txBox="1"/>
          <p:nvPr/>
        </p:nvSpPr>
        <p:spPr>
          <a:xfrm>
            <a:off x="323528" y="5877272"/>
            <a:ext cx="8568952" cy="461665"/>
          </a:xfrm>
          <a:prstGeom prst="rect">
            <a:avLst/>
          </a:prstGeom>
          <a:noFill/>
        </p:spPr>
        <p:txBody>
          <a:bodyPr wrap="square" rtlCol="0">
            <a:spAutoFit/>
          </a:bodyPr>
          <a:lstStyle/>
          <a:p>
            <a:pPr lvl="0" algn="ctr" eaLnBrk="0" fontAlgn="base" hangingPunct="0">
              <a:spcBef>
                <a:spcPct val="0"/>
              </a:spcBef>
              <a:spcAft>
                <a:spcPct val="0"/>
              </a:spcAft>
            </a:pPr>
            <a:r>
              <a:rPr lang="ru-RU" sz="2400" b="1" i="1" dirty="0" smtClean="0">
                <a:solidFill>
                  <a:srgbClr val="002060"/>
                </a:solidFill>
                <a:latin typeface="Times New Roman" pitchFamily="18" charset="0"/>
                <a:ea typeface="Times New Roman" pitchFamily="18" charset="0"/>
                <a:cs typeface="Times New Roman" pitchFamily="18" charset="0"/>
              </a:rPr>
              <a:t>(песня «Татьянин день»: сл. Олев Н., муз. Саульский Ю.)</a:t>
            </a:r>
            <a:endParaRPr lang="ru-RU" sz="2400" dirty="0" smtClean="0">
              <a:solidFill>
                <a:srgbClr val="002060"/>
              </a:solidFill>
              <a:latin typeface="Times New Roman" pitchFamily="18" charset="0"/>
              <a:cs typeface="Times New Roman" pitchFamily="18" charset="0"/>
            </a:endParaRPr>
          </a:p>
        </p:txBody>
      </p:sp>
      <p:pic>
        <p:nvPicPr>
          <p:cNvPr id="14" name="Рисунок 13" descr="Татьянин день. 5gif.gif"/>
          <p:cNvPicPr>
            <a:picLocks noChangeAspect="1"/>
          </p:cNvPicPr>
          <p:nvPr/>
        </p:nvPicPr>
        <p:blipFill>
          <a:blip r:embed="rId6" cstate="print"/>
          <a:stretch>
            <a:fillRect/>
          </a:stretch>
        </p:blipFill>
        <p:spPr>
          <a:xfrm>
            <a:off x="395536" y="4725144"/>
            <a:ext cx="5112568" cy="972001"/>
          </a:xfrm>
          <a:prstGeom prst="rect">
            <a:avLst/>
          </a:prstGeom>
        </p:spPr>
      </p:pic>
      <p:sp>
        <p:nvSpPr>
          <p:cNvPr id="15" name="Прямоугольник 14"/>
          <p:cNvSpPr/>
          <p:nvPr/>
        </p:nvSpPr>
        <p:spPr>
          <a:xfrm>
            <a:off x="5076056" y="4725144"/>
            <a:ext cx="504056"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ight-Color-Blue-Turquoise-White-Background-1920x2560.jpg"/>
          <p:cNvPicPr>
            <a:picLocks noGrp="1" noChangeAspect="1"/>
          </p:cNvPicPr>
          <p:nvPr>
            <p:ph idx="1"/>
          </p:nvPr>
        </p:nvPicPr>
        <p:blipFill>
          <a:blip r:embed="rId3" cstate="print"/>
          <a:stretch>
            <a:fillRect/>
          </a:stretch>
        </p:blipFill>
        <p:spPr>
          <a:xfrm>
            <a:off x="1554691" y="1600200"/>
            <a:ext cx="6034617" cy="4525963"/>
          </a:xfrm>
        </p:spPr>
      </p:pic>
      <p:pic>
        <p:nvPicPr>
          <p:cNvPr id="4" name="Рисунок 3" descr="Light-Color-Blue-Turquoise-White-Background-1920x2560.jpg"/>
          <p:cNvPicPr>
            <a:picLocks noChangeAspect="1"/>
          </p:cNvPicPr>
          <p:nvPr/>
        </p:nvPicPr>
        <p:blipFill>
          <a:blip r:embed="rId4" cstate="print"/>
          <a:stretch>
            <a:fillRect/>
          </a:stretch>
        </p:blipFill>
        <p:spPr>
          <a:xfrm rot="10800000">
            <a:off x="1" y="-3378"/>
            <a:ext cx="9143999" cy="6861378"/>
          </a:xfrm>
          <a:prstGeom prst="rect">
            <a:avLst/>
          </a:prstGeom>
        </p:spPr>
      </p:pic>
      <p:sp>
        <p:nvSpPr>
          <p:cNvPr id="5" name="Прямоугольник 4"/>
          <p:cNvSpPr/>
          <p:nvPr/>
        </p:nvSpPr>
        <p:spPr>
          <a:xfrm>
            <a:off x="179512" y="260648"/>
            <a:ext cx="8712968" cy="6408712"/>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8" name="Рисунок 7" descr="Light-Color-Blue-Turquoise-White-Background-1920x2560.jpg"/>
          <p:cNvPicPr>
            <a:picLocks noChangeAspect="1"/>
          </p:cNvPicPr>
          <p:nvPr/>
        </p:nvPicPr>
        <p:blipFill>
          <a:blip r:embed="rId4" cstate="print"/>
          <a:stretch>
            <a:fillRect/>
          </a:stretch>
        </p:blipFill>
        <p:spPr>
          <a:xfrm>
            <a:off x="5220072" y="332656"/>
            <a:ext cx="3600400" cy="619268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descr="Татьянин день"/>
          <p:cNvPicPr/>
          <p:nvPr/>
        </p:nvPicPr>
        <p:blipFill>
          <a:blip r:embed="rId5" cstate="print"/>
          <a:srcRect t="7415" b="3601"/>
          <a:stretch>
            <a:fillRect/>
          </a:stretch>
        </p:blipFill>
        <p:spPr bwMode="auto">
          <a:xfrm>
            <a:off x="5652120" y="2996952"/>
            <a:ext cx="2664296" cy="3384376"/>
          </a:xfrm>
          <a:prstGeom prst="rect">
            <a:avLst/>
          </a:prstGeom>
          <a:noFill/>
          <a:ln w="28575">
            <a:solidFill>
              <a:schemeClr val="tx1"/>
            </a:solidFill>
            <a:miter lim="800000"/>
            <a:headEnd/>
            <a:tailEnd/>
          </a:ln>
        </p:spPr>
      </p:pic>
      <p:pic>
        <p:nvPicPr>
          <p:cNvPr id="10" name="Рисунок 9" descr="Light-Color-Blue-Turquoise-White-Background-1920x2560.jpg"/>
          <p:cNvPicPr>
            <a:picLocks noChangeAspect="1"/>
          </p:cNvPicPr>
          <p:nvPr/>
        </p:nvPicPr>
        <p:blipFill>
          <a:blip r:embed="rId4" cstate="print"/>
          <a:stretch>
            <a:fillRect/>
          </a:stretch>
        </p:blipFill>
        <p:spPr>
          <a:xfrm rot="5400000">
            <a:off x="-396552" y="1052736"/>
            <a:ext cx="6120680" cy="468052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Picture 2" descr="Святая Татьяна"/>
          <p:cNvPicPr>
            <a:picLocks noChangeAspect="1" noChangeArrowheads="1"/>
          </p:cNvPicPr>
          <p:nvPr/>
        </p:nvPicPr>
        <p:blipFill>
          <a:blip r:embed="rId6" cstate="print"/>
          <a:srcRect/>
          <a:stretch>
            <a:fillRect/>
          </a:stretch>
        </p:blipFill>
        <p:spPr bwMode="auto">
          <a:xfrm>
            <a:off x="683568" y="404664"/>
            <a:ext cx="3960440" cy="2594175"/>
          </a:xfrm>
          <a:prstGeom prst="rect">
            <a:avLst/>
          </a:prstGeom>
          <a:noFill/>
          <a:ln w="28575">
            <a:solidFill>
              <a:schemeClr val="tx1"/>
            </a:solidFill>
          </a:ln>
        </p:spPr>
      </p:pic>
      <p:pic>
        <p:nvPicPr>
          <p:cNvPr id="12" name="Рисунок 11" descr="св.Татьяна 9.jpg"/>
          <p:cNvPicPr>
            <a:picLocks noChangeAspect="1"/>
          </p:cNvPicPr>
          <p:nvPr/>
        </p:nvPicPr>
        <p:blipFill>
          <a:blip r:embed="rId7" cstate="print"/>
          <a:stretch>
            <a:fillRect/>
          </a:stretch>
        </p:blipFill>
        <p:spPr>
          <a:xfrm>
            <a:off x="611560" y="3140968"/>
            <a:ext cx="4040427" cy="3176712"/>
          </a:xfrm>
          <a:prstGeom prst="rect">
            <a:avLst/>
          </a:prstGeom>
          <a:ln w="28575">
            <a:solidFill>
              <a:schemeClr val="tx1"/>
            </a:solidFill>
          </a:ln>
        </p:spPr>
      </p:pic>
      <p:pic>
        <p:nvPicPr>
          <p:cNvPr id="13" name="Рисунок 12" descr="св.Татьяна 10.jpg"/>
          <p:cNvPicPr>
            <a:picLocks noChangeAspect="1"/>
          </p:cNvPicPr>
          <p:nvPr/>
        </p:nvPicPr>
        <p:blipFill>
          <a:blip r:embed="rId8" cstate="print"/>
          <a:stretch>
            <a:fillRect/>
          </a:stretch>
        </p:blipFill>
        <p:spPr>
          <a:xfrm>
            <a:off x="5436096" y="404664"/>
            <a:ext cx="3137925" cy="2448271"/>
          </a:xfrm>
          <a:prstGeom prst="rect">
            <a:avLst/>
          </a:prstGeom>
          <a:ln w="28575">
            <a:solidFill>
              <a:schemeClr val="tx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Содержимое 5" descr="Light-Color-Blue-Turquoise-White-Background-1920x2560.jpg"/>
          <p:cNvPicPr>
            <a:picLocks noGrp="1" noChangeAspect="1"/>
          </p:cNvPicPr>
          <p:nvPr>
            <p:ph idx="1"/>
          </p:nvPr>
        </p:nvPicPr>
        <p:blipFill>
          <a:blip r:embed="rId3" cstate="print"/>
          <a:stretch>
            <a:fillRect/>
          </a:stretch>
        </p:blipFill>
        <p:spPr>
          <a:xfrm>
            <a:off x="1554691" y="1600200"/>
            <a:ext cx="6034617" cy="4525963"/>
          </a:xfrm>
        </p:spPr>
      </p:pic>
      <p:pic>
        <p:nvPicPr>
          <p:cNvPr id="4" name="Рисунок 3" descr="Light-Color-Blue-Turquoise-White-Background-1920x2560.jpg"/>
          <p:cNvPicPr>
            <a:picLocks noChangeAspect="1"/>
          </p:cNvPicPr>
          <p:nvPr/>
        </p:nvPicPr>
        <p:blipFill>
          <a:blip r:embed="rId4" cstate="print"/>
          <a:stretch>
            <a:fillRect/>
          </a:stretch>
        </p:blipFill>
        <p:spPr>
          <a:xfrm rot="10800000">
            <a:off x="1" y="-3378"/>
            <a:ext cx="9143999" cy="6861378"/>
          </a:xfrm>
          <a:prstGeom prst="rect">
            <a:avLst/>
          </a:prstGeom>
        </p:spPr>
      </p:pic>
      <p:sp>
        <p:nvSpPr>
          <p:cNvPr id="5" name="Прямоугольник 4"/>
          <p:cNvSpPr/>
          <p:nvPr/>
        </p:nvSpPr>
        <p:spPr>
          <a:xfrm>
            <a:off x="251520" y="260648"/>
            <a:ext cx="8640960" cy="6408712"/>
          </a:xfrm>
          <a:prstGeom prst="rect">
            <a:avLst/>
          </a:prstGeom>
          <a:solidFill>
            <a:schemeClr val="bg1"/>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7" name="Рисунок 6" descr="Light-Color-Blue-Turquoise-White-Background-1920x2560.jpg"/>
          <p:cNvPicPr>
            <a:picLocks noChangeAspect="1"/>
          </p:cNvPicPr>
          <p:nvPr/>
        </p:nvPicPr>
        <p:blipFill>
          <a:blip r:embed="rId4" cstate="print"/>
          <a:stretch>
            <a:fillRect/>
          </a:stretch>
        </p:blipFill>
        <p:spPr>
          <a:xfrm>
            <a:off x="467544" y="476672"/>
            <a:ext cx="8208912" cy="60486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Picture 2" descr="http://cs312930.vk.me/v312930201/cf66/ZaEwMKBtYnY.jpg"/>
          <p:cNvPicPr>
            <a:picLocks noChangeAspect="1" noChangeArrowheads="1"/>
          </p:cNvPicPr>
          <p:nvPr/>
        </p:nvPicPr>
        <p:blipFill>
          <a:blip r:embed="rId5" cstate="print"/>
          <a:srcRect/>
          <a:stretch>
            <a:fillRect/>
          </a:stretch>
        </p:blipFill>
        <p:spPr bwMode="auto">
          <a:xfrm>
            <a:off x="863588" y="476671"/>
            <a:ext cx="7524836" cy="6019869"/>
          </a:xfrm>
          <a:prstGeom prst="rect">
            <a:avLst/>
          </a:prstGeom>
          <a:noFill/>
          <a:ln w="28575">
            <a:solidFill>
              <a:schemeClr val="tx1"/>
            </a:solid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a:defPPr>
      </a:lstStyle>
    </a:tx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2777</TotalTime>
  <Words>501</Words>
  <Application>Microsoft Office PowerPoint</Application>
  <PresentationFormat>Экран (4:3)</PresentationFormat>
  <Paragraphs>26</Paragraphs>
  <Slides>8</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ё</dc:creator>
  <cp:lastModifiedBy>ё</cp:lastModifiedBy>
  <cp:revision>272</cp:revision>
  <dcterms:created xsi:type="dcterms:W3CDTF">2015-01-18T04:16:17Z</dcterms:created>
  <dcterms:modified xsi:type="dcterms:W3CDTF">2016-01-16T10:45:26Z</dcterms:modified>
</cp:coreProperties>
</file>