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58" r:id="rId3"/>
    <p:sldId id="325" r:id="rId4"/>
    <p:sldId id="326" r:id="rId5"/>
    <p:sldId id="347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0000"/>
    <a:srgbClr val="00194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7" autoAdjust="0"/>
    <p:restoredTop sz="88306" autoAdjust="0"/>
  </p:normalViewPr>
  <p:slideViewPr>
    <p:cSldViewPr>
      <p:cViewPr>
        <p:scale>
          <a:sx n="60" d="100"/>
          <a:sy n="60" d="100"/>
        </p:scale>
        <p:origin x="-15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3055DB-DB81-425A-B50D-043674772315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541DB8-9DFB-4028-9AF4-9B7834F8EF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1755 году день Святой Татьяны получил новое название. Императрица Елизавета подписала 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«Указ об учреждении в Москве университета из двух гимназий»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Так появился студенческий праздник, который в те времена называли «днем основания Московского университета». А мученица Татьяна стала покровительницей и защитницей всех студентов. Ей отвели в стенах 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университета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собственную церковь, где долгие годы молились многие поколения студентов и профессоров.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541DB8-9DFB-4028-9AF4-9B7834F8EFFD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Изначально праздник не отмечался пышно и включал в себя молебен в университетской церкви и небольшие торжества. Однако в 60-е годы 19 века 25 января становится неофициальным студенческим праздником, который делился на официальную и неофициальную части. К официальным торжествам относились: обед в столовой, молебен в университетской церкви на Моховой, обращение ректора к студентам и вручение наград, а также прогулки по помещениям университета. После этого начиналась неофициальная программа. Студенты веселились и гуляли по центру Москвы группами, распевая песни. Излюбленными местами были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Никитский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Тверской бульвары, а также Трубная площадь. Богатые студенты и выпускники могли позволить себе отметить этот праздник в одном из самых дорогих ресторанов Москвы – «Эрмитаже».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541DB8-9DFB-4028-9AF4-9B7834F8EFFD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этот праздник стирались все различия: преподаватели гуляли со студентами, богатые веселились с бедными. Праздник каждый раз получался настолько веселым, что все, кто мог, присоединялись и гуляли в этот день. А.П. Чехов, выпускник МГУ, однажды сказал по поводу празднования Татьяниного дня: в этот день «выпили все, кроме Москвы-реки, и то благодаря тому, что замерзла… Пианино и рояли трещали, оркестры не умолкали. Было так весело, что один студент от избытка чувств выкупался в резервуаре, где плавают стерляди».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541DB8-9DFB-4028-9AF4-9B7834F8EFFD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1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hyperlink" Target="http://womanway.com.ua/published/publicdata/WOMANWAY/attachments/SC/products_pictures/1mg_enl.jpg" TargetMode="External"/><Relationship Id="rId9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&#1052;&#1080;&#1093;&#1072;&#1080;&#1083;%20&#1047;&#1072;&#1076;&#1086;&#1088;&#1085;&#1086;&#1074;%20-%20&#1055;&#1080;&#1089;&#1100;&#1084;&#1086;%20c&#1090;&#1091;&#1076;&#1077;&#1085;&#1090;&#1072;%20&#1076;&#1086;&#1084;&#1086;&#1081;.mp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Light-Color-Blue-Turquoise-White-Background-1920x25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-2" y="0"/>
            <a:ext cx="9143999" cy="6861378"/>
          </a:xfrm>
          <a:prstGeom prst="rect">
            <a:avLst/>
          </a:prstGeom>
        </p:spPr>
      </p:pic>
      <p:pic>
        <p:nvPicPr>
          <p:cNvPr id="7" name="Рисунок 6" descr="0838456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188640"/>
            <a:ext cx="8640960" cy="187220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51520" y="2204864"/>
            <a:ext cx="8640960" cy="4392488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" name="Рисунок 8" descr="Татьянин день. 17jpg.gif"/>
          <p:cNvPicPr>
            <a:picLocks noChangeAspect="1"/>
          </p:cNvPicPr>
          <p:nvPr/>
        </p:nvPicPr>
        <p:blipFill>
          <a:blip r:embed="rId5" cstate="print"/>
          <a:srcRect t="8893" b="11728"/>
          <a:stretch>
            <a:fillRect/>
          </a:stretch>
        </p:blipFill>
        <p:spPr>
          <a:xfrm>
            <a:off x="323528" y="404665"/>
            <a:ext cx="2808312" cy="150826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1" name="Рисунок 10" descr="Light-Color-Blue-Turquoise-White-Background-1920x25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2420888"/>
            <a:ext cx="8352928" cy="4078838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2" name="Рисунок 11" descr="Елизавета Петровна-дочь Петра 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9552" y="2492896"/>
            <a:ext cx="2952328" cy="3817666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3" name="Рисунок 12" descr="Указ императрицы Елизаветы о создании Московского университета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635896" y="2492896"/>
            <a:ext cx="2376264" cy="377826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4" name="Рисунок 13" descr="студенточка. 81jpg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860032" y="457176"/>
            <a:ext cx="2232248" cy="1462171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6" name="Рисунок 15" descr="Татьянин день. 4jpg.g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347864" y="404664"/>
            <a:ext cx="1390416" cy="1512168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7" name="Рисунок 16" descr="Татьянин день. 13jpg.gif"/>
          <p:cNvPicPr>
            <a:picLocks noChangeAspect="1"/>
          </p:cNvPicPr>
          <p:nvPr/>
        </p:nvPicPr>
        <p:blipFill>
          <a:blip r:embed="rId10" cstate="print"/>
          <a:srcRect l="13118" r="11455"/>
          <a:stretch>
            <a:fillRect/>
          </a:stretch>
        </p:blipFill>
        <p:spPr>
          <a:xfrm>
            <a:off x="7308304" y="466716"/>
            <a:ext cx="1667736" cy="1437183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8" name="Рисунок 17" descr="20141128_101416.jpg"/>
          <p:cNvPicPr>
            <a:picLocks noChangeAspect="1"/>
          </p:cNvPicPr>
          <p:nvPr/>
        </p:nvPicPr>
        <p:blipFill>
          <a:blip r:embed="rId11" cstate="print"/>
          <a:srcRect t="47900" r="38400"/>
          <a:stretch>
            <a:fillRect/>
          </a:stretch>
        </p:blipFill>
        <p:spPr>
          <a:xfrm>
            <a:off x="6156176" y="2492896"/>
            <a:ext cx="2520280" cy="3789562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Light-Color-Blue-Turquoise-White-Background-1920x25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-2" y="0"/>
            <a:ext cx="9143999" cy="686137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51520" y="260648"/>
            <a:ext cx="8640960" cy="6336704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8" name="Рисунок 7" descr="Light-Color-Blue-Turquoise-White-Background-1920x25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404664"/>
            <a:ext cx="8280920" cy="6048672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9" name="img-current_picture" descr="Студенческий юмор. Подборка ко Дню Студента">
            <a:hlinkClick r:id="rId4" tgtFrame="&quot;_blank&quot;"/>
          </p:cNvPr>
          <p:cNvPicPr/>
          <p:nvPr/>
        </p:nvPicPr>
        <p:blipFill>
          <a:blip r:embed="rId5" cstate="print"/>
          <a:srcRect t="8475"/>
          <a:stretch>
            <a:fillRect/>
          </a:stretch>
        </p:blipFill>
        <p:spPr bwMode="auto">
          <a:xfrm>
            <a:off x="755576" y="548680"/>
            <a:ext cx="3312368" cy="280831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1201" name="Picture 1" descr="C:\Users\ё\Documents\мрр\связная речь\эпистола- почта\А.П.Чехов 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3968" y="548680"/>
            <a:ext cx="2232248" cy="28200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10" name="Рисунок 9" descr="студенчество в начале 19 вв.jpg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716016" y="3494085"/>
            <a:ext cx="3895883" cy="2809531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1" name="Рисунок 10" descr="студенчество в начале 19 вв.- 1jpg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rot="21349363">
            <a:off x="611560" y="3501008"/>
            <a:ext cx="1800200" cy="2783815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2" name="Рисунок 11" descr="студенчество в начале 19 вв.- 4jpg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634206" y="476672"/>
            <a:ext cx="1839291" cy="288032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3" name="Рисунок 12" descr="студенчество в начале 19 вв.- 2jpg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906582" y="3564633"/>
            <a:ext cx="1856098" cy="2733104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14" name="Прямоугольник 13"/>
          <p:cNvSpPr/>
          <p:nvPr/>
        </p:nvSpPr>
        <p:spPr>
          <a:xfrm>
            <a:off x="4283968" y="2852936"/>
            <a:ext cx="2232248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А. П.Чехов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 descr="студенчество в начале 19 вв.- 3jpg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 rot="266581">
            <a:off x="3238087" y="3493759"/>
            <a:ext cx="1780998" cy="2812102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Light-Color-Blue-Turquoise-White-Background-1920x256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Рисунок 3" descr="Light-Color-Blue-Turquoise-White-Background-1920x256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0800000">
            <a:off x="1" y="-3378"/>
            <a:ext cx="9143999" cy="686137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1520" y="260648"/>
            <a:ext cx="8640960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Light-Color-Blue-Turquoise-White-Background-1920x256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362352"/>
            <a:ext cx="8352928" cy="6162992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4" name="Рисунок 13" descr="Татьянин день. 21jpg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9552" y="548680"/>
            <a:ext cx="8023748" cy="5616624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Light-Color-Blue-Turquoise-White-Background-1920x25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0800000">
            <a:off x="-2" y="0"/>
            <a:ext cx="9143999" cy="6861378"/>
          </a:xfrm>
          <a:prstGeom prst="rect">
            <a:avLst/>
          </a:prstGeom>
        </p:spPr>
      </p:pic>
      <p:pic>
        <p:nvPicPr>
          <p:cNvPr id="7" name="Рисунок 6" descr="0838456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60648"/>
            <a:ext cx="8892480" cy="6264696"/>
          </a:xfrm>
          <a:prstGeom prst="rect">
            <a:avLst/>
          </a:prstGeom>
        </p:spPr>
      </p:pic>
      <p:pic>
        <p:nvPicPr>
          <p:cNvPr id="6" name="Рисунок 5" descr="Light-Color-Blue-Turquoise-White-Background-1920x25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404664"/>
            <a:ext cx="8784976" cy="5976664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8" name="Рисунок 7" descr="студент. 9jpg.jpg"/>
          <p:cNvPicPr>
            <a:picLocks noChangeAspect="1"/>
          </p:cNvPicPr>
          <p:nvPr/>
        </p:nvPicPr>
        <p:blipFill>
          <a:blip r:embed="rId4" cstate="print"/>
          <a:srcRect l="4226" t="4252" r="13203" b="3611"/>
          <a:stretch>
            <a:fillRect/>
          </a:stretch>
        </p:blipFill>
        <p:spPr>
          <a:xfrm>
            <a:off x="323528" y="599461"/>
            <a:ext cx="4752528" cy="5453014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9" name="Рисунок 8" descr="студент. 31jpg.jpg"/>
          <p:cNvPicPr>
            <a:picLocks noChangeAspect="1"/>
          </p:cNvPicPr>
          <p:nvPr/>
        </p:nvPicPr>
        <p:blipFill>
          <a:blip r:embed="rId5" cstate="print"/>
          <a:srcRect l="12212" t="16279" r="7518" b="18605"/>
          <a:stretch>
            <a:fillRect/>
          </a:stretch>
        </p:blipFill>
        <p:spPr>
          <a:xfrm>
            <a:off x="5286595" y="620688"/>
            <a:ext cx="3461869" cy="2808312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0" name="Рисунок 9" descr="студент. 3jp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220072" y="3573016"/>
            <a:ext cx="3600400" cy="25315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Light-Color-Blue-Turquoise-White-Background-1920x25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0800000">
            <a:off x="1" y="-3378"/>
            <a:ext cx="9143999" cy="6861378"/>
          </a:xfrm>
          <a:prstGeom prst="rect">
            <a:avLst/>
          </a:prstGeom>
        </p:spPr>
      </p:pic>
      <p:pic>
        <p:nvPicPr>
          <p:cNvPr id="7" name="Рисунок 6" descr="сессия  015.jpg"/>
          <p:cNvPicPr>
            <a:picLocks noChangeAspect="1"/>
          </p:cNvPicPr>
          <p:nvPr/>
        </p:nvPicPr>
        <p:blipFill>
          <a:blip r:embed="rId3" cstate="print"/>
          <a:srcRect l="3361" b="3922"/>
          <a:stretch>
            <a:fillRect/>
          </a:stretch>
        </p:blipFill>
        <p:spPr>
          <a:xfrm>
            <a:off x="249840" y="134634"/>
            <a:ext cx="8667202" cy="6462718"/>
          </a:xfrm>
          <a:prstGeom prst="rect">
            <a:avLst/>
          </a:prstGeom>
        </p:spPr>
      </p:pic>
      <p:sp>
        <p:nvSpPr>
          <p:cNvPr id="6" name="Стрелка вправо 5">
            <a:hlinkClick r:id="rId4" action="ppaction://hlinkfile"/>
          </p:cNvPr>
          <p:cNvSpPr/>
          <p:nvPr/>
        </p:nvSpPr>
        <p:spPr>
          <a:xfrm>
            <a:off x="971600" y="5805264"/>
            <a:ext cx="978408" cy="484632"/>
          </a:xfrm>
          <a:prstGeom prst="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/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2776</TotalTime>
  <Words>292</Words>
  <Application>Microsoft Office PowerPoint</Application>
  <PresentationFormat>Экран (4:3)</PresentationFormat>
  <Paragraphs>7</Paragraphs>
  <Slides>5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ё</dc:creator>
  <cp:lastModifiedBy>ё</cp:lastModifiedBy>
  <cp:revision>269</cp:revision>
  <dcterms:created xsi:type="dcterms:W3CDTF">2015-01-18T04:16:17Z</dcterms:created>
  <dcterms:modified xsi:type="dcterms:W3CDTF">2016-01-16T11:04:24Z</dcterms:modified>
</cp:coreProperties>
</file>