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theme/themeOverride2.xml" ContentType="application/vnd.openxmlformats-officedocument.themeOverride+xml"/>
  <Override PartName="/ppt/charts/chart6.xml" ContentType="application/vnd.openxmlformats-officedocument.drawingml.chart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7" r:id="rId2"/>
    <p:sldMasterId id="2147483721" r:id="rId3"/>
  </p:sldMasterIdLst>
  <p:notesMasterIdLst>
    <p:notesMasterId r:id="rId21"/>
  </p:notesMasterIdLst>
  <p:sldIdLst>
    <p:sldId id="272" r:id="rId4"/>
    <p:sldId id="277" r:id="rId5"/>
    <p:sldId id="294" r:id="rId6"/>
    <p:sldId id="295" r:id="rId7"/>
    <p:sldId id="296" r:id="rId8"/>
    <p:sldId id="297" r:id="rId9"/>
    <p:sldId id="298" r:id="rId10"/>
    <p:sldId id="281" r:id="rId11"/>
    <p:sldId id="284" r:id="rId12"/>
    <p:sldId id="285" r:id="rId13"/>
    <p:sldId id="286" r:id="rId14"/>
    <p:sldId id="287" r:id="rId15"/>
    <p:sldId id="288" r:id="rId16"/>
    <p:sldId id="289" r:id="rId17"/>
    <p:sldId id="291" r:id="rId18"/>
    <p:sldId id="292" r:id="rId19"/>
    <p:sldId id="29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40" d="100"/>
          <a:sy n="40" d="100"/>
        </p:scale>
        <p:origin x="-738" y="-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3" Type="http://schemas.openxmlformats.org/officeDocument/2006/relationships/slideMaster" Target="slideMasters/slideMaster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theme" Target="theme/theme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5.xlsx"/><Relationship Id="rId1" Type="http://schemas.openxmlformats.org/officeDocument/2006/relationships/themeOverride" Target="../theme/themeOverride2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6.xlsx"/><Relationship Id="rId1" Type="http://schemas.openxmlformats.org/officeDocument/2006/relationships/themeOverride" Target="../theme/themeOverrid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>
                <a:latin typeface="Times New Roman" pitchFamily="18" charset="0"/>
                <a:cs typeface="Times New Roman" pitchFamily="18" charset="0"/>
              </a:defRPr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Графический диктант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8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4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Графический диктант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Граф дикт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</c:v>
                </c:pt>
                <c:pt idx="1">
                  <c:v>Высокий</c:v>
                </c:pt>
                <c:pt idx="2">
                  <c:v>средний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0.26</c:v>
                </c:pt>
                <c:pt idx="1">
                  <c:v>0.42</c:v>
                </c:pt>
                <c:pt idx="2">
                  <c:v>0.32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44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Самооценка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Самооценка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Лист1!$A$2:$A$3</c:f>
              <c:strCache>
                <c:ptCount val="2"/>
                <c:pt idx="0">
                  <c:v>В пределах нормы</c:v>
                </c:pt>
                <c:pt idx="1">
                  <c:v>Низкая</c:v>
                </c:pt>
              </c:strCache>
            </c:strRef>
          </c:cat>
          <c:val>
            <c:numRef>
              <c:f>Лист1!$B$2:$B$3</c:f>
              <c:numCache>
                <c:formatCode>0%</c:formatCode>
                <c:ptCount val="2"/>
                <c:pt idx="0">
                  <c:v>0.14000000000000001</c:v>
                </c:pt>
                <c:pt idx="1">
                  <c:v>0.86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28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3600">
                <a:latin typeface="Times New Roman" pitchFamily="18" charset="0"/>
                <a:cs typeface="Times New Roman" pitchFamily="18" charset="0"/>
              </a:defRPr>
            </a:pPr>
            <a:r>
              <a:rPr lang="ru-RU" sz="3600">
                <a:latin typeface="Times New Roman" pitchFamily="18" charset="0"/>
                <a:cs typeface="Times New Roman" pitchFamily="18" charset="0"/>
              </a:rPr>
              <a:t>Степень психосоциальной зрелости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/>
      <c:overlay val="0"/>
      <c:txPr>
        <a:bodyPr/>
        <a:lstStyle/>
        <a:p>
          <a:pPr>
            <a:defRPr sz="1600"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/>
            </a:pPr>
            <a:r>
              <a:rPr lang="ru-RU" sz="36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Степень психосоциальной зрелости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 псих зрелости</c:v>
                </c:pt>
              </c:strCache>
            </c:strRef>
          </c:tx>
          <c:dLbls>
            <c:txPr>
              <a:bodyPr/>
              <a:lstStyle/>
              <a:p>
                <a:pPr>
                  <a:defRPr sz="28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Лист1!$A$2:$A$4</c:f>
              <c:strCache>
                <c:ptCount val="3"/>
                <c:pt idx="0">
                  <c:v>низкий уровень зрелости</c:v>
                </c:pt>
                <c:pt idx="1">
                  <c:v>школьно-зрелый</c:v>
                </c:pt>
                <c:pt idx="2">
                  <c:v>средне-зрелый</c:v>
                </c:pt>
              </c:strCache>
            </c:strRef>
          </c:cat>
          <c:val>
            <c:numRef>
              <c:f>Лист1!$B$2:$B$4</c:f>
              <c:numCache>
                <c:formatCode>0%</c:formatCode>
                <c:ptCount val="3"/>
                <c:pt idx="0">
                  <c:v>0.14000000000000001</c:v>
                </c:pt>
                <c:pt idx="1">
                  <c:v>0.56000000000000005</c:v>
                </c:pt>
                <c:pt idx="2">
                  <c:v>0.3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6345010994946918"/>
          <c:y val="0.31163598188789832"/>
          <c:w val="0.30310054151071336"/>
          <c:h val="0.41912797977401911"/>
        </c:manualLayout>
      </c:layout>
      <c:overlay val="0"/>
      <c:txPr>
        <a:bodyPr/>
        <a:lstStyle/>
        <a:p>
          <a:pPr>
            <a:defRPr sz="24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40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 к школе</a:t>
            </a:r>
          </a:p>
        </c:rich>
      </c:tx>
      <c:layout/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6205541338318726E-2"/>
          <c:y val="0.18446817312696251"/>
          <c:w val="0.69529032214811382"/>
          <c:h val="0.7122748422689876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Мотив к школе</c:v>
                </c:pt>
              </c:strCache>
            </c:strRef>
          </c:tx>
          <c:dPt>
            <c:idx val="3"/>
            <c:bubble3D val="0"/>
            <c:explosion val="4"/>
          </c:dPt>
          <c:dLbls>
            <c:dLbl>
              <c:idx val="3"/>
              <c:layout>
                <c:manualLayout>
                  <c:x val="9.6874054223860182E-2"/>
                  <c:y val="6.3212457387775631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24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Лист1!$A$2:$A$7</c:f>
              <c:strCache>
                <c:ptCount val="6"/>
                <c:pt idx="0">
                  <c:v>социальный</c:v>
                </c:pt>
                <c:pt idx="1">
                  <c:v>учебный</c:v>
                </c:pt>
                <c:pt idx="2">
                  <c:v>Отметка</c:v>
                </c:pt>
                <c:pt idx="3">
                  <c:v>Игровой</c:v>
                </c:pt>
                <c:pt idx="4">
                  <c:v>Внешний</c:v>
                </c:pt>
                <c:pt idx="5">
                  <c:v>Позиционный</c:v>
                </c:pt>
              </c:strCache>
            </c:strRef>
          </c:cat>
          <c:val>
            <c:numRef>
              <c:f>Лист1!$B$2:$B$7</c:f>
              <c:numCache>
                <c:formatCode>0%</c:formatCode>
                <c:ptCount val="6"/>
                <c:pt idx="0">
                  <c:v>0.14000000000000001</c:v>
                </c:pt>
                <c:pt idx="1">
                  <c:v>0.37</c:v>
                </c:pt>
                <c:pt idx="2">
                  <c:v>0.33</c:v>
                </c:pt>
                <c:pt idx="3">
                  <c:v>0.06</c:v>
                </c:pt>
                <c:pt idx="4">
                  <c:v>0.08</c:v>
                </c:pt>
                <c:pt idx="5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72334419738802969"/>
          <c:y val="0.15944189680678753"/>
          <c:w val="0.24624730393940902"/>
          <c:h val="0.53722429963922136"/>
        </c:manualLayout>
      </c:layout>
      <c:overlay val="0"/>
      <c:txPr>
        <a:bodyPr/>
        <a:lstStyle/>
        <a:p>
          <a:pPr>
            <a:defRPr sz="2000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1A13DD-5A4A-41BD-AD80-FD43C68EE9FD}" type="datetimeFigureOut">
              <a:rPr lang="ru-RU" smtClean="0"/>
              <a:t>27.11.2014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F58B92-D8A3-4766-ACE1-C1E08F67485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0299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4289711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0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14876" y="5072063"/>
            <a:ext cx="4143374" cy="571515"/>
          </a:xfrm>
        </p:spPr>
        <p:txBody>
          <a:bodyPr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428625" y="5072074"/>
            <a:ext cx="4071937" cy="571489"/>
          </a:xfrm>
        </p:spPr>
        <p:txBody>
          <a:bodyPr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917426761"/>
      </p:ext>
    </p:extLst>
  </p:cSld>
  <p:clrMapOvr>
    <a:masterClrMapping/>
  </p:clrMapOvr>
  <p:transition spd="slow">
    <p:push dir="u"/>
  </p:transition>
  <p:hf sldNum="0"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38623195"/>
      </p:ext>
    </p:extLst>
  </p:cSld>
  <p:clrMapOvr>
    <a:masterClrMapping/>
  </p:clrMapOvr>
  <p:transition spd="slow">
    <p:push dir="u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67494917"/>
      </p:ext>
    </p:extLst>
  </p:cSld>
  <p:clrMapOvr>
    <a:masterClrMapping/>
  </p:clrMapOvr>
  <p:transition spd="slow">
    <p:push dir="u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5643998"/>
      </p:ext>
    </p:extLst>
  </p:cSld>
  <p:clrMapOvr>
    <a:masterClrMapping/>
  </p:clrMapOvr>
  <p:transition spd="slow">
    <p:push dir="u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892342987"/>
      </p:ext>
    </p:extLst>
  </p:cSld>
  <p:clrMapOvr>
    <a:masterClrMapping/>
  </p:clrMapOvr>
  <p:transition spd="slow">
    <p:push dir="u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39957301"/>
      </p:ext>
    </p:extLst>
  </p:cSld>
  <p:clrMapOvr>
    <a:masterClrMapping/>
  </p:clrMapOvr>
  <p:transition spd="slow">
    <p:push dir="u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0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14876" y="5072063"/>
            <a:ext cx="4143374" cy="571515"/>
          </a:xfrm>
        </p:spPr>
        <p:txBody>
          <a:bodyPr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428625" y="5072074"/>
            <a:ext cx="4071937" cy="571489"/>
          </a:xfrm>
        </p:spPr>
        <p:txBody>
          <a:bodyPr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280185738"/>
      </p:ext>
    </p:extLst>
  </p:cSld>
  <p:clrMapOvr>
    <a:masterClrMapping/>
  </p:clrMapOvr>
  <p:transition spd="slow">
    <p:push dir="u"/>
  </p:transition>
  <p:hf sldNum="0" hd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2018748"/>
      </p:ext>
    </p:extLst>
  </p:cSld>
  <p:clrMapOvr>
    <a:masterClrMapping/>
  </p:clrMapOvr>
  <p:transition spd="slow">
    <p:push dir="u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82753489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842109451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71658161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icture Placeholder 2"/>
          <p:cNvSpPr>
            <a:spLocks noGrp="1"/>
          </p:cNvSpPr>
          <p:nvPr>
            <p:ph type="pic" idx="10"/>
          </p:nvPr>
        </p:nvSpPr>
        <p:spPr>
          <a:xfrm>
            <a:off x="4714876" y="857232"/>
            <a:ext cx="414340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1"/>
          </p:nvPr>
        </p:nvSpPr>
        <p:spPr>
          <a:xfrm>
            <a:off x="4714876" y="5072063"/>
            <a:ext cx="4143374" cy="571515"/>
          </a:xfrm>
        </p:spPr>
        <p:txBody>
          <a:bodyPr rtlCol="0" anchor="b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2"/>
          </p:nvPr>
        </p:nvSpPr>
        <p:spPr>
          <a:xfrm>
            <a:off x="428625" y="857250"/>
            <a:ext cx="407193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3200" kern="1200" baseline="0" dirty="0" smtClean="0">
                <a:solidFill>
                  <a:schemeClr val="tx1"/>
                </a:solidFill>
                <a:latin typeface="Segoe" pitchFamily="34" charset="0"/>
                <a:ea typeface="+mn-ea"/>
                <a:cs typeface="+mn-cs"/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3"/>
          </p:nvPr>
        </p:nvSpPr>
        <p:spPr>
          <a:xfrm>
            <a:off x="428625" y="5072074"/>
            <a:ext cx="4071937" cy="571489"/>
          </a:xfrm>
        </p:spPr>
        <p:txBody>
          <a:bodyPr rtlCol="0" anchor="b">
            <a:normAutofit/>
          </a:bodyPr>
          <a:lstStyle>
            <a:lvl1pPr marL="342900" marR="0" indent="-34290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 lang="ru-RU" sz="1800" b="0" kern="1200" dirty="0" smtClean="0">
                <a:solidFill>
                  <a:schemeClr val="tx1"/>
                </a:solidFill>
                <a:latin typeface="Segoe Script" pitchFamily="34" charset="0"/>
                <a:ea typeface="+mj-ea"/>
                <a:cs typeface="+mj-cs"/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63824650"/>
      </p:ext>
    </p:extLst>
  </p:cSld>
  <p:clrMapOvr>
    <a:masterClrMapping/>
  </p:clrMapOvr>
  <p:transition spd="slow">
    <p:push dir="u"/>
  </p:transition>
  <p:hf sldNum="0"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5720" y="5143512"/>
            <a:ext cx="8572560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720" y="928670"/>
            <a:ext cx="8643998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265761234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0"/>
          </p:nvPr>
        </p:nvSpPr>
        <p:spPr>
          <a:xfrm>
            <a:off x="4357686" y="2143116"/>
            <a:ext cx="2428875" cy="2071688"/>
          </a:xfrm>
        </p:spPr>
        <p:txBody>
          <a:bodyPr rtlCol="0">
            <a:normAutofit/>
          </a:bodyPr>
          <a:lstStyle>
            <a:lvl1pPr>
              <a:buNone/>
              <a:defRPr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6318152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7488" y="2130425"/>
            <a:ext cx="5600712" cy="1227137"/>
          </a:xfrm>
        </p:spPr>
        <p:txBody>
          <a:bodyPr>
            <a:normAutofit/>
          </a:bodyPr>
          <a:lstStyle>
            <a:lvl1pPr>
              <a:defRPr sz="360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86116" y="3571876"/>
            <a:ext cx="4629160" cy="97156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  <a:latin typeface="Segoe Script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9554238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Рисунок с подписью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15125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43174" y="5076840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643174" y="889015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25654690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428875" cy="173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5984" y="5072074"/>
            <a:ext cx="4857784" cy="566738"/>
          </a:xfrm>
        </p:spPr>
        <p:txBody>
          <a:bodyPr anchor="b"/>
          <a:lstStyle>
            <a:lvl1pPr algn="ctr">
              <a:defRPr sz="2000" b="0">
                <a:latin typeface="Segoe Script" pitchFamily="34" charset="0"/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3" name="Picture Placeholder 2"/>
          <p:cNvSpPr>
            <a:spLocks noGrp="1"/>
          </p:cNvSpPr>
          <p:nvPr>
            <p:ph type="pic" idx="1"/>
          </p:nvPr>
        </p:nvSpPr>
        <p:spPr>
          <a:xfrm>
            <a:off x="2285984" y="857232"/>
            <a:ext cx="4857784" cy="411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33518567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9.xml"/><Relationship Id="rId7" Type="http://schemas.openxmlformats.org/officeDocument/2006/relationships/theme" Target="../theme/theme2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slideLayout" Target="../slideLayouts/slideLayout15.xml"/><Relationship Id="rId7" Type="http://schemas.openxmlformats.org/officeDocument/2006/relationships/theme" Target="../theme/theme3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5" Type="http://schemas.openxmlformats.org/officeDocument/2006/relationships/slideLayout" Target="../slideLayouts/slideLayout17.xml"/><Relationship Id="rId4" Type="http://schemas.openxmlformats.org/officeDocument/2006/relationships/slideLayout" Target="../slideLayouts/slideLayout1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43188" y="1600200"/>
            <a:ext cx="604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C1A79D-1400-4A0A-9280-06C3941D4F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ABB095-08B2-4846-B9C2-9EC4E38377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1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43188" y="1600200"/>
            <a:ext cx="604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C1A79D-1400-4A0A-9280-06C3941D4F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ABB095-08B2-4846-B9C2-9EC4E38377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36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8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2643188" y="0"/>
            <a:ext cx="5972175" cy="1214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643188" y="1600200"/>
            <a:ext cx="6043612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BC1A79D-1400-4A0A-9280-06C3941D4F32}" type="datetimeFigureOut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27.11.2014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DABB095-08B2-4846-B9C2-9EC4E383772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976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</p:sldLayoutIdLst>
  <p:transition spd="slow">
    <p:push dir="u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kern="1200">
          <a:solidFill>
            <a:schemeClr val="tx1"/>
          </a:solidFill>
          <a:latin typeface="Segoe Script" pitchFamily="34" charset="0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tx1"/>
          </a:solidFill>
          <a:latin typeface="Segoe Script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Segoe" pitchFamily="34" charset="0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Segoe" pitchFamily="34" charset="0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Segoe" pitchFamily="34" charset="0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Segoe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26824" y="209247"/>
            <a:ext cx="5976664" cy="1872208"/>
          </a:xfrm>
          <a:extLst/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2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Психологическая</a:t>
            </a:r>
            <a:br>
              <a:rPr lang="ru-RU" sz="42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2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готовность детей</a:t>
            </a:r>
            <a:br>
              <a:rPr lang="ru-RU" sz="42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42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к школе</a:t>
            </a:r>
            <a:endParaRPr lang="ru-RU" sz="4200" b="1" dirty="0">
              <a:ln>
                <a:gradFill>
                  <a:gsLst>
                    <a:gs pos="0">
                      <a:schemeClr val="accent1">
                        <a:tint val="66000"/>
                        <a:satMod val="160000"/>
                      </a:schemeClr>
                    </a:gs>
                    <a:gs pos="50000">
                      <a:schemeClr val="accent1">
                        <a:tint val="44500"/>
                        <a:satMod val="160000"/>
                      </a:schemeClr>
                    </a:gs>
                    <a:gs pos="100000">
                      <a:schemeClr val="accent1">
                        <a:tint val="23500"/>
                        <a:satMod val="160000"/>
                      </a:schemeClr>
                    </a:gs>
                  </a:gsLst>
                  <a:lin ang="5400000" scaled="0"/>
                </a:gradFill>
              </a:ln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081455"/>
            <a:ext cx="3531388" cy="2695924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835696" y="5517232"/>
            <a:ext cx="7128791" cy="1202432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noProof="0" dirty="0" smtClean="0">
                <a:latin typeface="Segoe Script" pitchFamily="34" charset="0"/>
                <a:ea typeface="+mj-ea"/>
                <a:cs typeface="+mj-cs"/>
              </a:rPr>
              <a:t>Родительское собрание 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ru-RU" sz="2400" b="1" noProof="0" dirty="0" smtClean="0">
                <a:latin typeface="Segoe Script" pitchFamily="34" charset="0"/>
                <a:ea typeface="+mj-ea"/>
                <a:cs typeface="+mj-cs"/>
              </a:rPr>
              <a:t>будущих первоклассников</a:t>
            </a: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МДОУ</a:t>
            </a:r>
            <a:r>
              <a:rPr kumimoji="0" lang="ru-RU" sz="2400" b="1" i="0" u="none" strike="noStrike" kern="1200" cap="none" spc="0" normalizeH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egoe Script" pitchFamily="34" charset="0"/>
                <a:ea typeface="+mj-ea"/>
                <a:cs typeface="+mj-cs"/>
              </a:rPr>
              <a:t> ИРМО «Марковский детский сад»</a:t>
            </a: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654651" y="3920762"/>
            <a:ext cx="3597869" cy="1380446"/>
          </a:xfrm>
          <a:prstGeom prst="rect">
            <a:avLst/>
          </a:prstGeom>
        </p:spPr>
        <p:txBody>
          <a:bodyPr vert="horz" wrap="none" lIns="91440" tIns="45720" rIns="91440" bIns="45720" rtlCol="0" anchor="b">
            <a:norm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egoe Script" pitchFamily="34" charset="0"/>
              <a:ea typeface="+mj-ea"/>
              <a:cs typeface="+mj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33212" y="3105154"/>
            <a:ext cx="230425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Segoe Script" pitchFamily="34" charset="0"/>
              </a:rPr>
              <a:t>Педагог-психолог</a:t>
            </a:r>
          </a:p>
          <a:p>
            <a:pPr lvl="0" algn="ctr">
              <a:spcBef>
                <a:spcPct val="0"/>
              </a:spcBef>
            </a:pPr>
            <a:r>
              <a:rPr lang="ru-RU" sz="2000" b="1" dirty="0" smtClean="0">
                <a:solidFill>
                  <a:prstClr val="black"/>
                </a:solidFill>
                <a:latin typeface="Segoe Script" pitchFamily="34" charset="0"/>
              </a:rPr>
              <a:t>Петрушина Екатерина Сергеевна</a:t>
            </a:r>
            <a:endParaRPr lang="ru-RU" sz="2000" b="1" dirty="0">
              <a:solidFill>
                <a:prstClr val="black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3457717"/>
      </p:ext>
    </p:extLst>
  </p:cSld>
  <p:clrMapOvr>
    <a:masterClrMapping/>
  </p:clrMapOvr>
  <p:transition>
    <p:push dir="u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188640"/>
            <a:ext cx="792088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Результаты диагностики  дошкольников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55576" y="2551837"/>
            <a:ext cx="610242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детей в подготовительных группах – 89 человек</a:t>
            </a:r>
          </a:p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Диагностировано – 64 ребенка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8147917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1031927421"/>
              </p:ext>
            </p:extLst>
          </p:nvPr>
        </p:nvGraphicFramePr>
        <p:xfrm>
          <a:off x="1115616" y="476672"/>
          <a:ext cx="6912768" cy="4752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3372732389"/>
              </p:ext>
            </p:extLst>
          </p:nvPr>
        </p:nvGraphicFramePr>
        <p:xfrm>
          <a:off x="827584" y="332656"/>
          <a:ext cx="7416824" cy="57606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10239659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Диаграмма 4"/>
          <p:cNvGraphicFramePr/>
          <p:nvPr>
            <p:extLst>
              <p:ext uri="{D42A27DB-BD31-4B8C-83A1-F6EECF244321}">
                <p14:modId xmlns:p14="http://schemas.microsoft.com/office/powerpoint/2010/main" val="292964229"/>
              </p:ext>
            </p:extLst>
          </p:nvPr>
        </p:nvGraphicFramePr>
        <p:xfrm>
          <a:off x="683568" y="260648"/>
          <a:ext cx="7848872" cy="54166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6554824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Диаграмма 3"/>
          <p:cNvGraphicFramePr/>
          <p:nvPr>
            <p:extLst>
              <p:ext uri="{D42A27DB-BD31-4B8C-83A1-F6EECF244321}">
                <p14:modId xmlns:p14="http://schemas.microsoft.com/office/powerpoint/2010/main" val="762424056"/>
              </p:ext>
            </p:extLst>
          </p:nvPr>
        </p:nvGraphicFramePr>
        <p:xfrm>
          <a:off x="1043608" y="692696"/>
          <a:ext cx="7128792" cy="43365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Диаграмма 5"/>
          <p:cNvGraphicFramePr/>
          <p:nvPr>
            <p:extLst>
              <p:ext uri="{D42A27DB-BD31-4B8C-83A1-F6EECF244321}">
                <p14:modId xmlns:p14="http://schemas.microsoft.com/office/powerpoint/2010/main" val="3449587943"/>
              </p:ext>
            </p:extLst>
          </p:nvPr>
        </p:nvGraphicFramePr>
        <p:xfrm>
          <a:off x="467544" y="548680"/>
          <a:ext cx="8352928" cy="53285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419888208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Диаграмма 2"/>
          <p:cNvGraphicFramePr/>
          <p:nvPr>
            <p:extLst>
              <p:ext uri="{D42A27DB-BD31-4B8C-83A1-F6EECF244321}">
                <p14:modId xmlns:p14="http://schemas.microsoft.com/office/powerpoint/2010/main" val="78936939"/>
              </p:ext>
            </p:extLst>
          </p:nvPr>
        </p:nvGraphicFramePr>
        <p:xfrm>
          <a:off x="467544" y="332656"/>
          <a:ext cx="8352928" cy="547260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791314097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5373216"/>
            <a:ext cx="4857784" cy="56673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88640"/>
            <a:ext cx="763284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/>
            </a:pPr>
            <a:r>
              <a:rPr lang="ru-RU" alt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Рекомендации для родителей:</a:t>
            </a:r>
          </a:p>
        </p:txBody>
      </p:sp>
    </p:spTree>
    <p:extLst>
      <p:ext uri="{BB962C8B-B14F-4D97-AF65-F5344CB8AC3E}">
        <p14:creationId xmlns:p14="http://schemas.microsoft.com/office/powerpoint/2010/main" val="2126297052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/>
          <p:cNvSpPr txBox="1">
            <a:spLocks/>
          </p:cNvSpPr>
          <p:nvPr/>
        </p:nvSpPr>
        <p:spPr bwMode="auto">
          <a:xfrm>
            <a:off x="457200" y="836713"/>
            <a:ext cx="8229600" cy="374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charset="0"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График работы педагога-психолога</a:t>
            </a:r>
            <a:endParaRPr lang="ru-RU" alt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8.00 – 15.00</a:t>
            </a:r>
          </a:p>
          <a:p>
            <a:pPr marL="0" indent="0">
              <a:buFont typeface="Arial" charset="0"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   Среда – методический день с 10.00 – 17.00</a:t>
            </a:r>
          </a:p>
          <a:p>
            <a:pPr marL="0" indent="0" algn="ctr">
              <a:buFont typeface="Arial" charset="0"/>
              <a:buNone/>
            </a:pPr>
            <a:endParaRPr lang="ru-RU" altLang="ru-RU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ctr">
              <a:buFont typeface="Arial" charset="0"/>
              <a:buNone/>
            </a:pPr>
            <a:r>
              <a:rPr lang="ru-RU" alt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Время консультаций для родителей: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Ежедневно  с 9.00 – 10.00 </a:t>
            </a:r>
          </a:p>
          <a:p>
            <a:pPr marL="0" indent="0" algn="ctr">
              <a:buFont typeface="Arial" charset="0"/>
              <a:buNone/>
            </a:pPr>
            <a:r>
              <a:rPr lang="ru-RU" altLang="ru-RU" dirty="0" smtClean="0">
                <a:latin typeface="Times New Roman" pitchFamily="18" charset="0"/>
                <a:cs typeface="Times New Roman" pitchFamily="18" charset="0"/>
              </a:rPr>
              <a:t> Четверг с12.00 – 14.00</a:t>
            </a:r>
          </a:p>
        </p:txBody>
      </p:sp>
    </p:spTree>
    <p:extLst>
      <p:ext uri="{BB962C8B-B14F-4D97-AF65-F5344CB8AC3E}">
        <p14:creationId xmlns:p14="http://schemas.microsoft.com/office/powerpoint/2010/main" val="227511344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980728"/>
            <a:ext cx="4857784" cy="3456384"/>
          </a:xfrm>
        </p:spPr>
        <p:txBody>
          <a:bodyPr/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08026842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260648"/>
            <a:ext cx="8460432" cy="4752528"/>
          </a:xfrm>
        </p:spPr>
        <p:txBody>
          <a:bodyPr/>
          <a:lstStyle/>
          <a:p>
            <a:pPr algn="l"/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Психологическая готовность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 </a:t>
            </a:r>
            <a:r>
              <a:rPr lang="ru-RU" sz="4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школе </a:t>
            </a:r>
            <a:r>
              <a:rPr lang="ru-RU" sz="3200" b="1" dirty="0" smtClean="0">
                <a:solidFill>
                  <a:srgbClr val="FF0000"/>
                </a:solidFill>
              </a:rPr>
              <a:t>–</a:t>
            </a:r>
            <a:r>
              <a:rPr lang="ru-RU" sz="3200" b="1" dirty="0" smtClean="0">
                <a:solidFill>
                  <a:schemeClr val="tx2">
                    <a:satMod val="130000"/>
                  </a:schemeClr>
                </a:solidFill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это комплексная характеристика, включающая определенный уровень развития мыслительной деятельности, познавательных интересов, готовности к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произвольному поведению 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социальной позиции школьника.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883047613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1112" y="332656"/>
            <a:ext cx="7992888" cy="1656184"/>
          </a:xfrm>
        </p:spPr>
        <p:txBody>
          <a:bodyPr/>
          <a:lstStyle/>
          <a:p>
            <a:r>
              <a:rPr lang="ru-RU" sz="3600" b="1" dirty="0" smtClean="0">
                <a:ln>
                  <a:gradFill>
                    <a:gsLst>
                      <a:gs pos="0">
                        <a:schemeClr val="accent1">
                          <a:tint val="66000"/>
                          <a:satMod val="160000"/>
                        </a:schemeClr>
                      </a:gs>
                      <a:gs pos="50000">
                        <a:schemeClr val="accent1">
                          <a:tint val="44500"/>
                          <a:satMod val="160000"/>
                        </a:schemeClr>
                      </a:gs>
                      <a:gs pos="100000">
                        <a:schemeClr val="accent1">
                          <a:tint val="23500"/>
                          <a:satMod val="160000"/>
                        </a:schemeClr>
                      </a:gs>
                    </a:gsLst>
                    <a:lin ang="5400000" scaled="0"/>
                  </a:gradFill>
                </a:ln>
                <a:solidFill>
                  <a:srgbClr val="FF0000"/>
                </a:solidFill>
                <a:latin typeface="Bookman Old Style" pitchFamily="18" charset="0"/>
              </a:rPr>
              <a:t>Характеристики психологической готовности детей к школьному обучению</a:t>
            </a:r>
            <a:endParaRPr lang="ru-RU" sz="36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60848"/>
            <a:ext cx="8064896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Мотивационное развитие ребенка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поведения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интеллектуальной сферы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 развитие ребенка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8280816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323529" y="157385"/>
            <a:ext cx="74168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Мотивационное развитие ребенка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152329" y="1494947"/>
            <a:ext cx="6984776" cy="38348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принятие новой социальной позиции;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позитивное отношение к школе, учителям, учебной деятельности, самому себе;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желания ходить в школу;;</a:t>
            </a:r>
          </a:p>
          <a:p>
            <a:pPr marL="342900" lvl="0" indent="-34290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/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объективность 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самооценки.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1185118"/>
            <a:ext cx="158417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49575845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C:\Users\Арсений\Desktop\Рисунок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517497"/>
            <a:ext cx="1266825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219127" y="517496"/>
            <a:ext cx="653166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поведения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35696" y="1628800"/>
            <a:ext cx="698477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сознательно подчинять свои действия правилу;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ориентироваться на заданную систему требований;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внимательно слушать говорящего и точно выполнять задания, предлагаемые в устной форме;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Умение овладевать своими эмоциями.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186731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260648"/>
            <a:ext cx="70567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Произвольность интеллектуальной сферы </a:t>
            </a:r>
            <a:endParaRPr lang="ru-RU" sz="40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1584086"/>
            <a:ext cx="8352928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внимания, памяти и других познавательных процессов;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сформированные мыслительные  операции: анализ, синтез, обобщение;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устанавливать связи между явлениями и 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событиями</a:t>
            </a: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мение сравнивать, выделять сходное и отличное.</a:t>
            </a:r>
          </a:p>
          <a:p>
            <a:pPr marL="285750" lvl="0" indent="-285750">
              <a:buFont typeface="Arial" pitchFamily="34" charset="0"/>
              <a:buChar char="•"/>
            </a:pPr>
            <a:endParaRPr lang="ru-RU" sz="32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2777692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260648"/>
            <a:ext cx="712879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40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Коммуникативное развитие </a:t>
            </a:r>
            <a:r>
              <a:rPr lang="ru-RU" sz="40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94957" y="1584087"/>
            <a:ext cx="806489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гибкое владение способами установления взаимоотношений;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развитие потребности в общении;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подчиняться правилам и нормам;</a:t>
            </a:r>
          </a:p>
          <a:p>
            <a:pPr marL="285750" lvl="0" indent="-285750">
              <a:buFont typeface="Arial" pitchFamily="34" charset="0"/>
              <a:buChar char="•"/>
            </a:pPr>
            <a:r>
              <a:rPr lang="ru-RU" sz="32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умение действовать совместно, согласовывать свои действия;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31075"/>
            <a:ext cx="1901825" cy="189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0029652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836712"/>
            <a:ext cx="4857784" cy="566738"/>
          </a:xfrm>
        </p:spPr>
        <p:txBody>
          <a:bodyPr/>
          <a:lstStyle/>
          <a:p>
            <a:pPr lvl="0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400" dirty="0">
                <a:solidFill>
                  <a:prstClr val="black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5536" y="1268760"/>
            <a:ext cx="8496944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Свое имя, отчество и фамилию;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Свой возраст (желательно дату рождения);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Свой домашний адрес, город, страну в которой живет;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Фамилию, имя, отчество родителей, их профессию;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Различать и правильно называть плоскостные геометрические фигуры: квадрат, круг, треугольник, овал, прямоугольник;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Свободно ориентироваться в пространстве и на листе бумаги (лево-право, вверх-низ и т.д.);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Запомнить и назвать 6-9 предметов, картинок и слов;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Уметь свободно считать от 1 до 10 и обратно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Уметь внимательно, не отвлекаясь, слушать (30-35 мин).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42405"/>
            <a:ext cx="78337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 6–7-и годам ребенок должен 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знать</a:t>
            </a:r>
            <a:r>
              <a:rPr lang="ru-RU" sz="2000" dirty="0" smtClean="0"/>
              <a:t>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979160880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476672"/>
            <a:ext cx="770485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Диагностика мотивационной готовности дошкольников</a:t>
            </a:r>
            <a:endParaRPr lang="ru-RU" sz="4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3193" y="1969502"/>
            <a:ext cx="8424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Список методик: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ea typeface="Times New Roman"/>
                <a:cs typeface="Times New Roman" pitchFamily="18" charset="0"/>
              </a:rPr>
              <a:t>Графический диктант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, разработанный Д. Б. </a:t>
            </a:r>
            <a:r>
              <a:rPr lang="ru-RU" sz="2400" dirty="0" err="1" smtClean="0">
                <a:latin typeface="Times New Roman" pitchFamily="18" charset="0"/>
                <a:ea typeface="Times New Roman"/>
                <a:cs typeface="Times New Roman" pitchFamily="18" charset="0"/>
              </a:rPr>
              <a:t>Элькониным</a:t>
            </a:r>
            <a:r>
              <a:rPr lang="ru-RU" sz="2400" dirty="0">
                <a:latin typeface="Times New Roman" pitchFamily="18" charset="0"/>
                <a:ea typeface="Times New Roman"/>
                <a:cs typeface="Times New Roman" pitchFamily="18" charset="0"/>
              </a:rPr>
              <a:t>;</a:t>
            </a:r>
            <a:endParaRPr lang="ru-RU" sz="24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Определение мотивов учения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 методике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М.Р.Гинзбург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Методика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исследования самооценки «Лесенка».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Степень психосоциальной зрелости (кругозор) 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- тестовая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беседа, предложенная С. А. Банковым.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Арсений\Desktop\картинки для слайда\Рисунок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293097"/>
            <a:ext cx="2724323" cy="2259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991064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102854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5_102854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3.xml><?xml version="1.0" encoding="utf-8"?>
<a:theme xmlns:a="http://schemas.openxmlformats.org/drawingml/2006/main" name="7_10285409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lIns="91440" tIns="45720" rIns="91440" bIns="45720" rtlCol="0" anchor="b">
        <a:normAutofit/>
      </a:bodyPr>
      <a:lstStyle>
        <a:defPPr marL="0" marR="0" indent="0" algn="ctr" defTabSz="914400" rtl="0" eaLnBrk="1" fontAlgn="auto" latinLnBrk="0" hangingPunct="1">
          <a:lnSpc>
            <a:spcPct val="100000"/>
          </a:lnSpc>
          <a:spcBef>
            <a:spcPct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kern="1200" cap="none" spc="0" normalizeH="0" baseline="0" noProof="0" dirty="0" smtClean="0">
            <a:ln>
              <a:noFill/>
            </a:ln>
            <a:solidFill>
              <a:schemeClr val="tx1"/>
            </a:solidFill>
            <a:effectLst/>
            <a:uLnTx/>
            <a:uFillTx/>
            <a:latin typeface="Segoe Script" pitchFamily="34" charset="0"/>
            <a:ea typeface="+mj-ea"/>
            <a:cs typeface="+mj-cs"/>
          </a:defRPr>
        </a:defPPr>
      </a:lstStyle>
    </a:txDef>
  </a:objectDefaults>
  <a:extraClrSchemeLst/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1467</TotalTime>
  <Words>378</Words>
  <Application>Microsoft Office PowerPoint</Application>
  <PresentationFormat>Экран (4:3)</PresentationFormat>
  <Paragraphs>70</Paragraphs>
  <Slides>17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10285409</vt:lpstr>
      <vt:lpstr>5_10285409</vt:lpstr>
      <vt:lpstr>7_10285409</vt:lpstr>
      <vt:lpstr>Психологическая готовность детей  к школе</vt:lpstr>
      <vt:lpstr>Психологическая готовность  к школе – это комплексная характеристика, включающая определенный уровень развития мыслительной деятельности, познавательных интересов, готовности к произвольному поведению и социальной позиции школьника.</vt:lpstr>
      <vt:lpstr>Характеристики психологической готовности детей к школьному обучению</vt:lpstr>
      <vt:lpstr>Презентация PowerPoint</vt:lpstr>
      <vt:lpstr>Презентация PowerPoint</vt:lpstr>
      <vt:lpstr>Презентация PowerPoint</vt:lpstr>
      <vt:lpstr>Презентация PowerPoint</vt:lpstr>
      <vt:lpstr>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Black&amp;White</cp:lastModifiedBy>
  <cp:revision>61</cp:revision>
  <dcterms:created xsi:type="dcterms:W3CDTF">2012-12-12T04:54:14Z</dcterms:created>
  <dcterms:modified xsi:type="dcterms:W3CDTF">2014-11-27T15:19:29Z</dcterms:modified>
</cp:coreProperties>
</file>