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46.emf" ContentType="image/x-emf"/>
  <Override PartName="/ppt/media/image35.jpeg" ContentType="image/jpeg"/>
  <Override PartName="/ppt/media/image10.png" ContentType="image/png"/>
  <Override PartName="/ppt/media/image20.jpeg" ContentType="image/jpeg"/>
  <Override PartName="/ppt/media/image9.jpeg" ContentType="image/jpeg"/>
  <Override PartName="/ppt/media/image11.jpeg" ContentType="image/jpeg"/>
  <Override PartName="/ppt/media/image22.jpeg" ContentType="image/jpeg"/>
  <Override PartName="/ppt/media/image24.jpeg" ContentType="image/jpeg"/>
  <Override PartName="/ppt/media/image13.jpeg" ContentType="image/jpeg"/>
  <Override PartName="/ppt/media/image41.jpeg" ContentType="image/jpeg"/>
  <Override PartName="/ppt/media/image30.jpeg" ContentType="image/jpeg"/>
  <Override PartName="/ppt/media/image26.jpeg" ContentType="image/jpeg"/>
  <Override PartName="/ppt/media/image15.jpeg" ContentType="image/jpeg"/>
  <Override PartName="/ppt/media/image47.png" ContentType="image/png"/>
  <Override PartName="/ppt/media/image43.jpeg" ContentType="image/jpeg"/>
  <Override PartName="/ppt/media/image32.jpeg" ContentType="image/jpeg"/>
  <Override PartName="/ppt/media/image39.jpeg" ContentType="image/jpeg"/>
  <Override PartName="/ppt/media/image17.jpeg" ContentType="image/jpeg"/>
  <Override PartName="/ppt/media/image28.jpeg" ContentType="image/jpeg"/>
  <Override PartName="/ppt/media/image45.jpeg" ContentType="image/jpeg"/>
  <Override PartName="/ppt/media/image34.jpeg" ContentType="image/jpeg"/>
  <Override PartName="/ppt/media/image7.png" ContentType="image/png"/>
  <Override PartName="/ppt/media/image19.jpeg" ContentType="image/jpeg"/>
  <Override PartName="/ppt/media/image8.jpeg" ContentType="image/jpeg"/>
  <Override PartName="/ppt/media/image36.jpeg" ContentType="image/jpeg"/>
  <Override PartName="/ppt/media/image21.jpeg" ContentType="image/jpeg"/>
  <Override PartName="/ppt/media/image12.jpeg" ContentType="image/jpeg"/>
  <Override PartName="/ppt/media/image23.jpeg" ContentType="image/jpeg"/>
  <Override PartName="/ppt/media/image40.jpeg" ContentType="image/jpeg"/>
  <Override PartName="/ppt/media/image25.jpeg" ContentType="image/jpeg"/>
  <Override PartName="/ppt/media/image14.jpeg" ContentType="image/jpeg"/>
  <Override PartName="/ppt/media/image42.jpeg" ContentType="image/jpeg"/>
  <Override PartName="/ppt/media/image37.png" ContentType="image/png"/>
  <Override PartName="/ppt/media/image31.jpeg" ContentType="image/jpeg"/>
  <Override PartName="/ppt/media/image38.jpeg" ContentType="image/jpeg"/>
  <Override PartName="/ppt/media/image16.jpeg" ContentType="image/jpeg"/>
  <Override PartName="/ppt/media/image27.jpeg" ContentType="image/jpeg"/>
  <Override PartName="/ppt/media/image44.jpeg" ContentType="image/jpeg"/>
  <Override PartName="/ppt/media/image33.jpeg" ContentType="image/jpeg"/>
  <Override PartName="/ppt/media/image29.jpeg" ContentType="image/jpeg"/>
  <Override PartName="/ppt/media/image18.jpeg" ContentType="image/jpeg"/>
  <Override PartName="/ppt/media/image6.png" ContentType="image/png"/>
  <Override PartName="/ppt/slideLayouts/slideLayout6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_rels/slideLayout36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52.xml.rels" ContentType="application/vnd.openxmlformats-package.relationships+xml"/>
  <Override PartName="/ppt/slideLayouts/slideLayout1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9.xml" ContentType="application/vnd.openxmlformats-officedocument.presentationml.slideLayout+xml"/>
  <Override PartName="/ppt/presentation.xml" ContentType="application/vnd.openxmlformats-officedocument.presentationml.presentation.main+xml"/>
  <Override PartName="/ppt/slides/_rels/slide28.xml.rels" ContentType="application/vnd.openxmlformats-package.relationships+xml"/>
  <Override PartName="/ppt/slides/_rels/slide37.xml.rels" ContentType="application/vnd.openxmlformats-package.relationships+xml"/>
  <Override PartName="/ppt/slides/_rels/slide12.xml.rels" ContentType="application/vnd.openxmlformats-package.relationships+xml"/>
  <Override PartName="/ppt/slides/_rels/slide35.xml.rels" ContentType="application/vnd.openxmlformats-package.relationships+xml"/>
  <Override PartName="/ppt/slides/_rels/slide10.xml.rels" ContentType="application/vnd.openxmlformats-package.relationships+xml"/>
  <Override PartName="/ppt/slides/_rels/slide33.xml.rels" ContentType="application/vnd.openxmlformats-package.relationships+xml"/>
  <Override PartName="/ppt/slides/_rels/slide31.xml.rels" ContentType="application/vnd.openxmlformats-package.relationships+xml"/>
  <Override PartName="/ppt/slides/_rels/slide2.xml.rels" ContentType="application/vnd.openxmlformats-package.relationships+xml"/>
  <Override PartName="/ppt/slides/_rels/slide18.xml.rels" ContentType="application/vnd.openxmlformats-package.relationships+xml"/>
  <Override PartName="/ppt/slides/_rels/slide16.xml.rels" ContentType="application/vnd.openxmlformats-package.relationships+xml"/>
  <Override PartName="/ppt/slides/_rels/slide14.xml.rels" ContentType="application/vnd.openxmlformats-package.relationships+xml"/>
  <Override PartName="/ppt/slides/_rels/slide8.xml.rels" ContentType="application/vnd.openxmlformats-package.relationships+xml"/>
  <Override PartName="/ppt/slides/_rels/slide25.xml.rels" ContentType="application/vnd.openxmlformats-package.relationships+xml"/>
  <Override PartName="/ppt/slides/_rels/slide6.xml.rels" ContentType="application/vnd.openxmlformats-package.relationships+xml"/>
  <Override PartName="/ppt/slides/_rels/slide23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29.xml.rels" ContentType="application/vnd.openxmlformats-package.relationships+xml"/>
  <Override PartName="/ppt/slides/_rels/slide27.xml.rels" ContentType="application/vnd.openxmlformats-package.relationships+xml"/>
  <Override PartName="/ppt/slides/_rels/slide38.xml.rels" ContentType="application/vnd.openxmlformats-package.relationships+xml"/>
  <Override PartName="/ppt/slides/_rels/slide13.xml.rels" ContentType="application/vnd.openxmlformats-package.relationships+xml"/>
  <Override PartName="/ppt/slides/_rels/slide36.xml.rels" ContentType="application/vnd.openxmlformats-package.relationships+xml"/>
  <Override PartName="/ppt/slides/_rels/slide11.xml.rels" ContentType="application/vnd.openxmlformats-package.relationships+xml"/>
  <Override PartName="/ppt/slides/_rels/slide34.xml.rels" ContentType="application/vnd.openxmlformats-package.relationships+xml"/>
  <Override PartName="/ppt/slides/_rels/slide32.xml.rels" ContentType="application/vnd.openxmlformats-package.relationships+xml"/>
  <Override PartName="/ppt/slides/_rels/slide30.xml.rels" ContentType="application/vnd.openxmlformats-package.relationships+xml"/>
  <Override PartName="/ppt/slides/_rels/slide3.xml.rels" ContentType="application/vnd.openxmlformats-package.relationships+xml"/>
  <Override PartName="/ppt/slides/_rels/slide1.xml.rels" ContentType="application/vnd.openxmlformats-package.relationships+xml"/>
  <Override PartName="/ppt/slides/_rels/slide19.xml.rels" ContentType="application/vnd.openxmlformats-package.relationships+xml"/>
  <Override PartName="/ppt/slides/_rels/slide17.xml.rels" ContentType="application/vnd.openxmlformats-package.relationships+xml"/>
  <Override PartName="/ppt/slides/_rels/slide15.xml.rels" ContentType="application/vnd.openxmlformats-package.relationships+xml"/>
  <Override PartName="/ppt/slides/_rels/slide9.xml.rels" ContentType="application/vnd.openxmlformats-package.relationships+xml"/>
  <Override PartName="/ppt/slides/_rels/slide26.xml.rels" ContentType="application/vnd.openxmlformats-package.relationships+xml"/>
  <Override PartName="/ppt/slides/_rels/slide7.xml.rels" ContentType="application/vnd.openxmlformats-package.relationships+xml"/>
  <Override PartName="/ppt/slides/_rels/slide24.xml.rels" ContentType="application/vnd.openxmlformats-package.relationships+xml"/>
  <Override PartName="/ppt/slides/_rels/slide22.xml.rels" ContentType="application/vnd.openxmlformats-package.relationships+xml"/>
  <Override PartName="/ppt/slides/_rels/slide5.xml.rels" ContentType="application/vnd.openxmlformats-package.relationships+xml"/>
  <Override PartName="/ppt/slides/_rels/slide20.xml.rels" ContentType="application/vnd.openxmlformats-package.relationships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5.xml" ContentType="application/vnd.openxmlformats-officedocument.presentationml.slide+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13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26.xml" ContentType="application/vnd.openxmlformats-officedocument.presentationml.slide+xml"/>
  <Override PartName="/ppt/slides/slide3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7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_rels/slideMaster5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theme/theme4.xml" ContentType="application/vnd.openxmlformats-officedocument.theme+xml"/>
  <Override PartName="/ppt/theme/theme1.xml" ContentType="application/vnd.openxmlformats-officedocument.theme+xml"/>
  <Override PartName="/ppt/theme/theme5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  <p:sldMasterId id="2147483687" r:id="rId5"/>
    <p:sldMasterId id="2147483700" r:id="rId6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8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4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2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3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7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1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9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7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0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1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4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5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8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2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3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6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4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4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5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50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51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55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58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59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2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5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6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7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0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4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5"/><Relationship Id="rId3" Type="http://schemas.openxmlformats.org/officeDocument/2006/relationships/slideLayout" Target="../slideLayouts/slideLayout49.xml"/><Relationship Id="rId4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0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80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80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5800" cy="397692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5800" cy="397692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80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37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30.jpeg"/><Relationship Id="rId2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33.jpeg"/><Relationship Id="rId2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34.jpeg"/><Relationship Id="rId2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35.jpeg"/><Relationship Id="rId2" Type="http://schemas.openxmlformats.org/officeDocument/2006/relationships/image" Target="../media/image36.jpeg"/><Relationship Id="rId3" Type="http://schemas.openxmlformats.org/officeDocument/2006/relationships/image" Target="../media/image37.png"/><Relationship Id="rId4" Type="http://schemas.openxmlformats.org/officeDocument/2006/relationships/slideLayout" Target="../slideLayouts/slideLayout5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38.jpeg"/><Relationship Id="rId2" Type="http://schemas.openxmlformats.org/officeDocument/2006/relationships/slideLayout" Target="../slideLayouts/slideLayout1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39.jpeg"/><Relationship Id="rId2" Type="http://schemas.openxmlformats.org/officeDocument/2006/relationships/slideLayout" Target="../slideLayouts/slideLayout1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40.jpeg"/><Relationship Id="rId2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41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image" Target="../media/image10.png"/><Relationship Id="rId3" Type="http://schemas.openxmlformats.org/officeDocument/2006/relationships/slideLayout" Target="../slideLayouts/slideLayout1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42.jpeg"/><Relationship Id="rId2" Type="http://schemas.openxmlformats.org/officeDocument/2006/relationships/slideLayout" Target="../slideLayouts/slideLayout1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43.jpeg"/><Relationship Id="rId2" Type="http://schemas.openxmlformats.org/officeDocument/2006/relationships/slideLayout" Target="../slideLayouts/slideLayout13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44.jpeg"/><Relationship Id="rId2" Type="http://schemas.openxmlformats.org/officeDocument/2006/relationships/slideLayout" Target="../slideLayouts/slideLayout1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45.jpeg"/><Relationship Id="rId2" Type="http://schemas.openxmlformats.org/officeDocument/2006/relationships/slideLayout" Target="../slideLayouts/slideLayout37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46.emf"/><Relationship Id="rId2" Type="http://schemas.openxmlformats.org/officeDocument/2006/relationships/slideLayout" Target="../slideLayouts/slideLayout13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47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image" Target="../media/image12.jpeg"/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5" Type="http://schemas.openxmlformats.org/officeDocument/2006/relationships/image" Target="../media/image15.jpeg"/><Relationship Id="rId6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28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37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CustomShape 1"/>
          <p:cNvSpPr/>
          <p:nvPr/>
        </p:nvSpPr>
        <p:spPr>
          <a:xfrm>
            <a:off x="395640" y="1485000"/>
            <a:ext cx="8071920" cy="301608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ru-RU" sz="9600">
                <a:solidFill>
                  <a:srgbClr val="c00000"/>
                </a:solidFill>
                <a:latin typeface="Monotype Corsiva"/>
              </a:rPr>
              <a:t>Презентация опыта работы</a:t>
            </a:r>
            <a:endParaRPr/>
          </a:p>
        </p:txBody>
      </p:sp>
      <p:sp>
        <p:nvSpPr>
          <p:cNvPr id="172" name="CustomShape 2"/>
          <p:cNvSpPr/>
          <p:nvPr/>
        </p:nvSpPr>
        <p:spPr>
          <a:xfrm>
            <a:off x="1259640" y="3285000"/>
            <a:ext cx="5727600" cy="645480"/>
          </a:xfrm>
          <a:prstGeom prst="rect">
            <a:avLst/>
          </a:prstGeom>
        </p:spPr>
      </p:sp>
      <p:pic>
        <p:nvPicPr>
          <p:cNvPr descr="" id="173" name="Моцарт весы.mp3"/>
          <p:cNvPicPr/>
          <p:nvPr/>
        </p:nvPicPr>
        <p:blipFill>
          <a:blip r:embed="rId1"/>
          <a:stretch>
            <a:fillRect/>
          </a:stretch>
        </p:blipFill>
        <p:spPr>
          <a:xfrm>
            <a:off x="7236360" y="620640"/>
            <a:ext cx="608760" cy="608760"/>
          </a:xfrm>
          <a:prstGeom prst="rect">
            <a:avLst/>
          </a:prstGeom>
        </p:spPr>
      </p:pic>
      <p:pic>
        <p:nvPicPr>
          <p:cNvPr descr="" id="174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5868000" y="4149000"/>
            <a:ext cx="3071160" cy="2494800"/>
          </a:xfrm>
          <a:prstGeom prst="rect">
            <a:avLst/>
          </a:prstGeom>
        </p:spPr>
      </p:pic>
    </p:spTree>
  </p:cSld>
  <p:transition spd="slow">
    <p:fade/>
  </p:transition>
  <p:timing>
    <p:tnLst>
      <p:par>
        <p:cTn dur="indefinite" id="1" nodeType="tmRoot" restart="never">
          <p:childTnLst>
            <p:seq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mediacall">
                                  <p:stCondLst>
                                    <p:cond delay="0"/>
                                  </p:stCondLst>
                                  <p:childTnLst/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CustomShape 1"/>
          <p:cNvSpPr/>
          <p:nvPr/>
        </p:nvSpPr>
        <p:spPr>
          <a:xfrm>
            <a:off x="251640" y="188640"/>
            <a:ext cx="8280360" cy="26503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i="1" lang="ru-RU" sz="2400">
                <a:solidFill>
                  <a:srgbClr val="ff0000"/>
                </a:solidFill>
                <a:latin typeface="Calibri"/>
              </a:rPr>
              <a:t>Развивающие:</a:t>
            </a:r>
            <a:endParaRPr/>
          </a:p>
          <a:p>
            <a:pPr>
              <a:lnSpc>
                <a:spcPct val="100000"/>
              </a:lnSpc>
            </a:pPr>
            <a:r>
              <a:rPr b="1" i="1" lang="ru-RU" sz="2400">
                <a:solidFill>
                  <a:srgbClr val="336600"/>
                </a:solidFill>
                <a:latin typeface="Calibri"/>
              </a:rPr>
              <a:t>- Развивать у детей интонационную выразительность.</a:t>
            </a:r>
            <a:endParaRPr/>
          </a:p>
          <a:p>
            <a:pPr>
              <a:lnSpc>
                <a:spcPct val="100000"/>
              </a:lnSpc>
            </a:pPr>
            <a:r>
              <a:rPr b="1" i="1" lang="ru-RU" sz="2400">
                <a:solidFill>
                  <a:srgbClr val="336600"/>
                </a:solidFill>
                <a:latin typeface="Calibri"/>
              </a:rPr>
              <a:t>- Развивать  воображение, внимание, скорость реакции, навык слаженной работы, обогащать впечатлениями;</a:t>
            </a:r>
            <a:endParaRPr/>
          </a:p>
          <a:p>
            <a:pPr>
              <a:lnSpc>
                <a:spcPct val="100000"/>
              </a:lnSpc>
            </a:pPr>
            <a:r>
              <a:rPr b="1" i="1" lang="ru-RU" sz="2400">
                <a:solidFill>
                  <a:srgbClr val="336600"/>
                </a:solidFill>
                <a:latin typeface="Calibri"/>
              </a:rPr>
              <a:t>- Развивать фантазию, чувство пространства, времени. Декламационные способности, инициативу, эстетический вкус.</a:t>
            </a:r>
            <a:endParaRPr/>
          </a:p>
        </p:txBody>
      </p:sp>
      <p:pic>
        <p:nvPicPr>
          <p:cNvPr descr="" id="198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2123640" y="2781000"/>
            <a:ext cx="5485680" cy="3826080"/>
          </a:xfrm>
          <a:prstGeom prst="rect">
            <a:avLst/>
          </a:prstGeom>
        </p:spPr>
      </p:pic>
    </p:spTree>
  </p:cSld>
  <p:transition spd="slow">
    <p:fade/>
  </p:transition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99" name="Рисунок 1"/>
          <p:cNvPicPr/>
          <p:nvPr/>
        </p:nvPicPr>
        <p:blipFill>
          <a:blip r:embed="rId1"/>
          <a:stretch>
            <a:fillRect/>
          </a:stretch>
        </p:blipFill>
        <p:spPr>
          <a:xfrm>
            <a:off x="179640" y="1810440"/>
            <a:ext cx="6552000" cy="4914000"/>
          </a:xfrm>
          <a:prstGeom prst="rect">
            <a:avLst/>
          </a:prstGeom>
        </p:spPr>
      </p:pic>
      <p:sp>
        <p:nvSpPr>
          <p:cNvPr id="200" name="CustomShape 1"/>
          <p:cNvSpPr/>
          <p:nvPr/>
        </p:nvSpPr>
        <p:spPr>
          <a:xfrm>
            <a:off x="179640" y="260640"/>
            <a:ext cx="8640360" cy="15840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i="1" lang="ru-RU">
                <a:solidFill>
                  <a:srgbClr val="ff0000"/>
                </a:solidFill>
                <a:latin typeface="Calibri"/>
              </a:rPr>
              <a:t>Воспитывающие:</a:t>
            </a:r>
            <a:endParaRPr/>
          </a:p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alibri"/>
              </a:rPr>
              <a:t> </a:t>
            </a:r>
            <a:r>
              <a:rPr b="1" i="1" lang="ru-RU" sz="2000">
                <a:solidFill>
                  <a:srgbClr val="336600"/>
                </a:solidFill>
                <a:latin typeface="Calibri"/>
              </a:rPr>
              <a:t>Воспитывать любовь к прекрасному, способствовать формированию нравственных представлений, чувств коллективизма,  доброжелательность, умение сопереживать успехам и неудачам сверстников, справедливо оценивать поступки</a:t>
            </a:r>
            <a:r>
              <a:rPr b="1" i="1" lang="ru-RU" sz="2000">
                <a:solidFill>
                  <a:srgbClr val="ff0066"/>
                </a:solidFill>
                <a:latin typeface="Calibri"/>
              </a:rPr>
              <a:t>.</a:t>
            </a:r>
            <a:endParaRPr/>
          </a:p>
        </p:txBody>
      </p:sp>
    </p:spTree>
  </p:cSld>
  <p:transition spd="slow">
    <p:fade/>
  </p:transition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01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251640" y="260640"/>
            <a:ext cx="7200000" cy="5400000"/>
          </a:xfrm>
          <a:prstGeom prst="rect">
            <a:avLst/>
          </a:prstGeom>
        </p:spPr>
      </p:pic>
    </p:spTree>
  </p:cSld>
  <p:transition spd="slow">
    <p:fade/>
  </p:transition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CustomShape 1"/>
          <p:cNvSpPr/>
          <p:nvPr/>
        </p:nvSpPr>
        <p:spPr>
          <a:xfrm>
            <a:off x="467640" y="548640"/>
            <a:ext cx="8228880" cy="1142280"/>
          </a:xfrm>
          <a:prstGeom prst="rect">
            <a:avLst/>
          </a:prstGeom>
        </p:spPr>
        <p:txBody>
          <a:bodyPr anchor="ctr" bIns="45000" lIns="90000" rIns="90000" tIns="45000"/>
          <a:p>
            <a:r>
              <a:rPr b="1" i="1" lang="ru-RU" sz="2000">
                <a:solidFill>
                  <a:srgbClr val="c00000"/>
                </a:solidFill>
                <a:latin typeface="Calibri"/>
              </a:rPr>
              <a:t>Для успешной реализации программы необходимы такие условия:</a:t>
            </a:r>
            <a:endParaRPr/>
          </a:p>
          <a:p>
            <a:r>
              <a:rPr b="1" i="1" lang="ru-RU" sz="2000">
                <a:solidFill>
                  <a:srgbClr val="009900"/>
                </a:solidFill>
                <a:latin typeface="Calibri"/>
              </a:rPr>
              <a:t>1.Создание предметно – пространственной среды, которая обеспечивает право и свободу  выбора каждого ребенка на любимое занятие или на театрализацию любимого произведения.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pic>
        <p:nvPicPr>
          <p:cNvPr descr="" id="203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755640" y="1628640"/>
            <a:ext cx="6840000" cy="4752000"/>
          </a:xfrm>
          <a:prstGeom prst="rect">
            <a:avLst/>
          </a:prstGeom>
        </p:spPr>
      </p:pic>
    </p:spTree>
  </p:cSld>
  <p:transition spd="slow">
    <p:fade/>
  </p:transition>
  <p:timing>
    <p:tnLst>
      <p:par>
        <p:cTn dur="indefinite" id="12" nodeType="tmRoot" restart="never">
          <p:childTnLst>
            <p:seq>
              <p:cTn id="13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04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323640" y="404640"/>
            <a:ext cx="7296120" cy="5472000"/>
          </a:xfrm>
          <a:prstGeom prst="rect">
            <a:avLst/>
          </a:prstGeom>
        </p:spPr>
      </p:pic>
    </p:spTree>
  </p:cSld>
  <p:transition spd="slow">
    <p:fade/>
  </p:transition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05" name="Picture 5"/>
          <p:cNvPicPr/>
          <p:nvPr/>
        </p:nvPicPr>
        <p:blipFill>
          <a:blip r:embed="rId1"/>
          <a:stretch>
            <a:fillRect/>
          </a:stretch>
        </p:blipFill>
        <p:spPr>
          <a:xfrm>
            <a:off x="827640" y="908640"/>
            <a:ext cx="6624000" cy="4968000"/>
          </a:xfrm>
          <a:prstGeom prst="rect">
            <a:avLst/>
          </a:prstGeom>
        </p:spPr>
      </p:pic>
    </p:spTree>
  </p:cSld>
  <p:transition spd="slow">
    <p:fade/>
  </p:transition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06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632880" y="548640"/>
            <a:ext cx="6955920" cy="5216760"/>
          </a:xfrm>
          <a:prstGeom prst="rect">
            <a:avLst/>
          </a:prstGeom>
        </p:spPr>
      </p:pic>
    </p:spTree>
  </p:cSld>
  <p:transition spd="slow">
    <p:fade/>
  </p:transition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07" name="Picture 3"/>
          <p:cNvPicPr/>
          <p:nvPr/>
        </p:nvPicPr>
        <p:blipFill>
          <a:blip r:embed="rId1"/>
          <a:stretch>
            <a:fillRect/>
          </a:stretch>
        </p:blipFill>
        <p:spPr>
          <a:xfrm>
            <a:off x="467640" y="836640"/>
            <a:ext cx="6955920" cy="5216760"/>
          </a:xfrm>
          <a:prstGeom prst="rect">
            <a:avLst/>
          </a:prstGeom>
        </p:spPr>
      </p:pic>
    </p:spTree>
  </p:cSld>
  <p:transition spd="slow">
    <p:fade/>
  </p:transition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08" name="Picture 4"/>
          <p:cNvPicPr/>
          <p:nvPr/>
        </p:nvPicPr>
        <p:blipFill>
          <a:blip r:embed="rId1"/>
          <a:stretch>
            <a:fillRect/>
          </a:stretch>
        </p:blipFill>
        <p:spPr>
          <a:xfrm>
            <a:off x="683640" y="548640"/>
            <a:ext cx="6955920" cy="5216760"/>
          </a:xfrm>
          <a:prstGeom prst="rect">
            <a:avLst/>
          </a:prstGeom>
        </p:spPr>
      </p:pic>
    </p:spTree>
  </p:cSld>
  <p:transition spd="slow">
    <p:fade/>
  </p:transition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09" name="Picture 5"/>
          <p:cNvPicPr/>
          <p:nvPr/>
        </p:nvPicPr>
        <p:blipFill>
          <a:blip r:embed="rId1"/>
          <a:stretch>
            <a:fillRect/>
          </a:stretch>
        </p:blipFill>
        <p:spPr>
          <a:xfrm>
            <a:off x="440640" y="764640"/>
            <a:ext cx="7147800" cy="5360760"/>
          </a:xfrm>
          <a:prstGeom prst="rect">
            <a:avLst/>
          </a:prstGeom>
        </p:spPr>
      </p:pic>
    </p:spTree>
  </p:cSld>
  <p:transition spd="slow">
    <p:fade/>
  </p:transition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75" name="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79640" y="6638400"/>
            <a:ext cx="5158800" cy="3959640"/>
          </a:xfrm>
          <a:prstGeom prst="rect">
            <a:avLst/>
          </a:prstGeom>
        </p:spPr>
      </p:pic>
      <p:sp>
        <p:nvSpPr>
          <p:cNvPr id="176" name="CustomShape 1"/>
          <p:cNvSpPr/>
          <p:nvPr/>
        </p:nvSpPr>
        <p:spPr>
          <a:xfrm>
            <a:off x="369000" y="412920"/>
            <a:ext cx="8344800" cy="821160"/>
          </a:xfrm>
          <a:prstGeom prst="rect">
            <a:avLst/>
          </a:prstGeom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 sz="4800">
                <a:solidFill>
                  <a:srgbClr val="000000"/>
                </a:solidFill>
                <a:latin typeface="Calibri"/>
              </a:rPr>
              <a:t>Ушакова Светлана Николаевна</a:t>
            </a:r>
            <a:endParaRPr/>
          </a:p>
        </p:txBody>
      </p:sp>
      <p:sp>
        <p:nvSpPr>
          <p:cNvPr id="177" name="CustomShape 2"/>
          <p:cNvSpPr/>
          <p:nvPr/>
        </p:nvSpPr>
        <p:spPr>
          <a:xfrm>
            <a:off x="4140000" y="1243800"/>
            <a:ext cx="4247640" cy="447696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i="1" lang="ru-RU" sz="3200">
                <a:solidFill>
                  <a:srgbClr val="008000"/>
                </a:solidFill>
                <a:latin typeface="Calibri"/>
              </a:rPr>
              <a:t>воспитатель муниципального казенного дошкольного образовательного учреждения детского сада №31 «Алёнушка»               с. Марьины Колодцы </a:t>
            </a:r>
            <a:endParaRPr/>
          </a:p>
        </p:txBody>
      </p:sp>
    </p:spTree>
  </p:cSld>
  <p:transition spd="slow">
    <p:fade/>
  </p:transition>
  <p:timing>
    <p:tnLst>
      <p:par>
        <p:cTn dur="indefinite" id="6" nodeType="tmRoot" restart="never">
          <p:childTnLst>
            <p:seq>
              <p:cTn id="7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10" name="Picture 6"/>
          <p:cNvPicPr/>
          <p:nvPr/>
        </p:nvPicPr>
        <p:blipFill>
          <a:blip r:embed="rId1"/>
          <a:stretch>
            <a:fillRect/>
          </a:stretch>
        </p:blipFill>
        <p:spPr>
          <a:xfrm>
            <a:off x="899640" y="777600"/>
            <a:ext cx="6624000" cy="4966200"/>
          </a:xfrm>
          <a:prstGeom prst="rect">
            <a:avLst/>
          </a:prstGeom>
        </p:spPr>
      </p:pic>
    </p:spTree>
  </p:cSld>
  <p:transition spd="slow">
    <p:fade/>
  </p:transition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51640" y="260640"/>
            <a:ext cx="7776000" cy="1796400"/>
          </a:xfrm>
          <a:prstGeom prst="rect">
            <a:avLst/>
          </a:prstGeom>
        </p:spPr>
        <p:txBody>
          <a:bodyPr bIns="45000" lIns="90000" rIns="90000" tIns="45000"/>
          <a:p>
            <a:r>
              <a:rPr i="1" lang="ru-RU" sz="2800">
                <a:solidFill>
                  <a:srgbClr val="009900"/>
                </a:solidFill>
                <a:latin typeface="Calibri"/>
              </a:rPr>
              <a:t>2.Различнае виды тетра – настольный, перчаточный, пальчиковый, театр ложек, театр на фланелеграфе, би-ба-бо.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descr="" id="212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251640" y="1687320"/>
            <a:ext cx="6552000" cy="4914000"/>
          </a:xfrm>
          <a:prstGeom prst="rect">
            <a:avLst/>
          </a:prstGeom>
        </p:spPr>
      </p:pic>
    </p:spTree>
  </p:cSld>
  <p:transition spd="slow">
    <p:fade/>
  </p:transition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13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395640" y="419760"/>
            <a:ext cx="7200000" cy="5400000"/>
          </a:xfrm>
          <a:prstGeom prst="rect">
            <a:avLst/>
          </a:prstGeom>
        </p:spPr>
      </p:pic>
    </p:spTree>
  </p:cSld>
  <p:transition spd="slow">
    <p:fade/>
  </p:transition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14" name="Picture 3"/>
          <p:cNvPicPr/>
          <p:nvPr/>
        </p:nvPicPr>
        <p:blipFill>
          <a:blip r:embed="rId1"/>
          <a:stretch>
            <a:fillRect/>
          </a:stretch>
        </p:blipFill>
        <p:spPr>
          <a:xfrm>
            <a:off x="234000" y="336960"/>
            <a:ext cx="7506720" cy="5251680"/>
          </a:xfrm>
          <a:prstGeom prst="rect">
            <a:avLst/>
          </a:prstGeom>
        </p:spPr>
      </p:pic>
      <p:sp>
        <p:nvSpPr>
          <p:cNvPr id="215" name="CustomShape 1"/>
          <p:cNvSpPr/>
          <p:nvPr/>
        </p:nvSpPr>
        <p:spPr>
          <a:xfrm>
            <a:off x="234000" y="5949360"/>
            <a:ext cx="7217640" cy="45576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 sz="2400">
                <a:solidFill>
                  <a:srgbClr val="c00000"/>
                </a:solidFill>
                <a:latin typeface="Calibri"/>
              </a:rPr>
              <a:t>Вот такой театр на ладошке я шила для малышей!</a:t>
            </a:r>
            <a:endParaRPr/>
          </a:p>
        </p:txBody>
      </p:sp>
    </p:spTree>
  </p:cSld>
  <p:transition spd="slow">
    <p:fade/>
  </p:transition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16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251640" y="260640"/>
            <a:ext cx="7392240" cy="5544000"/>
          </a:xfrm>
          <a:prstGeom prst="rect">
            <a:avLst/>
          </a:prstGeom>
        </p:spPr>
      </p:pic>
    </p:spTree>
  </p:cSld>
  <p:transition spd="slow">
    <p:fade/>
  </p:transition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</p:spPr>
        <p:txBody>
          <a:bodyPr anchor="ctr" bIns="45000" lIns="90000" rIns="90000" tIns="45000"/>
          <a:p>
            <a:r>
              <a:rPr b="1" i="1" lang="ru-RU" sz="3600">
                <a:solidFill>
                  <a:srgbClr val="009900"/>
                </a:solidFill>
                <a:latin typeface="Calibri"/>
              </a:rPr>
              <a:t>3.Костюмы, шапочки для ряженья.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pic>
        <p:nvPicPr>
          <p:cNvPr descr="" id="218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4716000" y="860760"/>
            <a:ext cx="3492000" cy="2303640"/>
          </a:xfrm>
          <a:prstGeom prst="rect">
            <a:avLst/>
          </a:prstGeom>
        </p:spPr>
      </p:pic>
      <p:pic>
        <p:nvPicPr>
          <p:cNvPr descr="" id="219" name="Объект 6"/>
          <p:cNvPicPr/>
          <p:nvPr/>
        </p:nvPicPr>
        <p:blipFill>
          <a:blip r:embed="rId2"/>
          <a:stretch>
            <a:fillRect/>
          </a:stretch>
        </p:blipFill>
        <p:spPr>
          <a:xfrm>
            <a:off x="251640" y="3141000"/>
            <a:ext cx="4806000" cy="3603960"/>
          </a:xfrm>
          <a:prstGeom prst="rect">
            <a:avLst/>
          </a:prstGeom>
        </p:spPr>
      </p:pic>
      <p:pic>
        <p:nvPicPr>
          <p:cNvPr descr="" id="220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815040" y="1204560"/>
            <a:ext cx="3180240" cy="1695960"/>
          </a:xfrm>
          <a:prstGeom prst="rect">
            <a:avLst/>
          </a:prstGeom>
        </p:spPr>
      </p:pic>
    </p:spTree>
  </p:cSld>
  <p:transition spd="slow">
    <p:fade/>
  </p:transition>
  <p:timing>
    <p:tnLst>
      <p:par>
        <p:cTn dur="indefinite" id="14" nodeType="tmRoot" restart="never">
          <p:childTnLst>
            <p:seq>
              <p:cTn id="15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CustomShape 1"/>
          <p:cNvSpPr/>
          <p:nvPr/>
        </p:nvSpPr>
        <p:spPr>
          <a:xfrm>
            <a:off x="251640" y="260640"/>
            <a:ext cx="7848000" cy="11872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i="1" lang="ru-RU" sz="2400">
                <a:solidFill>
                  <a:srgbClr val="336600"/>
                </a:solidFill>
                <a:latin typeface="Calibri"/>
              </a:rPr>
              <a:t>4. Природный и бросовый материал для моделирования, поиска и экспериментирования с различными материалами при подготовки декораций.</a:t>
            </a:r>
            <a:endParaRPr/>
          </a:p>
        </p:txBody>
      </p:sp>
      <p:pic>
        <p:nvPicPr>
          <p:cNvPr descr="" id="222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573840" y="1460880"/>
            <a:ext cx="6751800" cy="5063760"/>
          </a:xfrm>
          <a:prstGeom prst="rect">
            <a:avLst/>
          </a:prstGeom>
        </p:spPr>
      </p:pic>
    </p:spTree>
  </p:cSld>
  <p:transition spd="slow">
    <p:fade/>
  </p:transition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CustomShape 1"/>
          <p:cNvSpPr/>
          <p:nvPr/>
        </p:nvSpPr>
        <p:spPr>
          <a:xfrm>
            <a:off x="1155960" y="260640"/>
            <a:ext cx="6999120" cy="638640"/>
          </a:xfrm>
          <a:prstGeom prst="rect">
            <a:avLst/>
          </a:prstGeom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i="1" lang="ru-RU" sz="3600">
                <a:solidFill>
                  <a:srgbClr val="336600"/>
                </a:solidFill>
                <a:latin typeface="Calibri"/>
              </a:rPr>
              <a:t>5.Различные готовые декорации.</a:t>
            </a:r>
            <a:endParaRPr/>
          </a:p>
        </p:txBody>
      </p:sp>
      <p:pic>
        <p:nvPicPr>
          <p:cNvPr descr="" id="224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393120" y="906840"/>
            <a:ext cx="7058520" cy="5293440"/>
          </a:xfrm>
          <a:prstGeom prst="rect">
            <a:avLst/>
          </a:prstGeom>
        </p:spPr>
      </p:pic>
    </p:spTree>
  </p:cSld>
  <p:transition spd="slow">
    <p:fade/>
  </p:transition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25" name="Picture 3"/>
          <p:cNvPicPr/>
          <p:nvPr/>
        </p:nvPicPr>
        <p:blipFill>
          <a:blip r:embed="rId1"/>
          <a:stretch>
            <a:fillRect/>
          </a:stretch>
        </p:blipFill>
        <p:spPr>
          <a:xfrm>
            <a:off x="448200" y="906840"/>
            <a:ext cx="7056000" cy="5292000"/>
          </a:xfrm>
          <a:prstGeom prst="rect">
            <a:avLst/>
          </a:prstGeom>
        </p:spPr>
      </p:pic>
    </p:spTree>
  </p:cSld>
  <p:transition spd="slow">
    <p:fade/>
  </p:transition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26" name="Picture 5"/>
          <p:cNvPicPr/>
          <p:nvPr/>
        </p:nvPicPr>
        <p:blipFill>
          <a:blip r:embed="rId1"/>
          <a:stretch>
            <a:fillRect/>
          </a:stretch>
        </p:blipFill>
        <p:spPr>
          <a:xfrm>
            <a:off x="251640" y="260640"/>
            <a:ext cx="7392240" cy="5544000"/>
          </a:xfrm>
          <a:prstGeom prst="rect">
            <a:avLst/>
          </a:prstGeom>
        </p:spPr>
      </p:pic>
    </p:spTree>
  </p:cSld>
  <p:transition spd="slow">
    <p:fade/>
  </p:transition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CustomShape 1"/>
          <p:cNvSpPr/>
          <p:nvPr/>
        </p:nvSpPr>
        <p:spPr>
          <a:xfrm>
            <a:off x="875520" y="332640"/>
            <a:ext cx="5087880" cy="1004400"/>
          </a:xfrm>
          <a:prstGeom prst="rect">
            <a:avLst/>
          </a:prstGeom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i="1" lang="ru-RU" sz="6000">
                <a:solidFill>
                  <a:srgbClr val="ff0000"/>
                </a:solidFill>
                <a:latin typeface="Calibri"/>
              </a:rPr>
              <a:t>Моё увлечение</a:t>
            </a:r>
            <a:endParaRPr/>
          </a:p>
        </p:txBody>
      </p:sp>
      <p:pic>
        <p:nvPicPr>
          <p:cNvPr descr="" id="179" name="Picture 3"/>
          <p:cNvPicPr/>
          <p:nvPr/>
        </p:nvPicPr>
        <p:blipFill>
          <a:blip r:embed="rId1"/>
          <a:stretch>
            <a:fillRect/>
          </a:stretch>
        </p:blipFill>
        <p:spPr>
          <a:xfrm>
            <a:off x="310680" y="1556640"/>
            <a:ext cx="4116600" cy="3880080"/>
          </a:xfrm>
          <a:prstGeom prst="rect">
            <a:avLst/>
          </a:prstGeom>
        </p:spPr>
      </p:pic>
      <p:sp>
        <p:nvSpPr>
          <p:cNvPr id="180" name="CustomShape 2"/>
          <p:cNvSpPr/>
          <p:nvPr/>
        </p:nvSpPr>
        <p:spPr>
          <a:xfrm>
            <a:off x="4572000" y="1556640"/>
            <a:ext cx="3311640" cy="26503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i="1" lang="ru-RU" sz="2400">
                <a:solidFill>
                  <a:srgbClr val="336600"/>
                </a:solidFill>
                <a:latin typeface="Calibri"/>
              </a:rPr>
              <a:t>Я очень люблю выращивать  цветы, особенно розы, экспериментируя с различными способами выращивания.</a:t>
            </a:r>
            <a:endParaRPr/>
          </a:p>
        </p:txBody>
      </p:sp>
      <p:pic>
        <p:nvPicPr>
          <p:cNvPr descr="" id="181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5441040" y="4365000"/>
            <a:ext cx="1886760" cy="1886760"/>
          </a:xfrm>
          <a:prstGeom prst="rect">
            <a:avLst/>
          </a:prstGeom>
        </p:spPr>
      </p:pic>
    </p:spTree>
  </p:cSld>
  <p:transition spd="slow">
    <p:fade/>
  </p:transition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27" name="Picture 4"/>
          <p:cNvPicPr/>
          <p:nvPr/>
        </p:nvPicPr>
        <p:blipFill>
          <a:blip r:embed="rId1"/>
          <a:stretch>
            <a:fillRect/>
          </a:stretch>
        </p:blipFill>
        <p:spPr>
          <a:xfrm>
            <a:off x="179640" y="188640"/>
            <a:ext cx="7416000" cy="5562000"/>
          </a:xfrm>
          <a:prstGeom prst="rect">
            <a:avLst/>
          </a:prstGeom>
        </p:spPr>
      </p:pic>
    </p:spTree>
  </p:cSld>
  <p:transition spd="slow">
    <p:fade/>
  </p:transition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CustomShape 1"/>
          <p:cNvSpPr/>
          <p:nvPr/>
        </p:nvSpPr>
        <p:spPr>
          <a:xfrm>
            <a:off x="467640" y="332640"/>
            <a:ext cx="7128000" cy="49644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i="1" lang="ru-RU" sz="3200">
                <a:solidFill>
                  <a:srgbClr val="ff0000"/>
                </a:solidFill>
                <a:latin typeface="Calibri"/>
              </a:rPr>
              <a:t>Для успешной реализации программы я использую следующие </a:t>
            </a:r>
            <a:r>
              <a:rPr b="1" i="1" lang="ru-RU" sz="3200">
                <a:solidFill>
                  <a:srgbClr val="336600"/>
                </a:solidFill>
                <a:latin typeface="Calibri"/>
              </a:rPr>
              <a:t>средства:</a:t>
            </a:r>
            <a:endParaRPr/>
          </a:p>
          <a:p>
            <a:pPr>
              <a:lnSpc>
                <a:spcPct val="100000"/>
              </a:lnSpc>
            </a:pPr>
            <a:r>
              <a:rPr i="1" lang="ru-RU" sz="3200">
                <a:solidFill>
                  <a:srgbClr val="336600"/>
                </a:solidFill>
                <a:latin typeface="Calibri"/>
              </a:rPr>
              <a:t>необходимое количество учебных часов;</a:t>
            </a:r>
            <a:endParaRPr/>
          </a:p>
          <a:p>
            <a:pPr>
              <a:lnSpc>
                <a:spcPct val="100000"/>
              </a:lnSpc>
            </a:pPr>
            <a:r>
              <a:rPr i="1" lang="ru-RU" sz="3200">
                <a:solidFill>
                  <a:srgbClr val="336600"/>
                </a:solidFill>
                <a:latin typeface="Calibri"/>
              </a:rPr>
              <a:t>светлый, просторный зал, группа;</a:t>
            </a:r>
            <a:endParaRPr/>
          </a:p>
          <a:p>
            <a:pPr>
              <a:lnSpc>
                <a:spcPct val="100000"/>
              </a:lnSpc>
            </a:pPr>
            <a:r>
              <a:rPr i="1" lang="ru-RU" sz="3200">
                <a:solidFill>
                  <a:srgbClr val="336600"/>
                </a:solidFill>
                <a:latin typeface="Calibri"/>
              </a:rPr>
              <a:t>обеспеченность занятий музыкальным сопровождением (фортепиано, магнитофон);</a:t>
            </a:r>
            <a:endParaRPr/>
          </a:p>
          <a:p>
            <a:pPr>
              <a:lnSpc>
                <a:spcPct val="100000"/>
              </a:lnSpc>
            </a:pPr>
            <a:r>
              <a:rPr i="1" lang="ru-RU" sz="3200">
                <a:solidFill>
                  <a:srgbClr val="336600"/>
                </a:solidFill>
                <a:latin typeface="Calibri"/>
              </a:rPr>
              <a:t>наличие необходимого инвентаря (атрибуты для игр, танцев и т.д.) </a:t>
            </a:r>
            <a:endParaRPr/>
          </a:p>
        </p:txBody>
      </p:sp>
    </p:spTree>
  </p:cSld>
  <p:transition spd="slow">
    <p:fade/>
  </p:transition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29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419400" y="620640"/>
            <a:ext cx="7114320" cy="5335560"/>
          </a:xfrm>
          <a:prstGeom prst="rect">
            <a:avLst/>
          </a:prstGeom>
        </p:spPr>
      </p:pic>
    </p:spTree>
  </p:cSld>
  <p:transition spd="slow">
    <p:fade/>
  </p:transition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30" name="Picture 3"/>
          <p:cNvPicPr/>
          <p:nvPr/>
        </p:nvPicPr>
        <p:blipFill>
          <a:blip r:embed="rId1"/>
          <a:stretch>
            <a:fillRect/>
          </a:stretch>
        </p:blipFill>
        <p:spPr>
          <a:xfrm>
            <a:off x="395640" y="738000"/>
            <a:ext cx="7066440" cy="5299560"/>
          </a:xfrm>
          <a:prstGeom prst="rect">
            <a:avLst/>
          </a:prstGeom>
        </p:spPr>
      </p:pic>
    </p:spTree>
  </p:cSld>
  <p:transition spd="slow">
    <p:fade/>
  </p:transition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CustomShape 1"/>
          <p:cNvSpPr/>
          <p:nvPr/>
        </p:nvSpPr>
        <p:spPr>
          <a:xfrm>
            <a:off x="323640" y="260640"/>
            <a:ext cx="7560000" cy="56358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 sz="240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2800">
                <a:solidFill>
                  <a:srgbClr val="009900"/>
                </a:solidFill>
                <a:latin typeface="Calibri"/>
              </a:rPr>
              <a:t>Актуальность программы заключается в том, театрализованная деятельность позволяет решать многие проблемы современной педагогики и психологии, связанные с художественным образованием и воспитанием детей, формированием  эстетического вкуса, нравственным воспитанием, развитием коммуникативных качеств личности, воспитанием воли, развитием памяти, воображения, фантазии, речи, созданием положительного эмоционального настроя, снятием напряжённости, решением конфликтных ситуаций</a:t>
            </a:r>
            <a:endParaRPr/>
          </a:p>
        </p:txBody>
      </p:sp>
    </p:spTree>
  </p:cSld>
  <p:transition spd="slow">
    <p:fade/>
  </p:transition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CustomShape 1"/>
          <p:cNvSpPr/>
          <p:nvPr/>
        </p:nvSpPr>
        <p:spPr>
          <a:xfrm>
            <a:off x="251640" y="260640"/>
            <a:ext cx="7272000" cy="52700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i="1" lang="ru-RU" sz="2800">
                <a:solidFill>
                  <a:srgbClr val="ff0000"/>
                </a:solidFill>
                <a:latin typeface="Calibri"/>
              </a:rPr>
              <a:t>Содержание театрализованной деятельности включает в себя:</a:t>
            </a:r>
            <a:endParaRPr/>
          </a:p>
          <a:p>
            <a:pPr>
              <a:lnSpc>
                <a:spcPct val="100000"/>
              </a:lnSpc>
            </a:pPr>
            <a:r>
              <a:rPr i="1" lang="ru-RU" sz="2800">
                <a:solidFill>
                  <a:srgbClr val="000000"/>
                </a:solidFill>
                <a:latin typeface="Calibri"/>
              </a:rPr>
              <a:t>- просмотр кукольных спектаклей и бесед по ним;</a:t>
            </a:r>
            <a:endParaRPr/>
          </a:p>
          <a:p>
            <a:pPr>
              <a:lnSpc>
                <a:spcPct val="100000"/>
              </a:lnSpc>
            </a:pPr>
            <a:r>
              <a:rPr i="1" lang="ru-RU" sz="2800">
                <a:solidFill>
                  <a:srgbClr val="000000"/>
                </a:solidFill>
                <a:latin typeface="Calibri"/>
              </a:rPr>
              <a:t>-игры-драматизации;</a:t>
            </a:r>
            <a:endParaRPr/>
          </a:p>
          <a:p>
            <a:pPr>
              <a:lnSpc>
                <a:spcPct val="100000"/>
              </a:lnSpc>
            </a:pPr>
            <a:r>
              <a:rPr i="1" lang="ru-RU" sz="2800">
                <a:solidFill>
                  <a:srgbClr val="000000"/>
                </a:solidFill>
                <a:latin typeface="Calibri"/>
              </a:rPr>
              <a:t>-разыгрывание различных сказок и инсценировок;</a:t>
            </a:r>
            <a:endParaRPr/>
          </a:p>
          <a:p>
            <a:pPr>
              <a:lnSpc>
                <a:spcPct val="100000"/>
              </a:lnSpc>
            </a:pPr>
            <a:r>
              <a:rPr i="1" lang="ru-RU" sz="2800">
                <a:solidFill>
                  <a:srgbClr val="000000"/>
                </a:solidFill>
                <a:latin typeface="Calibri"/>
              </a:rPr>
              <a:t>-упражнения по формированию выразительности упражнений (вербальной и невербальной);</a:t>
            </a:r>
            <a:endParaRPr/>
          </a:p>
          <a:p>
            <a:pPr>
              <a:lnSpc>
                <a:spcPct val="100000"/>
              </a:lnSpc>
            </a:pPr>
            <a:r>
              <a:rPr i="1" lang="ru-RU" sz="2800">
                <a:solidFill>
                  <a:srgbClr val="000000"/>
                </a:solidFill>
                <a:latin typeface="Calibri"/>
              </a:rPr>
              <a:t>-упражнения по социально-эмоциональному развитию детей</a:t>
            </a:r>
            <a:r>
              <a:rPr i="1" lang="ru-RU" sz="3200">
                <a:solidFill>
                  <a:srgbClr val="000000"/>
                </a:solidFill>
                <a:latin typeface="Calibri"/>
              </a:rPr>
              <a:t>.</a:t>
            </a:r>
            <a:endParaRPr/>
          </a:p>
        </p:txBody>
      </p:sp>
    </p:spTree>
  </p:cSld>
  <p:transition spd="slow">
    <p:fade/>
  </p:transition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CustomShape 1"/>
          <p:cNvSpPr/>
          <p:nvPr/>
        </p:nvSpPr>
        <p:spPr>
          <a:xfrm>
            <a:off x="-252360" y="5445360"/>
            <a:ext cx="8732880" cy="1142280"/>
          </a:xfrm>
          <a:prstGeom prst="rect">
            <a:avLst/>
          </a:prstGeom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b="1" i="1" lang="ru-RU" sz="2800">
                <a:solidFill>
                  <a:srgbClr val="c00000"/>
                </a:solidFill>
                <a:latin typeface="Calibri"/>
              </a:rPr>
              <a:t>В своей работе использую мнемотехнику</a:t>
            </a:r>
            <a:endParaRPr/>
          </a:p>
        </p:txBody>
      </p:sp>
      <p:pic>
        <p:nvPicPr>
          <p:cNvPr descr="" id="234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251640" y="260640"/>
            <a:ext cx="7776000" cy="5413680"/>
          </a:xfrm>
          <a:prstGeom prst="rect">
            <a:avLst/>
          </a:prstGeom>
        </p:spPr>
      </p:pic>
    </p:spTree>
  </p:cSld>
  <p:transition spd="slow">
    <p:fade/>
  </p:transition>
  <p:timing>
    <p:tnLst>
      <p:par>
        <p:cTn dur="indefinite" id="16" nodeType="tmRoot" restart="never">
          <p:childTnLst>
            <p:seq>
              <p:cTn id="17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35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755640" y="1772640"/>
            <a:ext cx="6912000" cy="4319640"/>
          </a:xfrm>
          <a:prstGeom prst="rect">
            <a:avLst/>
          </a:prstGeom>
        </p:spPr>
      </p:pic>
      <p:sp>
        <p:nvSpPr>
          <p:cNvPr id="236" name="CustomShape 1"/>
          <p:cNvSpPr/>
          <p:nvPr/>
        </p:nvSpPr>
        <p:spPr>
          <a:xfrm>
            <a:off x="467640" y="332640"/>
            <a:ext cx="7488000" cy="16441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i="1" lang="ru-RU" sz="2800">
                <a:solidFill>
                  <a:srgbClr val="009900"/>
                </a:solidFill>
                <a:latin typeface="Calibri"/>
              </a:rPr>
              <a:t>Результаты уровня развития творческих проявлений у детей  в процессе театрализованных игр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ransition spd="slow">
    <p:fade/>
  </p:transition>
  <p:timing>
    <p:tnLst>
      <p:par>
        <p:cTn dur="indefinite" id="18" nodeType="tmRoot" restart="never">
          <p:childTnLst>
            <p:seq>
              <p:cTn id="19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CustomShape 1"/>
          <p:cNvSpPr/>
          <p:nvPr/>
        </p:nvSpPr>
        <p:spPr>
          <a:xfrm>
            <a:off x="1115640" y="836640"/>
            <a:ext cx="6696000" cy="27712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i="1" lang="ru-RU" sz="8800">
                <a:solidFill>
                  <a:srgbClr val="000000"/>
                </a:solidFill>
                <a:latin typeface="Calibri"/>
              </a:rPr>
              <a:t>Спасибо за внимание!</a:t>
            </a:r>
            <a:endParaRPr/>
          </a:p>
        </p:txBody>
      </p:sp>
      <p:pic>
        <p:nvPicPr>
          <p:cNvPr descr="" id="238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2203560" y="3637440"/>
            <a:ext cx="3385080" cy="2447640"/>
          </a:xfrm>
          <a:prstGeom prst="rect">
            <a:avLst/>
          </a:prstGeom>
        </p:spPr>
      </p:pic>
    </p:spTree>
  </p:cSld>
  <p:transition spd="slow">
    <p:fade/>
  </p:transition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82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251640" y="218880"/>
            <a:ext cx="4037760" cy="3028320"/>
          </a:xfrm>
          <a:prstGeom prst="rect">
            <a:avLst/>
          </a:prstGeom>
        </p:spPr>
      </p:pic>
      <p:pic>
        <p:nvPicPr>
          <p:cNvPr descr="" id="18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251640" y="3493080"/>
            <a:ext cx="4037760" cy="3167640"/>
          </a:xfrm>
          <a:prstGeom prst="rect">
            <a:avLst/>
          </a:prstGeom>
        </p:spPr>
      </p:pic>
      <p:pic>
        <p:nvPicPr>
          <p:cNvPr descr="" id="184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4428000" y="218880"/>
            <a:ext cx="4037760" cy="3028320"/>
          </a:xfrm>
          <a:prstGeom prst="rect">
            <a:avLst/>
          </a:prstGeom>
        </p:spPr>
      </p:pic>
      <p:pic>
        <p:nvPicPr>
          <p:cNvPr descr="" id="185" name="Picture 3"/>
          <p:cNvPicPr/>
          <p:nvPr/>
        </p:nvPicPr>
        <p:blipFill>
          <a:blip r:embed="rId4"/>
          <a:stretch>
            <a:fillRect/>
          </a:stretch>
        </p:blipFill>
        <p:spPr>
          <a:xfrm>
            <a:off x="4428000" y="3493080"/>
            <a:ext cx="4037760" cy="3097800"/>
          </a:xfrm>
          <a:prstGeom prst="rect">
            <a:avLst/>
          </a:prstGeom>
        </p:spPr>
      </p:pic>
      <p:pic>
        <p:nvPicPr>
          <p:cNvPr descr="" id="186" name="Рисунок 6"/>
          <p:cNvPicPr/>
          <p:nvPr/>
        </p:nvPicPr>
        <p:blipFill>
          <a:blip r:embed="rId5"/>
          <a:stretch>
            <a:fillRect/>
          </a:stretch>
        </p:blipFill>
        <p:spPr>
          <a:xfrm>
            <a:off x="3462120" y="2583360"/>
            <a:ext cx="1655640" cy="1853280"/>
          </a:xfrm>
          <a:prstGeom prst="rect">
            <a:avLst/>
          </a:prstGeom>
        </p:spPr>
      </p:pic>
    </p:spTree>
  </p:cSld>
  <p:transition spd="slow">
    <p:fade/>
  </p:transition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87" name="Picture 3"/>
          <p:cNvPicPr/>
          <p:nvPr/>
        </p:nvPicPr>
        <p:blipFill>
          <a:blip r:embed="rId1"/>
          <a:stretch>
            <a:fillRect/>
          </a:stretch>
        </p:blipFill>
        <p:spPr>
          <a:xfrm>
            <a:off x="251640" y="260640"/>
            <a:ext cx="7272000" cy="5652360"/>
          </a:xfrm>
          <a:prstGeom prst="rect">
            <a:avLst/>
          </a:prstGeom>
        </p:spPr>
      </p:pic>
      <p:sp>
        <p:nvSpPr>
          <p:cNvPr id="188" name="CustomShape 1"/>
          <p:cNvSpPr/>
          <p:nvPr/>
        </p:nvSpPr>
        <p:spPr>
          <a:xfrm>
            <a:off x="2051640" y="116640"/>
            <a:ext cx="6912000" cy="2527200"/>
          </a:xfrm>
          <a:prstGeom prst="rect">
            <a:avLst/>
          </a:prstGeom>
        </p:spPr>
        <p:txBody>
          <a:bodyPr bIns="45000" lIns="90000" rIns="90000" tIns="45000"/>
          <a:p>
            <a:r>
              <a:rPr b="1" i="1" lang="ru-RU" sz="3200" u="sng">
                <a:solidFill>
                  <a:srgbClr val="c00000"/>
                </a:solidFill>
                <a:latin typeface="Calibri"/>
              </a:rPr>
              <a:t>Мое педагогическое кредо-</a:t>
            </a:r>
            <a:r>
              <a:rPr b="1" i="1" lang="ru-RU" sz="3200">
                <a:solidFill>
                  <a:srgbClr val="c00000"/>
                </a:solidFill>
                <a:latin typeface="Calibri"/>
              </a:rPr>
              <a:t>Воспитывать и развивать играя, создавать, творить, выдумывать для детей и вместе с ними.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ransition spd="slow">
    <p:fade/>
  </p:transition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CustomShape 1"/>
          <p:cNvSpPr/>
          <p:nvPr/>
        </p:nvSpPr>
        <p:spPr>
          <a:xfrm>
            <a:off x="251640" y="260640"/>
            <a:ext cx="7848000" cy="1918800"/>
          </a:xfrm>
          <a:prstGeom prst="rect">
            <a:avLst/>
          </a:prstGeom>
        </p:spPr>
        <p:txBody>
          <a:bodyPr bIns="45000" lIns="90000" rIns="90000" tIns="45000"/>
          <a:p>
            <a:r>
              <a:rPr b="1" i="1" lang="ru-RU" sz="2400">
                <a:solidFill>
                  <a:srgbClr val="336600"/>
                </a:solidFill>
                <a:latin typeface="Calibri"/>
              </a:rPr>
              <a:t>Качества, которые стремлюсь  воспитывать в детях </a:t>
            </a:r>
            <a:r>
              <a:rPr b="1" i="1" lang="ru-RU" sz="2400">
                <a:solidFill>
                  <a:srgbClr val="c00000"/>
                </a:solidFill>
                <a:latin typeface="Calibri"/>
              </a:rPr>
              <a:t>-"Важно не кем быть, а каким быть», поэтому в первую очередь -  честным, добрым, заботливым и любознательным.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descr="" id="190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270000" y="1808280"/>
            <a:ext cx="7260840" cy="4807440"/>
          </a:xfrm>
          <a:prstGeom prst="rect">
            <a:avLst/>
          </a:prstGeom>
        </p:spPr>
      </p:pic>
    </p:spTree>
  </p:cSld>
  <p:transition spd="slow">
    <p:fade/>
  </p:transition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b="1" i="1" lang="ru-RU" sz="7200">
                <a:solidFill>
                  <a:srgbClr val="000000"/>
                </a:solidFill>
                <a:latin typeface="Calibri"/>
              </a:rPr>
              <a:t>Опыт работы</a:t>
            </a:r>
            <a:endParaRPr/>
          </a:p>
        </p:txBody>
      </p:sp>
      <p:sp>
        <p:nvSpPr>
          <p:cNvPr id="192" name="CustomShape 2"/>
          <p:cNvSpPr/>
          <p:nvPr/>
        </p:nvSpPr>
        <p:spPr>
          <a:xfrm>
            <a:off x="251640" y="1340640"/>
            <a:ext cx="8136360" cy="1612080"/>
          </a:xfrm>
          <a:prstGeom prst="rect">
            <a:avLst/>
          </a:prstGeom>
        </p:spPr>
        <p:txBody>
          <a:bodyPr anchor="ctr" bIns="45000" lIns="90000" rIns="90000" tIns="45000"/>
          <a:p>
            <a:pPr>
              <a:lnSpc>
                <a:spcPct val="100000"/>
              </a:lnSpc>
            </a:pPr>
            <a:r>
              <a:rPr b="1" i="1" lang="ru-RU" sz="3600">
                <a:solidFill>
                  <a:srgbClr val="00b050"/>
                </a:solidFill>
                <a:latin typeface="Calibri"/>
              </a:rPr>
              <a:t>«Развитие творческих проявлений у детей  в процессе театрализованных игр»</a:t>
            </a:r>
            <a:endParaRPr/>
          </a:p>
        </p:txBody>
      </p:sp>
      <p:pic>
        <p:nvPicPr>
          <p:cNvPr descr="" id="193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1403640" y="2421000"/>
            <a:ext cx="5832000" cy="4180320"/>
          </a:xfrm>
          <a:prstGeom prst="rect">
            <a:avLst/>
          </a:prstGeom>
        </p:spPr>
      </p:pic>
    </p:spTree>
  </p:cSld>
  <p:transition spd="slow">
    <p:fade/>
  </p:transition>
  <p:timing>
    <p:tnLst>
      <p:par>
        <p:cTn dur="indefinite" id="8" nodeType="tmRoot" restart="never">
          <p:childTnLst>
            <p:seq>
              <p:cTn id="9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CustomShape 1"/>
          <p:cNvSpPr/>
          <p:nvPr/>
        </p:nvSpPr>
        <p:spPr>
          <a:xfrm>
            <a:off x="467640" y="548640"/>
            <a:ext cx="8228880" cy="1012320"/>
          </a:xfrm>
          <a:prstGeom prst="rect">
            <a:avLst/>
          </a:prstGeom>
        </p:spPr>
        <p:txBody>
          <a:bodyPr anchor="ctr" bIns="45000" lIns="90000" rIns="90000" tIns="45000"/>
          <a:p>
            <a:r>
              <a:rPr b="1" i="1" lang="ru-RU" sz="2400">
                <a:solidFill>
                  <a:srgbClr val="33cc33"/>
                </a:solidFill>
                <a:latin typeface="Calibri"/>
              </a:rPr>
              <a:t>Цель: Формирование творческого мировосприятия жизни, развитие воображения , эмоциональной сферы, игровых умений – это главная цель моей методической работы.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pic>
        <p:nvPicPr>
          <p:cNvPr descr="" id="195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1043640" y="1564200"/>
            <a:ext cx="6408000" cy="4805640"/>
          </a:xfrm>
          <a:prstGeom prst="rect">
            <a:avLst/>
          </a:prstGeom>
        </p:spPr>
      </p:pic>
    </p:spTree>
  </p:cSld>
  <p:transition spd="slow">
    <p:fade/>
  </p:transition>
  <p:timing>
    <p:tnLst>
      <p:par>
        <p:cTn dur="indefinite" id="10" nodeType="tmRoot" restart="never">
          <p:childTnLst>
            <p:seq>
              <p:cTn id="11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CustomShape 1"/>
          <p:cNvSpPr/>
          <p:nvPr/>
        </p:nvSpPr>
        <p:spPr>
          <a:xfrm>
            <a:off x="251640" y="260640"/>
            <a:ext cx="7848000" cy="60624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i="1" lang="ru-RU" sz="2800">
                <a:solidFill>
                  <a:srgbClr val="ff0000"/>
                </a:solidFill>
                <a:latin typeface="Calibri"/>
              </a:rPr>
              <a:t>Обучающие задачи:</a:t>
            </a:r>
            <a:endParaRPr/>
          </a:p>
          <a:p>
            <a:pPr>
              <a:lnSpc>
                <a:spcPct val="100000"/>
              </a:lnSpc>
            </a:pPr>
            <a:r>
              <a:rPr i="1" lang="ru-RU" sz="2800">
                <a:solidFill>
                  <a:srgbClr val="009900"/>
                </a:solidFill>
                <a:latin typeface="Calibri"/>
              </a:rPr>
              <a:t>- Формировать первые представления дошкольников о театральном искусстве и его видах (музыки, живописи, литературе); активизировать эмоциональный, мыслительный, социально-психологический настрой личности ребёнка.</a:t>
            </a:r>
            <a:endParaRPr/>
          </a:p>
          <a:p>
            <a:pPr>
              <a:lnSpc>
                <a:spcPct val="100000"/>
              </a:lnSpc>
            </a:pPr>
            <a:r>
              <a:rPr i="1" lang="ru-RU" sz="2800">
                <a:solidFill>
                  <a:srgbClr val="009900"/>
                </a:solidFill>
                <a:latin typeface="Calibri"/>
              </a:rPr>
              <a:t>- Научить детей слушать, воспринимать, отвечать на вопросы, пересказывать, сочинять.</a:t>
            </a:r>
            <a:endParaRPr/>
          </a:p>
          <a:p>
            <a:pPr>
              <a:lnSpc>
                <a:spcPct val="100000"/>
              </a:lnSpc>
            </a:pPr>
            <a:r>
              <a:rPr i="1" lang="ru-RU" sz="2800">
                <a:solidFill>
                  <a:srgbClr val="009900"/>
                </a:solidFill>
                <a:latin typeface="Calibri"/>
              </a:rPr>
              <a:t>-  Формировать представление детей об искусстве перевоплощения</a:t>
            </a:r>
            <a:endParaRPr/>
          </a:p>
          <a:p>
            <a:pPr>
              <a:lnSpc>
                <a:spcPct val="100000"/>
              </a:lnSpc>
            </a:pPr>
            <a:r>
              <a:rPr i="1" lang="ru-RU" sz="2800">
                <a:solidFill>
                  <a:srgbClr val="009900"/>
                </a:solidFill>
                <a:latin typeface="Calibri"/>
              </a:rPr>
              <a:t> </a:t>
            </a:r>
            <a:r>
              <a:rPr i="1" lang="ru-RU" sz="2800">
                <a:solidFill>
                  <a:srgbClr val="009900"/>
                </a:solidFill>
                <a:latin typeface="Calibri"/>
              </a:rPr>
              <a:t>(определённых изменениях в голосе, теле, движениях, костюме, речи).</a:t>
            </a:r>
            <a:endParaRPr/>
          </a:p>
        </p:txBody>
      </p:sp>
    </p:spTree>
  </p:cSld>
  <p:transition spd="slow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