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3" autoAdjust="0"/>
    <p:restoredTop sz="94660"/>
  </p:normalViewPr>
  <p:slideViewPr>
    <p:cSldViewPr>
      <p:cViewPr>
        <p:scale>
          <a:sx n="70" d="100"/>
          <a:sy n="70" d="100"/>
        </p:scale>
        <p:origin x="-118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g"/><Relationship Id="rId7" Type="http://schemas.openxmlformats.org/officeDocument/2006/relationships/image" Target="../media/image5.jpg"/><Relationship Id="rId12" Type="http://schemas.openxmlformats.org/officeDocument/2006/relationships/image" Target="../media/image8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7.xml"/><Relationship Id="rId5" Type="http://schemas.openxmlformats.org/officeDocument/2006/relationships/image" Target="../media/image4.jpeg"/><Relationship Id="rId10" Type="http://schemas.openxmlformats.org/officeDocument/2006/relationships/image" Target="../media/image7.jpg"/><Relationship Id="rId4" Type="http://schemas.openxmlformats.org/officeDocument/2006/relationships/slide" Target="slide4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83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эти люди? </a:t>
            </a:r>
            <a:endParaRPr lang="ru-RU" dirty="0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" y="315468"/>
            <a:ext cx="2543306" cy="289012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836712"/>
            <a:ext cx="2226285" cy="2795962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32656"/>
            <a:ext cx="2423175" cy="3064711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2" y="3501008"/>
            <a:ext cx="2160241" cy="216024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88" y="3632674"/>
            <a:ext cx="2286764" cy="303353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r="14403" b="278"/>
          <a:stretch/>
        </p:blipFill>
        <p:spPr>
          <a:xfrm>
            <a:off x="3252060" y="3837520"/>
            <a:ext cx="2705922" cy="262384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123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эти люди?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2" y="315468"/>
            <a:ext cx="2543306" cy="289012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836712"/>
            <a:ext cx="2226285" cy="2795962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32656"/>
            <a:ext cx="2423175" cy="3064711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2" y="3501008"/>
            <a:ext cx="2160241" cy="216024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88" y="3632674"/>
            <a:ext cx="2286764" cy="303353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r="14403" b="278"/>
          <a:stretch/>
        </p:blipFill>
        <p:spPr>
          <a:xfrm>
            <a:off x="3252060" y="3837520"/>
            <a:ext cx="2705922" cy="262384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12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6672"/>
            <a:ext cx="401684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476672"/>
            <a:ext cx="439248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400" dirty="0" smtClean="0"/>
              <a:t>30-летняя эпоха Николая </a:t>
            </a:r>
            <a:r>
              <a:rPr lang="en-US" sz="2400" dirty="0" smtClean="0"/>
              <a:t>I</a:t>
            </a:r>
            <a:r>
              <a:rPr lang="ru-RU" sz="2400" dirty="0" smtClean="0"/>
              <a:t>, пришедшего к власти в день восстания декабристов, </a:t>
            </a:r>
            <a:r>
              <a:rPr lang="ru-RU" sz="2400" b="1" u="sng" dirty="0" smtClean="0"/>
              <a:t>отличалась крайней консервативностью и реакционностью.</a:t>
            </a:r>
          </a:p>
          <a:p>
            <a:endParaRPr lang="ru-RU" sz="2400" dirty="0" smtClean="0"/>
          </a:p>
          <a:p>
            <a:r>
              <a:rPr lang="ru-RU" sz="2400" dirty="0" smtClean="0"/>
              <a:t>Николай </a:t>
            </a:r>
            <a:r>
              <a:rPr lang="en-US" sz="2400" dirty="0" smtClean="0"/>
              <a:t>I</a:t>
            </a:r>
            <a:r>
              <a:rPr lang="ru-RU" sz="2400" dirty="0" smtClean="0"/>
              <a:t> был убежден во вредности любых революционных и реформаторских процессов и видел спасение страны в стабильности и консерватизме, усиление самодержавия.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594928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Николай </a:t>
            </a:r>
            <a:r>
              <a:rPr lang="en-US" b="1" i="1" dirty="0" smtClean="0"/>
              <a:t>I (1825-1855</a:t>
            </a:r>
            <a:r>
              <a:rPr lang="ru-RU" b="1" i="1" dirty="0" smtClean="0"/>
              <a:t> г)</a:t>
            </a:r>
            <a:endParaRPr lang="ru-RU" b="1" i="1" dirty="0"/>
          </a:p>
        </p:txBody>
      </p:sp>
      <p:sp>
        <p:nvSpPr>
          <p:cNvPr id="2" name="Выгнутая вправо стрелка 1">
            <a:hlinkClick r:id="rId3" action="ppaction://hlinksldjump"/>
          </p:cNvPr>
          <p:cNvSpPr/>
          <p:nvPr/>
        </p:nvSpPr>
        <p:spPr>
          <a:xfrm>
            <a:off x="323528" y="6047428"/>
            <a:ext cx="504056" cy="54992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Теория официальной народности</a:t>
            </a:r>
            <a:endParaRPr lang="ru-RU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836713"/>
            <a:ext cx="4176464" cy="5245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612465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Сергей Семёнович Уваров 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908720"/>
            <a:ext cx="42484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1832 г. граф С.С. Уваров впервые сформулировал свою знаменитую триаду – «православие, самодержавие, народность». Эти три взаимосвязанных начала легли в основу «теории официальной народности».  </a:t>
            </a:r>
          </a:p>
          <a:p>
            <a:endParaRPr lang="ru-RU" sz="2400" dirty="0"/>
          </a:p>
          <a:p>
            <a:r>
              <a:rPr lang="ru-RU" sz="2400" dirty="0" smtClean="0"/>
              <a:t>В её основу было положено противопоставление мятежной, потрясаемой «общественными бурями» Европы и спокойной, процветающей России. </a:t>
            </a:r>
            <a:endParaRPr lang="ru-RU" sz="2400" dirty="0"/>
          </a:p>
        </p:txBody>
      </p:sp>
      <p:sp>
        <p:nvSpPr>
          <p:cNvPr id="2" name="Выгнутая вправо стрелка 1">
            <a:hlinkClick r:id="rId3" action="ppaction://hlinksldjump"/>
          </p:cNvPr>
          <p:cNvSpPr/>
          <p:nvPr/>
        </p:nvSpPr>
        <p:spPr>
          <a:xfrm>
            <a:off x="467544" y="6124654"/>
            <a:ext cx="360040" cy="41637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1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1805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Собственная Его Императорского Величества канцелярия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5446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Мощная бюрократическая структура, взявшая под контроль различные сферы внутренней жизни страны. Наиболее важными были </a:t>
            </a:r>
            <a:r>
              <a:rPr lang="en-US" sz="2800" dirty="0" smtClean="0"/>
              <a:t>II </a:t>
            </a:r>
            <a:r>
              <a:rPr lang="ru-RU" sz="2800" dirty="0" smtClean="0"/>
              <a:t> и </a:t>
            </a:r>
            <a:r>
              <a:rPr lang="en-US" sz="2800" dirty="0" smtClean="0"/>
              <a:t>III</a:t>
            </a:r>
            <a:r>
              <a:rPr lang="ru-RU" sz="2800" dirty="0" smtClean="0"/>
              <a:t> отделения: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</a:rPr>
              <a:t> отделение – руководило работой по кодификации законодательства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</a:rPr>
              <a:t>III</a:t>
            </a:r>
            <a:r>
              <a:rPr lang="ru-RU" sz="2800" b="1" dirty="0" smtClean="0">
                <a:solidFill>
                  <a:schemeClr val="bg1"/>
                </a:solidFill>
              </a:rPr>
              <a:t> отделение – орган политического надзора и сыска.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Кодификация законов (</a:t>
            </a:r>
            <a:r>
              <a:rPr lang="en-US" dirty="0" smtClean="0"/>
              <a:t>II</a:t>
            </a:r>
            <a:r>
              <a:rPr lang="ru-RU" dirty="0" smtClean="0"/>
              <a:t> отделение)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92696"/>
            <a:ext cx="4055616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598063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М.М. Сперанский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4320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Кодификация всего законодательства России шла почти 10 лет под руководством М.М. Сперанского.</a:t>
            </a:r>
          </a:p>
          <a:p>
            <a:endParaRPr lang="ru-RU" sz="2400" dirty="0"/>
          </a:p>
          <a:p>
            <a:r>
              <a:rPr lang="ru-RU" sz="2400" dirty="0" smtClean="0"/>
              <a:t>1833 г. – выход 15 томов «Свода законов Российский Империи», где собрано все законодательство России: с Соборного Уложения 1649 г. до современных Сперанскому законов.</a:t>
            </a:r>
            <a:endParaRPr lang="ru-RU" sz="2400" dirty="0"/>
          </a:p>
        </p:txBody>
      </p:sp>
      <p:sp>
        <p:nvSpPr>
          <p:cNvPr id="7" name="Выгнутая вправо стрелка 6">
            <a:hlinkClick r:id="rId3" action="ppaction://hlinksldjump"/>
          </p:cNvPr>
          <p:cNvSpPr/>
          <p:nvPr/>
        </p:nvSpPr>
        <p:spPr>
          <a:xfrm>
            <a:off x="461824" y="5328135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4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Корпус жандармов (</a:t>
            </a:r>
            <a:r>
              <a:rPr lang="en-US" dirty="0" smtClean="0"/>
              <a:t>III</a:t>
            </a:r>
            <a:r>
              <a:rPr lang="ru-RU" dirty="0" smtClean="0"/>
              <a:t> отделение)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-1" r="18769" b="-1764"/>
          <a:stretch/>
        </p:blipFill>
        <p:spPr>
          <a:xfrm>
            <a:off x="4860032" y="1196752"/>
            <a:ext cx="3905457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2963" y="5589240"/>
            <a:ext cx="367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Александр Христофорович </a:t>
            </a:r>
            <a:r>
              <a:rPr lang="ru-RU" b="1" dirty="0" err="1" smtClean="0"/>
              <a:t>Бенкендорф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42484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III</a:t>
            </a:r>
            <a:r>
              <a:rPr lang="ru-RU" sz="2000" b="1" dirty="0" smtClean="0"/>
              <a:t> отделение имело широкие полномочия и при Николае </a:t>
            </a:r>
            <a:r>
              <a:rPr lang="en-US" sz="2000" b="1" dirty="0" smtClean="0"/>
              <a:t>I</a:t>
            </a:r>
            <a:r>
              <a:rPr lang="ru-RU" sz="2000" b="1" dirty="0" smtClean="0"/>
              <a:t> стало играть решающую роль в жизни страны. </a:t>
            </a:r>
          </a:p>
          <a:p>
            <a:endParaRPr lang="ru-RU" sz="2000" b="1" dirty="0"/>
          </a:p>
          <a:p>
            <a:r>
              <a:rPr lang="ru-RU" sz="2000" b="1" dirty="0" smtClean="0"/>
              <a:t>Жандармы </a:t>
            </a:r>
            <a:r>
              <a:rPr lang="en-US" sz="2000" b="1" dirty="0" smtClean="0"/>
              <a:t>III</a:t>
            </a:r>
            <a:r>
              <a:rPr lang="ru-RU" sz="2000" b="1" dirty="0" smtClean="0"/>
              <a:t> отделения, </a:t>
            </a:r>
            <a:r>
              <a:rPr lang="ru-RU" sz="2000" b="1" i="1" u="sng" dirty="0" smtClean="0">
                <a:solidFill>
                  <a:schemeClr val="bg1"/>
                </a:solidFill>
              </a:rPr>
              <a:t>в чьи обязанности было вверено искоренять любое вольнодумие и революционные идеи,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/>
              <a:t>стали опорой режима Николая </a:t>
            </a:r>
            <a:r>
              <a:rPr lang="en-US" sz="2000" b="1" dirty="0" smtClean="0"/>
              <a:t>I</a:t>
            </a:r>
            <a:r>
              <a:rPr lang="ru-RU" sz="2000" b="1" dirty="0" smtClean="0"/>
              <a:t>. </a:t>
            </a:r>
          </a:p>
          <a:p>
            <a:r>
              <a:rPr lang="ru-RU" sz="2000" b="1" dirty="0" smtClean="0"/>
              <a:t>Агенты </a:t>
            </a:r>
            <a:r>
              <a:rPr lang="en-US" sz="2000" b="1" dirty="0" smtClean="0"/>
              <a:t> III</a:t>
            </a:r>
            <a:r>
              <a:rPr lang="ru-RU" sz="2000" b="1" dirty="0" smtClean="0"/>
              <a:t> отделения были внедрены почти во все сферы жизни общества.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 стране сложилась атмосфера </a:t>
            </a:r>
            <a:r>
              <a:rPr lang="ru-RU" sz="2000" b="1" i="1" u="sng" dirty="0" smtClean="0">
                <a:solidFill>
                  <a:schemeClr val="bg1"/>
                </a:solidFill>
              </a:rPr>
              <a:t>подозрительности, доносительства, тотального сыска. </a:t>
            </a:r>
            <a:endParaRPr lang="en-US" sz="2000" b="1" i="1" u="sng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Выгнутая вправо стрелка 2">
            <a:hlinkClick r:id="rId3" action="ppaction://hlinksldjump"/>
          </p:cNvPr>
          <p:cNvSpPr/>
          <p:nvPr/>
        </p:nvSpPr>
        <p:spPr>
          <a:xfrm>
            <a:off x="4427984" y="5805264"/>
            <a:ext cx="936104" cy="86875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1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Попытки реформ</a:t>
            </a:r>
            <a:endParaRPr lang="ru-RU" sz="36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971797"/>
            <a:ext cx="648072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084168" y="971797"/>
            <a:ext cx="648072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57" y="2924944"/>
            <a:ext cx="261898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791580" y="245260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Егор </a:t>
            </a:r>
            <a:r>
              <a:rPr lang="ru-RU" b="1" dirty="0" err="1" smtClean="0"/>
              <a:t>Францевич</a:t>
            </a:r>
            <a:r>
              <a:rPr lang="ru-RU" b="1" dirty="0" smtClean="0"/>
              <a:t> </a:t>
            </a:r>
            <a:r>
              <a:rPr lang="ru-RU" b="1" dirty="0" err="1" smtClean="0"/>
              <a:t>Канкрин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63064"/>
            <a:ext cx="2836128" cy="2836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5148064" y="245260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Павел Дмитриевич Киселёв</a:t>
            </a:r>
            <a:endParaRPr lang="ru-RU" b="1" dirty="0"/>
          </a:p>
        </p:txBody>
      </p:sp>
      <p:sp>
        <p:nvSpPr>
          <p:cNvPr id="2" name="Выгнутая вправо стрелка 1">
            <a:hlinkClick r:id="rId4" action="ppaction://hlinksldjump"/>
          </p:cNvPr>
          <p:cNvSpPr/>
          <p:nvPr/>
        </p:nvSpPr>
        <p:spPr>
          <a:xfrm>
            <a:off x="395536" y="5445224"/>
            <a:ext cx="396044" cy="7920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5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Строительство железной дороги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8" y="1124744"/>
            <a:ext cx="7960960" cy="5184575"/>
          </a:xfrm>
        </p:spPr>
      </p:pic>
    </p:spTree>
    <p:extLst>
      <p:ext uri="{BB962C8B-B14F-4D97-AF65-F5344CB8AC3E}">
        <p14:creationId xmlns:p14="http://schemas.microsoft.com/office/powerpoint/2010/main" val="211153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84</TotalTime>
  <Words>294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Презентация PowerPoint</vt:lpstr>
      <vt:lpstr>Кто эти люди? </vt:lpstr>
      <vt:lpstr>Презентация PowerPoint</vt:lpstr>
      <vt:lpstr>Теория официальной народности</vt:lpstr>
      <vt:lpstr>Собственная Его Императорского Величества канцелярия</vt:lpstr>
      <vt:lpstr>Кодификация законов (II отделение)</vt:lpstr>
      <vt:lpstr>Корпус жандармов (III отделение) </vt:lpstr>
      <vt:lpstr>Презентация PowerPoint</vt:lpstr>
      <vt:lpstr>Строительство железной дороги</vt:lpstr>
      <vt:lpstr>Кто эти люди?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9</cp:revision>
  <dcterms:created xsi:type="dcterms:W3CDTF">2016-02-28T05:03:10Z</dcterms:created>
  <dcterms:modified xsi:type="dcterms:W3CDTF">2016-02-28T06:39:04Z</dcterms:modified>
</cp:coreProperties>
</file>