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EB9C631-AE93-43DD-8919-F11C828AFE65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1F9563A-BF40-40BF-9EA9-98877DE04B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B82ED-8480-4065-8A52-ACE9E95C9FE8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67618-AB2A-44F5-9739-2CDAEC23E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6D860-4576-4A86-B407-541A6E31E4DB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680FA-0427-4F48-A578-3B5381438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145A7-7D9A-475D-A2F9-1FC38D8FE351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0784E-FCBB-48E0-894D-E8AA5006C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29BF2-C8D8-4FA3-9301-9F188CBE964D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475999-E8CE-4690-8BD3-27991F7D5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4EA771-A509-49E3-B5E7-CB396699B1C6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5AD7662-2338-4FCA-AD06-94C81ED5F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7A889DE-613C-4939-BCD1-68733085E370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408A95C-A2A6-4268-BA99-378402BE6C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21AA7-D2DF-42E7-85A1-84EB8E13863A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F5095-E197-4DE3-9162-910908AE2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0FCD3-E6EC-4DD3-9431-1E37F548ACFD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950F09D-DAE0-4130-BDBA-626BE54E3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F3723-627E-4957-97AA-2FC87FAFA65D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4D86E-48A7-4BEB-B8FF-791D6D2F9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1F1C73B-03BA-4B19-AB40-C498A999A843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45929EAE-4623-4824-AD33-155851DB1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499368E-0617-461E-80D2-8DBF51A9F501}" type="datetimeFigureOut">
              <a:rPr lang="en-US"/>
              <a:pPr>
                <a:defRPr/>
              </a:pPr>
              <a:t>1/6/2002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E178B5C-EF6B-48BA-B5C2-2771075D7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8" r:id="rId2"/>
    <p:sldLayoutId id="2147483673" r:id="rId3"/>
    <p:sldLayoutId id="2147483674" r:id="rId4"/>
    <p:sldLayoutId id="2147483675" r:id="rId5"/>
    <p:sldLayoutId id="2147483669" r:id="rId6"/>
    <p:sldLayoutId id="2147483676" r:id="rId7"/>
    <p:sldLayoutId id="2147483670" r:id="rId8"/>
    <p:sldLayoutId id="2147483677" r:id="rId9"/>
    <p:sldLayoutId id="2147483671" r:id="rId10"/>
    <p:sldLayoutId id="21474836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9C007F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68007F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60;&#1043;&#1054;&#1059;%20&#1057;&#1055;&#1054;%20&#171;&#1041;&#1088;&#1103;&#1085;&#1089;&#1082;&#1080;&#1081;%20&#1087;&#1088;&#1086;&#1092;&#1077;&#1089;&#1089;&#1080;&#1086;&#1085;&#1072;&#1083;&#1100;&#1085;&#1086;-&#1087;&#1077;&#1076;&#1072;&#1075;&#1086;&#1075;&#1080;&#1095;&#1077;&#1089;&#1082;&#1080;&#1081;%20&#1082;&#1086;&#1083;&#1083;&#1077;&#1076;&#1078;&#187;.pp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3886200"/>
            <a:ext cx="6858000" cy="18288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bg1"/>
                </a:solidFill>
                <a:latin typeface="Impact" pitchFamily="34" charset="0"/>
              </a:rPr>
              <a:t>Сущность </a:t>
            </a:r>
            <a:br>
              <a:rPr lang="ru-RU" sz="4800" dirty="0" smtClean="0">
                <a:solidFill>
                  <a:schemeClr val="bg1"/>
                </a:solidFill>
                <a:latin typeface="Impact" pitchFamily="34" charset="0"/>
              </a:rPr>
            </a:br>
            <a:r>
              <a:rPr lang="ru-RU" sz="4800" dirty="0" smtClean="0">
                <a:solidFill>
                  <a:schemeClr val="bg1"/>
                </a:solidFill>
                <a:latin typeface="Impact" pitchFamily="34" charset="0"/>
              </a:rPr>
              <a:t>менеджмента</a:t>
            </a:r>
            <a:endParaRPr lang="ru-RU" sz="48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6049963"/>
            <a:ext cx="6705600" cy="685800"/>
          </a:xfrm>
        </p:spPr>
        <p:txBody>
          <a:bodyPr/>
          <a:lstStyle/>
          <a:p>
            <a:pPr algn="r" eaLnBrk="1" hangingPunct="1"/>
            <a:r>
              <a:rPr lang="ru-RU" sz="3600" smtClean="0">
                <a:latin typeface="Impact" pitchFamily="34" charset="0"/>
              </a:rPr>
              <a:t>Ключевые понятия</a:t>
            </a:r>
          </a:p>
        </p:txBody>
      </p:sp>
      <p:pic>
        <p:nvPicPr>
          <p:cNvPr id="13315" name="Picture 2" descr="D:\клип арт\люди\AbleStock0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600"/>
            <a:ext cx="2971800" cy="445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 descr="D:\клип арт\люди\AbleStock0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609600"/>
            <a:ext cx="43719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План лекции: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3730625" cy="4495800"/>
          </a:xfrm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smtClean="0">
                <a:hlinkClick r:id="rId3" action="ppaction://hlinksldjump"/>
              </a:rPr>
              <a:t>Менеджмент</a:t>
            </a:r>
            <a:endParaRPr lang="ru-RU" smtClean="0"/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smtClean="0">
                <a:hlinkClick r:id="rId4" action="ppaction://hlinksldjump"/>
              </a:rPr>
              <a:t>Менеджер </a:t>
            </a:r>
            <a:endParaRPr lang="ru-RU" smtClean="0"/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smtClean="0">
                <a:hlinkClick r:id="rId5" action="ppaction://hlinksldjump"/>
              </a:rPr>
              <a:t>Основные функции менеджмента</a:t>
            </a:r>
            <a:endParaRPr lang="ru-RU" smtClean="0"/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smtClean="0">
                <a:hlinkClick r:id="rId6" action="ppaction://hlinksldjump"/>
              </a:rPr>
              <a:t>Функции менеджмента </a:t>
            </a:r>
            <a:endParaRPr lang="ru-RU" smtClean="0"/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smtClean="0">
                <a:hlinkClick r:id="rId7" action="ppaction://hlinksldjump"/>
              </a:rPr>
              <a:t>Иерархия управления</a:t>
            </a:r>
            <a:endParaRPr lang="ru-RU" smtClean="0"/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endParaRPr lang="ru-RU" smtClean="0"/>
          </a:p>
        </p:txBody>
      </p:sp>
      <p:pic>
        <p:nvPicPr>
          <p:cNvPr id="14339" name="Picture 2" descr="D:\клип арт\люди\AbleStock049.jpg"/>
          <p:cNvPicPr>
            <a:picLocks noChangeAspect="1" noChangeArrowheads="1"/>
          </p:cNvPicPr>
          <p:nvPr/>
        </p:nvPicPr>
        <p:blipFill>
          <a:blip r:embed="rId8"/>
          <a:srcRect r="20732" b="43089"/>
          <a:stretch>
            <a:fillRect/>
          </a:stretch>
        </p:blipFill>
        <p:spPr bwMode="auto">
          <a:xfrm>
            <a:off x="4191000" y="1524000"/>
            <a:ext cx="495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Менеджмент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879975" y="1905000"/>
            <a:ext cx="4035425" cy="4953000"/>
          </a:xfrm>
        </p:spPr>
        <p:txBody>
          <a:bodyPr>
            <a:normAutofit/>
          </a:bodyPr>
          <a:lstStyle/>
          <a:p>
            <a:pPr marL="0" indent="0"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Менеджмент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 smtClean="0"/>
              <a:t>– совокупность методов, средств и форм управления современным производством с целью повышения его эффективности, увеличения прибыли</a:t>
            </a:r>
            <a:endParaRPr lang="ru-RU" sz="3200" dirty="0"/>
          </a:p>
        </p:txBody>
      </p:sp>
      <p:pic>
        <p:nvPicPr>
          <p:cNvPr id="15363" name="Picture 2" descr="D:\клип арт\люди\AbleStock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3505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Менеджмент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4800600" cy="5257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Основатель менеджмента – Ф. Тейлор (1911 г. – «Принципы научного управления»)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Отец менеджмента – Анри Файоль (разработал 14 универсальных принципов управления)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В России как наука менеджмент оформился в 30-40ые гг. </a:t>
            </a:r>
            <a:r>
              <a:rPr lang="en-US" smtClean="0"/>
              <a:t>XX</a:t>
            </a:r>
            <a:r>
              <a:rPr lang="ru-RU" smtClean="0"/>
              <a:t> века.</a:t>
            </a:r>
          </a:p>
        </p:txBody>
      </p:sp>
      <p:pic>
        <p:nvPicPr>
          <p:cNvPr id="16387" name="Picture 3" descr="D:\клип арт\люди\AbleStock001.jpg"/>
          <p:cNvPicPr>
            <a:picLocks noChangeAspect="1" noChangeArrowheads="1"/>
          </p:cNvPicPr>
          <p:nvPr/>
        </p:nvPicPr>
        <p:blipFill>
          <a:blip r:embed="rId2"/>
          <a:srcRect l="8537" r="26830" b="46341"/>
          <a:stretch>
            <a:fillRect/>
          </a:stretch>
        </p:blipFill>
        <p:spPr bwMode="auto">
          <a:xfrm>
            <a:off x="5105400" y="1828800"/>
            <a:ext cx="403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Менеджер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6575" y="1600200"/>
            <a:ext cx="5178425" cy="525780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Менеджер</a:t>
            </a:r>
            <a:r>
              <a:rPr lang="ru-RU" dirty="0" smtClean="0"/>
              <a:t> – это человек, </a:t>
            </a:r>
            <a:r>
              <a:rPr lang="ru-RU" u="sng" dirty="0" smtClean="0"/>
              <a:t>профессионально занимающийся </a:t>
            </a:r>
            <a:r>
              <a:rPr lang="ru-RU" dirty="0" smtClean="0"/>
              <a:t>управленческой деятельностью, наделённый полномочиями принимать управленческие решения и осуществлять их выполнение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Цель работы менеджера</a:t>
            </a:r>
            <a:r>
              <a:rPr lang="ru-RU" dirty="0" smtClean="0"/>
              <a:t> - обеспечение стабильной конкурентоспособности фирмы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  <p:pic>
        <p:nvPicPr>
          <p:cNvPr id="17411" name="Picture 2" descr="D:\клип арт\люди\AbleStock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600200"/>
            <a:ext cx="3200400" cy="511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Основные функции менеджмента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302625" cy="198120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процесс планирования, организации, мотивации и контроля, необходимый для того, чтобы сформулировать и достичь целей организации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5800" y="4495800"/>
            <a:ext cx="1676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плани-рование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19400" y="4495800"/>
            <a:ext cx="15240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органи-зация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00600" y="4495800"/>
            <a:ext cx="15240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моти-вация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81800" y="4495800"/>
            <a:ext cx="18288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3505200"/>
            <a:ext cx="57912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 управления</a:t>
            </a:r>
          </a:p>
        </p:txBody>
      </p:sp>
      <p:cxnSp>
        <p:nvCxnSpPr>
          <p:cNvPr id="16" name="Прямая соединительная линия 15"/>
          <p:cNvCxnSpPr>
            <a:stCxn id="7" idx="2"/>
          </p:cNvCxnSpPr>
          <p:nvPr/>
        </p:nvCxnSpPr>
        <p:spPr>
          <a:xfrm rot="5400000">
            <a:off x="7543801" y="5486400"/>
            <a:ext cx="304800" cy="317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1524000" y="5638800"/>
            <a:ext cx="6172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1372394" y="54856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52600" y="5715000"/>
            <a:ext cx="5715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коммуникации  (обратная связь)</a:t>
            </a:r>
          </a:p>
        </p:txBody>
      </p:sp>
      <p:cxnSp>
        <p:nvCxnSpPr>
          <p:cNvPr id="23" name="Прямая соединительная линия 22"/>
          <p:cNvCxnSpPr>
            <a:stCxn id="4" idx="3"/>
            <a:endCxn id="5" idx="1"/>
          </p:cNvCxnSpPr>
          <p:nvPr/>
        </p:nvCxnSpPr>
        <p:spPr>
          <a:xfrm>
            <a:off x="2362200" y="49149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5" idx="3"/>
            <a:endCxn id="6" idx="1"/>
          </p:cNvCxnSpPr>
          <p:nvPr/>
        </p:nvCxnSpPr>
        <p:spPr>
          <a:xfrm>
            <a:off x="4343400" y="49149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324600" y="48768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Функции менеджмента: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2517775" y="1828800"/>
            <a:ext cx="1825625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</a:t>
            </a: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800600" y="1828800"/>
            <a:ext cx="1825625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6934200" y="1828800"/>
            <a:ext cx="1825625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" y="2971800"/>
            <a:ext cx="16764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это формирование цели управления, выбор путей и методов достижения этой цели</a:t>
            </a:r>
            <a:br>
              <a:rPr lang="ru-RU" dirty="0"/>
            </a:b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1104901" y="2703512"/>
            <a:ext cx="533400" cy="3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84175" y="1828800"/>
            <a:ext cx="1825625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90800" y="2971800"/>
            <a:ext cx="17526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это создание оптимальной структуры управления,  </a:t>
            </a:r>
            <a:r>
              <a:rPr lang="ru-RU" dirty="0" err="1"/>
              <a:t>направлен-ное</a:t>
            </a:r>
            <a:r>
              <a:rPr lang="ru-RU" dirty="0"/>
              <a:t> на достижение цели организации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00600" y="2971800"/>
            <a:ext cx="17526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это совокупность методов, </a:t>
            </a:r>
            <a:r>
              <a:rPr lang="ru-RU" dirty="0" err="1"/>
              <a:t>стимули-рующих</a:t>
            </a:r>
            <a:r>
              <a:rPr lang="ru-RU" dirty="0"/>
              <a:t> работников к наиболее эффективной работе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10400" y="2971800"/>
            <a:ext cx="18288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это система регулирования деятельности работников по выполнению работы </a:t>
            </a:r>
            <a:r>
              <a:rPr lang="ru-RU" dirty="0" err="1"/>
              <a:t>определенно-го</a:t>
            </a:r>
            <a:r>
              <a:rPr lang="ru-RU" dirty="0"/>
              <a:t> количества и качества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31630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54490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76588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4" grpId="0" uiExpand="1" build="p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Иерархия управления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0" y="1752600"/>
            <a:ext cx="3505200" cy="46482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838200" y="3886200"/>
            <a:ext cx="17526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57200" y="5181600"/>
            <a:ext cx="2667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487" name="TextBox 9"/>
          <p:cNvSpPr txBox="1">
            <a:spLocks noChangeArrowheads="1"/>
          </p:cNvSpPr>
          <p:nvPr/>
        </p:nvSpPr>
        <p:spPr bwMode="auto">
          <a:xfrm>
            <a:off x="4724400" y="2819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1752600" y="2057400"/>
            <a:ext cx="1219200" cy="511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43000" y="1676400"/>
            <a:ext cx="77724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73050" indent="354013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разработка и реализация стратегии органи-                 зации, принятие важных решений                                    (президент компании, министр, ректор)</a:t>
            </a: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048000" y="3124200"/>
            <a:ext cx="5943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 b="1" i="1">
                <a:latin typeface="Calibri" pitchFamily="34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контроль работы руководителей низшего звена и передача информации руководителям высшего звена (начальники/ руководители отделов, деканы и т.д.)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2133600" y="3886200"/>
            <a:ext cx="838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362200" y="4919663"/>
            <a:ext cx="6477000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	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контроль за выполнением производственных заданий, за                 использованием ресурсов: сырья, оборудования, кадров (начальники                   участков, мастера, и т.д.) 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2590800" y="5181600"/>
            <a:ext cx="15240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04800" y="2667000"/>
            <a:ext cx="29718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Институци-ональный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уровень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09600" y="4343400"/>
            <a:ext cx="25146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Управленческий уровень</a:t>
            </a:r>
            <a:endParaRPr lang="ru-RU" sz="2400" dirty="0">
              <a:latin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9600" y="5334000"/>
            <a:ext cx="24384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Технический уровень </a:t>
            </a:r>
            <a:endParaRPr lang="ru-RU" sz="2400" dirty="0">
              <a:latin typeface="+mn-lt"/>
            </a:endParaRPr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457200" y="64770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hlinkClick r:id="rId2" action="ppaction://hlinkpres?slideindex=1&amp;slidetitle="/>
              </a:rPr>
              <a:t>Вернуться в меню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4">
      <a:dk1>
        <a:sysClr val="windowText" lastClr="000000"/>
      </a:dk1>
      <a:lt1>
        <a:sysClr val="window" lastClr="FFFFFF"/>
      </a:lt1>
      <a:dk2>
        <a:srgbClr val="C1C1C1"/>
      </a:dk2>
      <a:lt2>
        <a:srgbClr val="D2D2D2"/>
      </a:lt2>
      <a:accent1>
        <a:srgbClr val="FF87BA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343434"/>
      </a:hlink>
      <a:folHlink>
        <a:srgbClr val="FF79C2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C1C1C1"/>
    </a:dk2>
    <a:lt2>
      <a:srgbClr val="D2D2D2"/>
    </a:lt2>
    <a:accent1>
      <a:srgbClr val="FF87BA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343434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272</TotalTime>
  <Words>220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8</vt:i4>
      </vt:variant>
    </vt:vector>
  </HeadingPairs>
  <TitlesOfParts>
    <vt:vector size="23" baseType="lpstr">
      <vt:lpstr>Arial</vt:lpstr>
      <vt:lpstr>Tw Cen MT</vt:lpstr>
      <vt:lpstr>Wingdings</vt:lpstr>
      <vt:lpstr>Wingdings 2</vt:lpstr>
      <vt:lpstr>Calibri</vt:lpstr>
      <vt:lpstr>Impact</vt:lpstr>
      <vt:lpstr>Times New Roman</vt:lpstr>
      <vt:lpstr>Обычная</vt:lpstr>
      <vt:lpstr>Обычная</vt:lpstr>
      <vt:lpstr>Обычная</vt:lpstr>
      <vt:lpstr>Обычная</vt:lpstr>
      <vt:lpstr>Обычная</vt:lpstr>
      <vt:lpstr>Обычная</vt:lpstr>
      <vt:lpstr>Обычная</vt:lpstr>
      <vt:lpstr>Обычная</vt:lpstr>
      <vt:lpstr>СУЩНОСТЬ  МЕНЕДЖМЕНТА</vt:lpstr>
      <vt:lpstr>План лекции:</vt:lpstr>
      <vt:lpstr>Менеджмент</vt:lpstr>
      <vt:lpstr>Менеджмент</vt:lpstr>
      <vt:lpstr>Менеджер </vt:lpstr>
      <vt:lpstr>Основные функции менеджмента</vt:lpstr>
      <vt:lpstr>Функции менеджмента:</vt:lpstr>
      <vt:lpstr>Иерархия управления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Сущность менеджмента</dc:title>
  <cp:lastModifiedBy>USER</cp:lastModifiedBy>
  <cp:revision>35</cp:revision>
  <dcterms:modified xsi:type="dcterms:W3CDTF">2002-01-06T02:46:02Z</dcterms:modified>
</cp:coreProperties>
</file>