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BF1C5-4BDC-4EFA-84C5-76B6E14A4CCF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4A4014A-46B9-4991-A237-96A09AFE0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9E29-626A-4FB0-A459-566CE56B8483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A4D65-3221-4962-A0EF-26BCE222A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480B0-CAA0-4C0A-92C6-4ACA4B18D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70E39-A0B0-4D6B-AC07-2ABF70242241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A7417-F299-46FF-A821-B8A1C1D1BD14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13CE1-21DB-497A-A6A7-DB04BC8F4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B5AC-F63B-4F67-B0AB-42570F357DFE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A914BC5-A273-4FBC-8883-1F8A27311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25F0D-239A-44BA-9FCA-127F52209FD6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AADFA-59A4-4657-9ACA-39FADD60B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002A5-C40D-427D-8778-D812CDD5FE6B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AAE1350-6281-4042-A9BD-AA542A277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8024D-BD6D-440D-B417-609FFFCC5E3E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62D76-E671-42B9-A095-79B969FC0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12627-89E6-4242-BD03-DA0A1CF7A51D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220393-9D85-48FB-AD47-A5A58D221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DBB7782-3A7C-4AE2-8FBD-D34770E8B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9272D-EEF0-4B22-934B-BFA6B43B93B9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52E3D-78B8-47BB-887F-A8D74A995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4F449-01FB-4B57-8C0E-FF7A9441FA4F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8685047D-08B4-49B2-BF41-E624BDAA3E90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025C12-E71A-4DD8-82BB-3231D6797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88A44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60;&#1043;&#1054;&#1059;%20&#1057;&#1055;&#1054;%20&#171;&#1041;&#1088;&#1103;&#1085;&#1089;&#1082;&#1080;&#1081;%20&#1087;&#1088;&#1086;&#1092;&#1077;&#1089;&#1089;&#1080;&#1086;&#1085;&#1072;&#1083;&#1100;&#1085;&#1086;-&#1087;&#1077;&#1076;&#1072;&#1075;&#1086;&#1075;&#1080;&#1095;&#1077;&#1089;&#1082;&#1080;&#1081;%20&#1082;&#1086;&#1083;&#1083;&#1077;&#1076;&#1078;&#187;.pp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2786063"/>
            <a:ext cx="3571875" cy="1752600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Сущность и методы                  планирования и прогнозирования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Планирование и прогнозирование в системе менеджмента</a:t>
            </a:r>
            <a:endParaRPr lang="ru-RU" b="1" dirty="0"/>
          </a:p>
        </p:txBody>
      </p:sp>
      <p:pic>
        <p:nvPicPr>
          <p:cNvPr id="4" name="Рисунок 3" descr="Копия AbleStock002.jpg"/>
          <p:cNvPicPr>
            <a:picLocks noChangeAspect="1"/>
          </p:cNvPicPr>
          <p:nvPr/>
        </p:nvPicPr>
        <p:blipFill>
          <a:blip r:embed="rId2" cstate="print"/>
          <a:srcRect b="54268"/>
          <a:stretch>
            <a:fillRect/>
          </a:stretch>
        </p:blipFill>
        <p:spPr>
          <a:xfrm>
            <a:off x="4214810" y="3286124"/>
            <a:ext cx="4178808" cy="28575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00026-1.jpg"/>
          <p:cNvPicPr>
            <a:picLocks noChangeAspect="1"/>
          </p:cNvPicPr>
          <p:nvPr/>
        </p:nvPicPr>
        <p:blipFill>
          <a:blip r:embed="rId3"/>
          <a:srcRect l="47445" t="32482" r="27008" b="27372"/>
          <a:stretch>
            <a:fillRect/>
          </a:stretch>
        </p:blipFill>
        <p:spPr>
          <a:xfrm>
            <a:off x="1142976" y="4214818"/>
            <a:ext cx="1428760" cy="224519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534400" cy="14017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Понятия прогнозирования и планирования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43313" y="1500188"/>
            <a:ext cx="5199062" cy="4714875"/>
          </a:xfrm>
        </p:spPr>
        <p:txBody>
          <a:bodyPr>
            <a:normAutofit fontScale="85000" lnSpcReduction="10000"/>
          </a:bodyPr>
          <a:lstStyle/>
          <a:p>
            <a:pPr marL="274320" indent="-274320" algn="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Прогнозирование</a:t>
            </a:r>
            <a:r>
              <a:rPr lang="ru-RU" dirty="0" smtClean="0"/>
              <a:t> - это взгляд в будущее, оценка возможных путей развития, последствий тех или иных решений</a:t>
            </a:r>
          </a:p>
          <a:p>
            <a:pPr marL="274320" indent="-274320" algn="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Планирование</a:t>
            </a:r>
            <a:r>
              <a:rPr lang="ru-RU" dirty="0" smtClean="0"/>
              <a:t> - это разработка последовательности действий, позволяющей достигнуть желаемого</a:t>
            </a:r>
          </a:p>
          <a:p>
            <a:pPr indent="-6350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Планирование </a:t>
            </a:r>
            <a:r>
              <a:rPr lang="ru-RU" dirty="0" smtClean="0"/>
              <a:t>заключается в систематическом поиске возможностей действовать и в прогнозировании последствий этих действий в заданных условиях   </a:t>
            </a:r>
          </a:p>
          <a:p>
            <a:pPr marL="274320" indent="-274320" algn="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5363" name="Рисунок 3" descr="AbleStock04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357313"/>
            <a:ext cx="3190875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75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Почему прогнозировать сложно?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92500"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прогнозировать сложно </a:t>
            </a:r>
            <a:r>
              <a:rPr lang="ru-RU" dirty="0" smtClean="0"/>
              <a:t>из-за существования различных видов неопределенностей:</a:t>
            </a:r>
          </a:p>
          <a:p>
            <a:pPr indent="8032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недостаточностью знаний о природных явлениях и процессах</a:t>
            </a:r>
          </a:p>
          <a:p>
            <a:pPr indent="8032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неопределенности связаны с ближайшим окружением фирмы (прежде всего партнеров и конкурентов нашей фирмы)</a:t>
            </a:r>
          </a:p>
          <a:p>
            <a:pPr indent="8032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неопределенности на уровне страны (будущей рыночной ситуации в стране)</a:t>
            </a:r>
          </a:p>
          <a:p>
            <a:pPr indent="8032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внешнеэкономические неопределенности (иностранные партнеры)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85720" y="2285992"/>
            <a:ext cx="757242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-1142246" y="3713958"/>
            <a:ext cx="285752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85720" y="2500306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85720" y="3284536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85720" y="4357694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85720" y="5141924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785813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Критерии классификации планирования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0" y="4786313"/>
            <a:ext cx="3357563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по срокам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2063" y="1428750"/>
            <a:ext cx="3429000" cy="642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по содержанию в аспекте предпринимательской деятельности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3" y="3214688"/>
            <a:ext cx="3429000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по сферам функционирования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500" y="4857750"/>
            <a:ext cx="3357563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по охвату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57250" y="2214563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общее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29250" y="2714625"/>
            <a:ext cx="3071813" cy="21431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оперативное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57250" y="2500313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частичное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7250" y="3786188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целевое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29250" y="2428875"/>
            <a:ext cx="3071813" cy="21431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тактическое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29250" y="2143125"/>
            <a:ext cx="3071813" cy="21431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стратегическое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57250" y="4071938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потенциала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57250" y="4357688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финансов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429250" y="4357688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маркетинг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429250" y="4071938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финансы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429250" y="3786188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производство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429250" y="5286375"/>
            <a:ext cx="3071813" cy="21431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краткосрочное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0" y="5643563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среднесрочное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429250" y="5929313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долгосрочное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57250" y="5643563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контурное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857250" y="5357813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глобальное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57250" y="5929313"/>
            <a:ext cx="3071813" cy="214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детальное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-1607387" y="3178967"/>
            <a:ext cx="378621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85720" y="1784338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571500" y="1428750"/>
            <a:ext cx="3429000" cy="642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по степени охвата 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85720" y="3286124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85720" y="5072074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8501090" y="1714488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501090" y="5000636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8501090" y="3429000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571500" y="3000375"/>
            <a:ext cx="3429000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по предмету (объекту) планирования 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6929454" y="3143248"/>
            <a:ext cx="3714776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392113" y="2320925"/>
            <a:ext cx="5000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42938" y="228600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642938" y="257175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143669" y="3999707"/>
            <a:ext cx="1000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42938" y="6072188"/>
            <a:ext cx="2143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642938" y="571500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100138" y="302895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42938" y="3857625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214938" y="228600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1557338" y="348615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42938" y="4143375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42938" y="4500563"/>
            <a:ext cx="2143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642938" y="542925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5214938" y="257175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214938" y="285750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5214938" y="3857625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5214938" y="4143375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5214938" y="4500563"/>
            <a:ext cx="2143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143669" y="5571332"/>
            <a:ext cx="1000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5400000">
            <a:off x="4715669" y="2356644"/>
            <a:ext cx="1000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>
            <a:off x="4715669" y="3999707"/>
            <a:ext cx="1000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4715669" y="5499894"/>
            <a:ext cx="1000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5214938" y="542925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5519738" y="4805363"/>
            <a:ext cx="2143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5214938" y="571500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5214938" y="600075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715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Техники и виды планирования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85000"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Различают:</a:t>
            </a:r>
          </a:p>
          <a:p>
            <a:pPr indent="8032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последовательное</a:t>
            </a:r>
            <a:r>
              <a:rPr lang="ru-RU" dirty="0" smtClean="0"/>
              <a:t> планирование (новый план составляется по истечении срока действия предыдущего)</a:t>
            </a:r>
          </a:p>
          <a:p>
            <a:pPr indent="8032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скользящее</a:t>
            </a:r>
            <a:r>
              <a:rPr lang="ru-RU" dirty="0" smtClean="0"/>
              <a:t> планирование (по истечении части срока действия предыдущего плана производится его ревизия на оставшийся период и составляется новый на период после окончания всего срока предыдущего и т.д.)</a:t>
            </a:r>
          </a:p>
          <a:p>
            <a:pPr indent="8032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жесткое</a:t>
            </a:r>
            <a:r>
              <a:rPr lang="ru-RU" dirty="0" smtClean="0"/>
              <a:t> планирование (конкретно указываются все цели и мероприятия)</a:t>
            </a:r>
          </a:p>
          <a:p>
            <a:pPr indent="8032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гибкое</a:t>
            </a:r>
            <a:r>
              <a:rPr lang="ru-RU" dirty="0" smtClean="0"/>
              <a:t> планирование (учитывается возможность возникновения неоднозначных условий и пересмотра плана с их учетом)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>
            <a:off x="500034" y="1857364"/>
            <a:ext cx="6572296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-1035883" y="3393281"/>
            <a:ext cx="307183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00034" y="214311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00034" y="278605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00034" y="414338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00034" y="492919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785813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Планирование как управленческое решение. Этапы планирования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625" y="1571625"/>
            <a:ext cx="3929063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/>
              <a:t>1. Целеполагание (формулировка целей)</a:t>
            </a:r>
            <a:r>
              <a:rPr lang="ru-RU" sz="1400" dirty="0"/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0" y="1571625"/>
            <a:ext cx="3929063" cy="2857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Чего именно  ваша фирма  хочет  достичь?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0" y="2000250"/>
            <a:ext cx="3929063" cy="3571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Какой из способов представляется наилучшим?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625" y="2000250"/>
            <a:ext cx="3929063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/>
              <a:t>2. Подбор, анализ и оценка способов достижения поставленных целей</a:t>
            </a:r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625" y="2500313"/>
            <a:ext cx="3929063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/>
              <a:t>3. Составление перечня необходимых действий</a:t>
            </a:r>
            <a:endParaRPr lang="ru-RU" sz="1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7750" y="5357813"/>
            <a:ext cx="3929063" cy="5000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Насколько приближены реальные результаты к планируемым?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" y="3000375"/>
            <a:ext cx="3929063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/>
              <a:t>4. Составление программы работ (плана мероприятий)</a:t>
            </a:r>
            <a:endParaRPr lang="ru-RU" sz="1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7750" y="2500313"/>
            <a:ext cx="3929063" cy="35718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Что конкретно нужно сделать, чтобы достичь поставленных целей?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625" y="5357813"/>
            <a:ext cx="3929063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/>
              <a:t>8. Контроль за выполнением плана, внесение необходимых изменений в случае необходимости</a:t>
            </a:r>
            <a:endParaRPr lang="ru-RU" sz="1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625" y="4000500"/>
            <a:ext cx="3929063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/>
              <a:t>6. Анализ разработанного варианта плана</a:t>
            </a:r>
            <a:endParaRPr lang="ru-RU" sz="14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625" y="3500438"/>
            <a:ext cx="3929063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/>
              <a:t>5. Анализ ресурсов</a:t>
            </a:r>
            <a:endParaRPr lang="ru-RU" sz="1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57750" y="3000375"/>
            <a:ext cx="3929063" cy="3571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В каком порядке выполнять намеченные на предыдущем этапе действия?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28625" y="4500563"/>
            <a:ext cx="3929063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/>
              <a:t>7. Подготовка детального плана действий</a:t>
            </a:r>
            <a:endParaRPr lang="ru-RU" sz="1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57750" y="4000500"/>
            <a:ext cx="3929063" cy="3571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Решает ли разработанный план поставленные на первом этапе задачи?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57750" y="3500438"/>
            <a:ext cx="3929063" cy="35718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Какие ресурсы понадобятся для реализации плана? 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857750" y="4500563"/>
            <a:ext cx="3929063" cy="7143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Нужно детализировать разработанный план, выбрать сроки выполнения работ, рассчитать необходимые ресурсы. </a:t>
            </a:r>
          </a:p>
        </p:txBody>
      </p:sp>
      <p:cxnSp>
        <p:nvCxnSpPr>
          <p:cNvPr id="24" name="Прямая соединительная линия 23"/>
          <p:cNvCxnSpPr>
            <a:stCxn id="4" idx="3"/>
            <a:endCxn id="5" idx="1"/>
          </p:cNvCxnSpPr>
          <p:nvPr/>
        </p:nvCxnSpPr>
        <p:spPr>
          <a:xfrm>
            <a:off x="4357688" y="1714500"/>
            <a:ext cx="50006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357688" y="2143125"/>
            <a:ext cx="50006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357688" y="2643188"/>
            <a:ext cx="500062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357688" y="3214688"/>
            <a:ext cx="500062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357688" y="3643313"/>
            <a:ext cx="500062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357688" y="4143375"/>
            <a:ext cx="50006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357688" y="4714875"/>
            <a:ext cx="50006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357688" y="5643563"/>
            <a:ext cx="500062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715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Методы прогнозирования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973638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300" smtClean="0"/>
              <a:t>Все методы прогнозирования (их более 100)                                                              </a:t>
            </a:r>
            <a:r>
              <a:rPr lang="ru-RU" sz="2300" u="sng" smtClean="0"/>
              <a:t>можно разделить на две группы</a:t>
            </a:r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900" smtClean="0"/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/>
              <a:t>Наиболее широко используются методы 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sz="1800" smtClean="0"/>
              <a:t>интервью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sz="1800" smtClean="0"/>
              <a:t>«мозговой атаки» 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sz="1800" smtClean="0"/>
              <a:t>коллективных экспертных опросов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sz="1800" smtClean="0"/>
              <a:t>метод сценариев 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90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625" y="2286000"/>
            <a:ext cx="3429000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неформализованные (эвристические)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72063" y="2286000"/>
            <a:ext cx="3571875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формализованные</a:t>
            </a:r>
          </a:p>
        </p:txBody>
      </p:sp>
      <p:cxnSp>
        <p:nvCxnSpPr>
          <p:cNvPr id="7" name="Прямая со стрелкой 6"/>
          <p:cNvCxnSpPr>
            <a:endCxn id="4" idx="3"/>
          </p:cNvCxnSpPr>
          <p:nvPr/>
        </p:nvCxnSpPr>
        <p:spPr>
          <a:xfrm rot="10800000" flipV="1">
            <a:off x="3857620" y="2071677"/>
            <a:ext cx="642942" cy="4643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5" idx="1"/>
          </p:cNvCxnSpPr>
          <p:nvPr/>
        </p:nvCxnSpPr>
        <p:spPr>
          <a:xfrm>
            <a:off x="4500562" y="2071678"/>
            <a:ext cx="571504" cy="4643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1428750" y="2928938"/>
            <a:ext cx="2357438" cy="50006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индивидуальные экспертные оценки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428750" y="3500438"/>
            <a:ext cx="2357438" cy="50006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коллективные экспертные оценки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428750" y="4071938"/>
            <a:ext cx="2357438" cy="50006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написание сценариев 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43625" y="3643313"/>
            <a:ext cx="2357438" cy="50006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моделирование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43625" y="3000375"/>
            <a:ext cx="2357438" cy="500063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методы экстраполяции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105569" y="3536157"/>
            <a:ext cx="15017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928394" y="3285332"/>
            <a:ext cx="1285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857250" y="3214688"/>
            <a:ext cx="5715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857250" y="4286250"/>
            <a:ext cx="5715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572125" y="3929063"/>
            <a:ext cx="5715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572125" y="3214688"/>
            <a:ext cx="5715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857250" y="3714750"/>
            <a:ext cx="5715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3276600" y="609600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hlinkClick r:id="rId2" action="ppaction://hlinkpres?slideindex=1&amp;slidetitle="/>
              </a:rPr>
              <a:t>Вернуться в меню</a:t>
            </a:r>
            <a:endParaRPr lang="ru-RU" b="1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94429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88</TotalTime>
  <Words>408</Words>
  <Application>Microsoft Office PowerPoint</Application>
  <PresentationFormat>Экран (4:3)</PresentationFormat>
  <Paragraphs>119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Планирование и прогнозирование в системе менеджмента</vt:lpstr>
      <vt:lpstr>   Понятия прогнозирования и планирования </vt:lpstr>
      <vt:lpstr>Почему прогнозировать сложно? </vt:lpstr>
      <vt:lpstr>Критерии классификации планирования </vt:lpstr>
      <vt:lpstr>Техники и виды планирования </vt:lpstr>
      <vt:lpstr>Планирование как управленческое решение. Этапы планирования </vt:lpstr>
      <vt:lpstr>Методы прогнозирования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Планирование и прогнозирование в системе менеджмента. </dc:title>
  <cp:lastModifiedBy>Admin</cp:lastModifiedBy>
  <cp:revision>14</cp:revision>
  <dcterms:modified xsi:type="dcterms:W3CDTF">2015-09-29T10:05:02Z</dcterms:modified>
</cp:coreProperties>
</file>